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9144000"/>
  <p:notesSz cx="6858000" cy="9144000"/>
  <p:embeddedFontLst>
    <p:embeddedFont>
      <p:font typeface="Oxygen"/>
      <p:regular r:id="rId23"/>
      <p:bold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Oxygen-bold.fntdata"/><Relationship Id="rId23" Type="http://schemas.openxmlformats.org/officeDocument/2006/relationships/font" Target="fonts/Oxygen-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p:nvPr/>
        </p:nvSpPr>
        <p:spPr>
          <a:xfrm>
            <a:off x="0" y="0"/>
            <a:ext cx="9144000" cy="6858000"/>
          </a:xfrm>
          <a:prstGeom prst="rect">
            <a:avLst/>
          </a:prstGeom>
          <a:blipFill rotWithShape="1">
            <a:blip r:embed="rId3">
              <a:alphaModFix/>
            </a:blip>
            <a:stretch>
              <a:fillRect b="0" l="-881"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a:off x="2822" y="0"/>
            <a:ext cx="9138357" cy="6858000"/>
          </a:xfrm>
          <a:prstGeom prst="rect">
            <a:avLst/>
          </a:prstGeom>
          <a:solidFill>
            <a:srgbClr val="0000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3"/>
          <p:cNvSpPr txBox="1"/>
          <p:nvPr/>
        </p:nvSpPr>
        <p:spPr>
          <a:xfrm>
            <a:off x="3786549" y="3742928"/>
            <a:ext cx="2223732"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chemeClr val="lt1"/>
                </a:solidFill>
                <a:latin typeface="Oxygen"/>
                <a:ea typeface="Oxygen"/>
                <a:cs typeface="Oxygen"/>
                <a:sym typeface="Oxygen"/>
              </a:rPr>
              <a:t>Pitch Deck</a:t>
            </a:r>
            <a:endParaRPr b="0" i="0" sz="3200" u="none" cap="none" strike="noStrike">
              <a:solidFill>
                <a:schemeClr val="lt1"/>
              </a:solidFill>
              <a:latin typeface="Oxygen"/>
              <a:ea typeface="Oxygen"/>
              <a:cs typeface="Oxygen"/>
              <a:sym typeface="Oxygen"/>
            </a:endParaRPr>
          </a:p>
        </p:txBody>
      </p:sp>
      <p:sp>
        <p:nvSpPr>
          <p:cNvPr id="87" name="Google Shape;87;p13"/>
          <p:cNvSpPr txBox="1"/>
          <p:nvPr/>
        </p:nvSpPr>
        <p:spPr>
          <a:xfrm>
            <a:off x="2437404" y="2587447"/>
            <a:ext cx="4269193"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rgbClr val="FF6261"/>
                </a:solidFill>
                <a:latin typeface="Oxygen"/>
                <a:ea typeface="Oxygen"/>
                <a:cs typeface="Oxygen"/>
                <a:sym typeface="Oxygen"/>
              </a:rPr>
              <a:t>Agency </a:t>
            </a:r>
            <a:endParaRPr b="1" i="0" sz="3200" u="none" cap="none" strike="noStrike">
              <a:solidFill>
                <a:srgbClr val="FF6261"/>
              </a:solidFill>
              <a:latin typeface="Oxygen"/>
              <a:ea typeface="Oxygen"/>
              <a:cs typeface="Oxygen"/>
              <a:sym typeface="Oxygen"/>
            </a:endParaRPr>
          </a:p>
        </p:txBody>
      </p:sp>
      <p:sp>
        <p:nvSpPr>
          <p:cNvPr id="88" name="Google Shape;88;p13"/>
          <p:cNvSpPr/>
          <p:nvPr/>
        </p:nvSpPr>
        <p:spPr>
          <a:xfrm>
            <a:off x="0" y="0"/>
            <a:ext cx="831157" cy="3897397"/>
          </a:xfrm>
          <a:prstGeom prst="rect">
            <a:avLst/>
          </a:prstGeom>
          <a:solidFill>
            <a:srgbClr val="FF62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583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2"/>
          <p:cNvSpPr/>
          <p:nvPr/>
        </p:nvSpPr>
        <p:spPr>
          <a:xfrm>
            <a:off x="919325" y="1288346"/>
            <a:ext cx="7644103" cy="1528624"/>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2000">
                <a:solidFill>
                  <a:srgbClr val="3F3F3F"/>
                </a:solidFill>
                <a:latin typeface="Oxygen"/>
                <a:ea typeface="Oxygen"/>
                <a:cs typeface="Oxygen"/>
                <a:sym typeface="Oxygen"/>
              </a:rPr>
              <a:t>Based on a census conducted by the bureau, Compton has a total of 96, 455 residents as of 2017. About 60% or at least 57, 873 of the estimated population is comprised of student and unemployed workers aged 18 to 30.</a:t>
            </a:r>
            <a:endParaRPr b="0" sz="2000">
              <a:solidFill>
                <a:srgbClr val="3F3F3F"/>
              </a:solidFill>
              <a:latin typeface="Oxygen"/>
              <a:ea typeface="Oxygen"/>
              <a:cs typeface="Oxygen"/>
              <a:sym typeface="Oxygen"/>
            </a:endParaRPr>
          </a:p>
        </p:txBody>
      </p:sp>
      <p:sp>
        <p:nvSpPr>
          <p:cNvPr id="176" name="Google Shape;176;p22"/>
          <p:cNvSpPr/>
          <p:nvPr/>
        </p:nvSpPr>
        <p:spPr>
          <a:xfrm>
            <a:off x="936788" y="697331"/>
            <a:ext cx="190615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FF6261"/>
                </a:solidFill>
                <a:latin typeface="Oxygen"/>
                <a:ea typeface="Oxygen"/>
                <a:cs typeface="Oxygen"/>
                <a:sym typeface="Oxygen"/>
              </a:rPr>
              <a:t>Traction</a:t>
            </a:r>
            <a:endParaRPr b="1" sz="3200">
              <a:solidFill>
                <a:srgbClr val="FF6261"/>
              </a:solidFill>
              <a:latin typeface="Oxygen"/>
              <a:ea typeface="Oxygen"/>
              <a:cs typeface="Oxygen"/>
              <a:sym typeface="Oxygen"/>
            </a:endParaRPr>
          </a:p>
        </p:txBody>
      </p:sp>
      <p:sp>
        <p:nvSpPr>
          <p:cNvPr id="177" name="Google Shape;177;p22"/>
          <p:cNvSpPr/>
          <p:nvPr/>
        </p:nvSpPr>
        <p:spPr>
          <a:xfrm flipH="1">
            <a:off x="-1" y="6705600"/>
            <a:ext cx="9144000" cy="152400"/>
          </a:xfrm>
          <a:prstGeom prst="snip2DiagRect">
            <a:avLst>
              <a:gd fmla="val 0" name="adj1"/>
              <a:gd fmla="val 0" name="adj2"/>
            </a:avLst>
          </a:prstGeom>
          <a:solidFill>
            <a:srgbClr val="FF62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8" name="Google Shape;178;p22" title="Points scored"/>
          <p:cNvPicPr preferRelativeResize="0"/>
          <p:nvPr/>
        </p:nvPicPr>
        <p:blipFill>
          <a:blip r:embed="rId3">
            <a:alphaModFix/>
          </a:blip>
          <a:stretch>
            <a:fillRect/>
          </a:stretch>
        </p:blipFill>
        <p:spPr>
          <a:xfrm>
            <a:off x="2311125" y="3337013"/>
            <a:ext cx="4606824" cy="28485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3"/>
          <p:cNvSpPr/>
          <p:nvPr/>
        </p:nvSpPr>
        <p:spPr>
          <a:xfrm>
            <a:off x="938125" y="1345549"/>
            <a:ext cx="7048500" cy="4837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000">
                <a:solidFill>
                  <a:srgbClr val="3F3F3F"/>
                </a:solidFill>
                <a:latin typeface="Oxygen"/>
                <a:ea typeface="Oxygen"/>
                <a:cs typeface="Oxygen"/>
                <a:sym typeface="Oxygen"/>
              </a:rPr>
              <a:t>The chosen target market will be the residents of California primarily Compton. This specific group of individuals was chosen based on the following factors : </a:t>
            </a:r>
            <a:endParaRPr b="0" sz="2000">
              <a:solidFill>
                <a:srgbClr val="3F3F3F"/>
              </a:solidFill>
              <a:latin typeface="Oxygen"/>
              <a:ea typeface="Oxygen"/>
              <a:cs typeface="Oxygen"/>
              <a:sym typeface="Oxygen"/>
            </a:endParaRPr>
          </a:p>
          <a:p>
            <a:pPr indent="0" lvl="0" marL="0" marR="0" rtl="0" algn="l">
              <a:lnSpc>
                <a:spcPct val="115000"/>
              </a:lnSpc>
              <a:spcBef>
                <a:spcPts val="0"/>
              </a:spcBef>
              <a:spcAft>
                <a:spcPts val="0"/>
              </a:spcAft>
              <a:buNone/>
            </a:pPr>
            <a:br>
              <a:rPr b="0" lang="en-US" sz="2000">
                <a:solidFill>
                  <a:srgbClr val="3F3F3F"/>
                </a:solidFill>
                <a:latin typeface="Oxygen"/>
                <a:ea typeface="Oxygen"/>
                <a:cs typeface="Oxygen"/>
                <a:sym typeface="Oxygen"/>
              </a:rPr>
            </a:br>
            <a:r>
              <a:rPr lang="en-US" sz="2000">
                <a:solidFill>
                  <a:srgbClr val="3F3F3F"/>
                </a:solidFill>
                <a:latin typeface="Oxygen"/>
                <a:ea typeface="Oxygen"/>
                <a:cs typeface="Oxygen"/>
                <a:sym typeface="Oxygen"/>
              </a:rPr>
              <a:t>At least 40% of Compton’s population is between the ages of 18 to 50 years old. </a:t>
            </a:r>
            <a:endParaRPr/>
          </a:p>
          <a:p>
            <a:pPr indent="0" lvl="0" marL="0" marR="0" rtl="0" algn="l">
              <a:lnSpc>
                <a:spcPct val="115000"/>
              </a:lnSpc>
              <a:spcBef>
                <a:spcPts val="0"/>
              </a:spcBef>
              <a:spcAft>
                <a:spcPts val="0"/>
              </a:spcAft>
              <a:buNone/>
            </a:pPr>
            <a:br>
              <a:rPr b="0" lang="en-US" sz="2000">
                <a:solidFill>
                  <a:srgbClr val="3F3F3F"/>
                </a:solidFill>
                <a:latin typeface="Oxygen"/>
                <a:ea typeface="Oxygen"/>
                <a:cs typeface="Oxygen"/>
                <a:sym typeface="Oxygen"/>
              </a:rPr>
            </a:br>
            <a:r>
              <a:rPr lang="en-US" sz="2000">
                <a:solidFill>
                  <a:srgbClr val="3F3F3F"/>
                </a:solidFill>
                <a:latin typeface="Oxygen"/>
                <a:ea typeface="Oxygen"/>
                <a:cs typeface="Oxygen"/>
                <a:sym typeface="Oxygen"/>
              </a:rPr>
              <a:t>About 52% percent of the population is male and 48% percent of the population is female.</a:t>
            </a:r>
            <a:endParaRPr/>
          </a:p>
          <a:p>
            <a:pPr indent="0" lvl="0" marL="0" marR="0" rtl="0" algn="l">
              <a:lnSpc>
                <a:spcPct val="115000"/>
              </a:lnSpc>
              <a:spcBef>
                <a:spcPts val="0"/>
              </a:spcBef>
              <a:spcAft>
                <a:spcPts val="0"/>
              </a:spcAft>
              <a:buNone/>
            </a:pPr>
            <a:br>
              <a:rPr b="0" lang="en-US" sz="2000">
                <a:solidFill>
                  <a:srgbClr val="3F3F3F"/>
                </a:solidFill>
                <a:latin typeface="Oxygen"/>
                <a:ea typeface="Oxygen"/>
                <a:cs typeface="Oxygen"/>
                <a:sym typeface="Oxygen"/>
              </a:rPr>
            </a:br>
            <a:r>
              <a:rPr lang="en-US" sz="2000">
                <a:solidFill>
                  <a:srgbClr val="3F3F3F"/>
                </a:solidFill>
                <a:latin typeface="Oxygen"/>
                <a:ea typeface="Oxygen"/>
                <a:cs typeface="Oxygen"/>
                <a:sym typeface="Oxygen"/>
              </a:rPr>
              <a:t>Roughly 50% to 60% of the population are students and fresh graduates who are actively seeking jobs.</a:t>
            </a:r>
            <a:endParaRPr/>
          </a:p>
        </p:txBody>
      </p:sp>
      <p:sp>
        <p:nvSpPr>
          <p:cNvPr id="184" name="Google Shape;184;p23"/>
          <p:cNvSpPr/>
          <p:nvPr/>
        </p:nvSpPr>
        <p:spPr>
          <a:xfrm>
            <a:off x="933357" y="705226"/>
            <a:ext cx="308440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FF6261"/>
                </a:solidFill>
                <a:latin typeface="Oxygen"/>
                <a:ea typeface="Oxygen"/>
                <a:cs typeface="Oxygen"/>
                <a:sym typeface="Oxygen"/>
              </a:rPr>
              <a:t>Target Market</a:t>
            </a:r>
            <a:endParaRPr b="1" sz="3200">
              <a:solidFill>
                <a:srgbClr val="FF6261"/>
              </a:solidFill>
              <a:latin typeface="Oxygen"/>
              <a:ea typeface="Oxygen"/>
              <a:cs typeface="Oxygen"/>
              <a:sym typeface="Oxygen"/>
            </a:endParaRPr>
          </a:p>
        </p:txBody>
      </p:sp>
      <p:sp>
        <p:nvSpPr>
          <p:cNvPr id="185" name="Google Shape;185;p23"/>
          <p:cNvSpPr/>
          <p:nvPr/>
        </p:nvSpPr>
        <p:spPr>
          <a:xfrm flipH="1">
            <a:off x="8966200" y="0"/>
            <a:ext cx="177797" cy="6858001"/>
          </a:xfrm>
          <a:prstGeom prst="snip2DiagRect">
            <a:avLst>
              <a:gd fmla="val 0" name="adj1"/>
              <a:gd fmla="val 0" name="adj2"/>
            </a:avLst>
          </a:prstGeom>
          <a:solidFill>
            <a:srgbClr val="FF62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4"/>
          <p:cNvSpPr/>
          <p:nvPr/>
        </p:nvSpPr>
        <p:spPr>
          <a:xfrm>
            <a:off x="923412" y="706823"/>
            <a:ext cx="295377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FF6261"/>
                </a:solidFill>
                <a:latin typeface="Oxygen"/>
                <a:ea typeface="Oxygen"/>
                <a:cs typeface="Oxygen"/>
                <a:sym typeface="Oxygen"/>
              </a:rPr>
              <a:t>Competition</a:t>
            </a:r>
            <a:endParaRPr b="1" sz="3200">
              <a:solidFill>
                <a:srgbClr val="FF6261"/>
              </a:solidFill>
              <a:latin typeface="Oxygen"/>
              <a:ea typeface="Oxygen"/>
              <a:cs typeface="Oxygen"/>
              <a:sym typeface="Oxygen"/>
            </a:endParaRPr>
          </a:p>
        </p:txBody>
      </p:sp>
      <p:sp>
        <p:nvSpPr>
          <p:cNvPr id="191" name="Google Shape;191;p24"/>
          <p:cNvSpPr/>
          <p:nvPr/>
        </p:nvSpPr>
        <p:spPr>
          <a:xfrm>
            <a:off x="942461" y="1301231"/>
            <a:ext cx="7504853" cy="4401205"/>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2000">
                <a:solidFill>
                  <a:srgbClr val="3F3F3F"/>
                </a:solidFill>
                <a:latin typeface="Oxygen"/>
                <a:ea typeface="Oxygen"/>
                <a:cs typeface="Oxygen"/>
                <a:sym typeface="Oxygen"/>
              </a:rPr>
              <a:t>Based on a survey conducted in 2017, Star Employment Agency concluded that the following companies will be considered as direct competitors on the basis that they offer similar services :</a:t>
            </a:r>
            <a:endParaRPr b="0" sz="2000">
              <a:solidFill>
                <a:srgbClr val="3F3F3F"/>
              </a:solidFill>
              <a:latin typeface="Oxygen"/>
              <a:ea typeface="Oxygen"/>
              <a:cs typeface="Oxygen"/>
              <a:sym typeface="Oxygen"/>
            </a:endParaRPr>
          </a:p>
          <a:p>
            <a:pPr indent="0" lvl="0" marL="0" marR="0" rtl="0" algn="l">
              <a:lnSpc>
                <a:spcPct val="100000"/>
              </a:lnSpc>
              <a:spcBef>
                <a:spcPts val="0"/>
              </a:spcBef>
              <a:spcAft>
                <a:spcPts val="0"/>
              </a:spcAft>
              <a:buNone/>
            </a:pPr>
            <a:br>
              <a:rPr b="0" lang="en-US" sz="2000">
                <a:solidFill>
                  <a:srgbClr val="3F3F3F"/>
                </a:solidFill>
                <a:latin typeface="Oxygen"/>
                <a:ea typeface="Oxygen"/>
                <a:cs typeface="Oxygen"/>
                <a:sym typeface="Oxygen"/>
              </a:rPr>
            </a:br>
            <a:r>
              <a:rPr lang="en-US" sz="2000">
                <a:solidFill>
                  <a:srgbClr val="3F3F3F"/>
                </a:solidFill>
                <a:latin typeface="Oxygen"/>
                <a:ea typeface="Oxygen"/>
                <a:cs typeface="Oxygen"/>
                <a:sym typeface="Oxygen"/>
              </a:rPr>
              <a:t>Czar Recruitment Agency offers training and company job referrals with </a:t>
            </a:r>
            <a:r>
              <a:rPr lang="en-US" sz="2800">
                <a:solidFill>
                  <a:srgbClr val="FF6261"/>
                </a:solidFill>
                <a:latin typeface="Oxygen"/>
                <a:ea typeface="Oxygen"/>
                <a:cs typeface="Oxygen"/>
                <a:sym typeface="Oxygen"/>
              </a:rPr>
              <a:t>10% </a:t>
            </a:r>
            <a:r>
              <a:rPr lang="en-US" sz="2000">
                <a:solidFill>
                  <a:srgbClr val="3F3F3F"/>
                </a:solidFill>
                <a:latin typeface="Oxygen"/>
                <a:ea typeface="Oxygen"/>
                <a:cs typeface="Oxygen"/>
                <a:sym typeface="Oxygen"/>
              </a:rPr>
              <a:t>commission rate.</a:t>
            </a:r>
            <a:endParaRPr/>
          </a:p>
          <a:p>
            <a:pPr indent="0" lvl="0" marL="0" marR="0" rtl="0" algn="l">
              <a:lnSpc>
                <a:spcPct val="100000"/>
              </a:lnSpc>
              <a:spcBef>
                <a:spcPts val="0"/>
              </a:spcBef>
              <a:spcAft>
                <a:spcPts val="0"/>
              </a:spcAft>
              <a:buNone/>
            </a:pPr>
            <a:br>
              <a:rPr b="0" lang="en-US" sz="2000">
                <a:solidFill>
                  <a:srgbClr val="3F3F3F"/>
                </a:solidFill>
                <a:latin typeface="Oxygen"/>
                <a:ea typeface="Oxygen"/>
                <a:cs typeface="Oxygen"/>
                <a:sym typeface="Oxygen"/>
              </a:rPr>
            </a:br>
            <a:r>
              <a:rPr lang="en-US" sz="2000">
                <a:solidFill>
                  <a:srgbClr val="3F3F3F"/>
                </a:solidFill>
                <a:latin typeface="Oxygen"/>
                <a:ea typeface="Oxygen"/>
                <a:cs typeface="Oxygen"/>
                <a:sym typeface="Oxygen"/>
              </a:rPr>
              <a:t>Compton Employment Agency offers training and company job referrals with </a:t>
            </a:r>
            <a:r>
              <a:rPr lang="en-US" sz="2800">
                <a:solidFill>
                  <a:srgbClr val="FF6261"/>
                </a:solidFill>
                <a:latin typeface="Oxygen"/>
                <a:ea typeface="Oxygen"/>
                <a:cs typeface="Oxygen"/>
                <a:sym typeface="Oxygen"/>
              </a:rPr>
              <a:t>8% </a:t>
            </a:r>
            <a:r>
              <a:rPr lang="en-US" sz="2000">
                <a:solidFill>
                  <a:srgbClr val="3F3F3F"/>
                </a:solidFill>
                <a:latin typeface="Oxygen"/>
                <a:ea typeface="Oxygen"/>
                <a:cs typeface="Oxygen"/>
                <a:sym typeface="Oxygen"/>
              </a:rPr>
              <a:t>commission rate.</a:t>
            </a:r>
            <a:endParaRPr/>
          </a:p>
          <a:p>
            <a:pPr indent="0" lvl="0" marL="0" marR="0" rtl="0" algn="l">
              <a:lnSpc>
                <a:spcPct val="100000"/>
              </a:lnSpc>
              <a:spcBef>
                <a:spcPts val="0"/>
              </a:spcBef>
              <a:spcAft>
                <a:spcPts val="0"/>
              </a:spcAft>
              <a:buNone/>
            </a:pPr>
            <a:br>
              <a:rPr b="0" lang="en-US" sz="2000">
                <a:solidFill>
                  <a:srgbClr val="3F3F3F"/>
                </a:solidFill>
                <a:latin typeface="Oxygen"/>
                <a:ea typeface="Oxygen"/>
                <a:cs typeface="Oxygen"/>
                <a:sym typeface="Oxygen"/>
              </a:rPr>
            </a:br>
            <a:r>
              <a:rPr lang="en-US" sz="2000">
                <a:solidFill>
                  <a:srgbClr val="3F3F3F"/>
                </a:solidFill>
                <a:latin typeface="Oxygen"/>
                <a:ea typeface="Oxygen"/>
                <a:cs typeface="Oxygen"/>
                <a:sym typeface="Oxygen"/>
              </a:rPr>
              <a:t>EMP Training Center offers offers training and company job referrals with </a:t>
            </a:r>
            <a:r>
              <a:rPr lang="en-US" sz="2800">
                <a:solidFill>
                  <a:srgbClr val="FF6261"/>
                </a:solidFill>
                <a:latin typeface="Oxygen"/>
                <a:ea typeface="Oxygen"/>
                <a:cs typeface="Oxygen"/>
                <a:sym typeface="Oxygen"/>
              </a:rPr>
              <a:t>5% </a:t>
            </a:r>
            <a:r>
              <a:rPr lang="en-US" sz="2000">
                <a:solidFill>
                  <a:srgbClr val="3F3F3F"/>
                </a:solidFill>
                <a:latin typeface="Oxygen"/>
                <a:ea typeface="Oxygen"/>
                <a:cs typeface="Oxygen"/>
                <a:sym typeface="Oxygen"/>
              </a:rPr>
              <a:t>commission rate. </a:t>
            </a:r>
            <a:endParaRPr/>
          </a:p>
        </p:txBody>
      </p:sp>
      <p:sp>
        <p:nvSpPr>
          <p:cNvPr id="192" name="Google Shape;192;p24"/>
          <p:cNvSpPr/>
          <p:nvPr/>
        </p:nvSpPr>
        <p:spPr>
          <a:xfrm flipH="1">
            <a:off x="0" y="6705600"/>
            <a:ext cx="9144000" cy="152400"/>
          </a:xfrm>
          <a:prstGeom prst="snip2DiagRect">
            <a:avLst>
              <a:gd fmla="val 0" name="adj1"/>
              <a:gd fmla="val 0" name="adj2"/>
            </a:avLst>
          </a:prstGeom>
          <a:solidFill>
            <a:srgbClr val="FF62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5"/>
          <p:cNvSpPr/>
          <p:nvPr/>
        </p:nvSpPr>
        <p:spPr>
          <a:xfrm>
            <a:off x="3942037" y="1775420"/>
            <a:ext cx="446173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FF6261"/>
                </a:solidFill>
                <a:latin typeface="Oxygen"/>
                <a:ea typeface="Oxygen"/>
                <a:cs typeface="Oxygen"/>
                <a:sym typeface="Oxygen"/>
              </a:rPr>
              <a:t>Alternative Solutions</a:t>
            </a:r>
            <a:endParaRPr b="1" sz="3200">
              <a:solidFill>
                <a:srgbClr val="FF6261"/>
              </a:solidFill>
              <a:latin typeface="Oxygen"/>
              <a:ea typeface="Oxygen"/>
              <a:cs typeface="Oxygen"/>
              <a:sym typeface="Oxygen"/>
            </a:endParaRPr>
          </a:p>
        </p:txBody>
      </p:sp>
      <p:sp>
        <p:nvSpPr>
          <p:cNvPr id="198" name="Google Shape;198;p25"/>
          <p:cNvSpPr/>
          <p:nvPr/>
        </p:nvSpPr>
        <p:spPr>
          <a:xfrm>
            <a:off x="3934900" y="2366800"/>
            <a:ext cx="4773600" cy="40524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000">
                <a:solidFill>
                  <a:srgbClr val="3F3F3F"/>
                </a:solidFill>
                <a:latin typeface="Oxygen"/>
                <a:ea typeface="Oxygen"/>
                <a:cs typeface="Oxygen"/>
                <a:sym typeface="Oxygen"/>
              </a:rPr>
              <a:t>The alternative solutions Star Employment Agency can provide are the following:</a:t>
            </a:r>
            <a:endParaRPr sz="2000">
              <a:solidFill>
                <a:srgbClr val="3F3F3F"/>
              </a:solidFill>
              <a:latin typeface="Oxygen"/>
              <a:ea typeface="Oxygen"/>
              <a:cs typeface="Oxygen"/>
              <a:sym typeface="Oxygen"/>
            </a:endParaRPr>
          </a:p>
          <a:p>
            <a:pPr indent="0" lvl="0" marL="0" marR="0" rtl="0" algn="l">
              <a:lnSpc>
                <a:spcPct val="115000"/>
              </a:lnSpc>
              <a:spcBef>
                <a:spcPts val="0"/>
              </a:spcBef>
              <a:spcAft>
                <a:spcPts val="0"/>
              </a:spcAft>
              <a:buNone/>
            </a:pPr>
            <a:br>
              <a:rPr b="0" lang="en-US" sz="2000">
                <a:solidFill>
                  <a:srgbClr val="3F3F3F"/>
                </a:solidFill>
                <a:latin typeface="Oxygen"/>
                <a:ea typeface="Oxygen"/>
                <a:cs typeface="Oxygen"/>
                <a:sym typeface="Oxygen"/>
              </a:rPr>
            </a:br>
            <a:r>
              <a:rPr lang="en-US" sz="2000">
                <a:solidFill>
                  <a:srgbClr val="3F3F3F"/>
                </a:solidFill>
                <a:latin typeface="Oxygen"/>
                <a:ea typeface="Oxygen"/>
                <a:cs typeface="Oxygen"/>
                <a:sym typeface="Oxygen"/>
              </a:rPr>
              <a:t>Free 2 weeks training allowance ranging from $100 to $200.</a:t>
            </a:r>
            <a:endParaRPr/>
          </a:p>
          <a:p>
            <a:pPr indent="0" lvl="0" marL="0" marR="0" rtl="0" algn="l">
              <a:lnSpc>
                <a:spcPct val="115000"/>
              </a:lnSpc>
              <a:spcBef>
                <a:spcPts val="0"/>
              </a:spcBef>
              <a:spcAft>
                <a:spcPts val="0"/>
              </a:spcAft>
              <a:buNone/>
            </a:pPr>
            <a:br>
              <a:rPr b="0" lang="en-US" sz="2000">
                <a:solidFill>
                  <a:srgbClr val="3F3F3F"/>
                </a:solidFill>
                <a:latin typeface="Oxygen"/>
                <a:ea typeface="Oxygen"/>
                <a:cs typeface="Oxygen"/>
                <a:sym typeface="Oxygen"/>
              </a:rPr>
            </a:br>
            <a:r>
              <a:rPr lang="en-US" sz="2000">
                <a:solidFill>
                  <a:srgbClr val="3F3F3F"/>
                </a:solidFill>
                <a:latin typeface="Oxygen"/>
                <a:ea typeface="Oxygen"/>
                <a:cs typeface="Oxygen"/>
                <a:sym typeface="Oxygen"/>
              </a:rPr>
              <a:t>Free job consultation and company hunt.</a:t>
            </a:r>
            <a:endParaRPr/>
          </a:p>
          <a:p>
            <a:pPr indent="0" lvl="0" marL="0" marR="0" rtl="0" algn="l">
              <a:lnSpc>
                <a:spcPct val="115000"/>
              </a:lnSpc>
              <a:spcBef>
                <a:spcPts val="0"/>
              </a:spcBef>
              <a:spcAft>
                <a:spcPts val="0"/>
              </a:spcAft>
              <a:buNone/>
            </a:pPr>
            <a:br>
              <a:rPr b="0" lang="en-US" sz="2000">
                <a:solidFill>
                  <a:srgbClr val="3F3F3F"/>
                </a:solidFill>
                <a:latin typeface="Oxygen"/>
                <a:ea typeface="Oxygen"/>
                <a:cs typeface="Oxygen"/>
                <a:sym typeface="Oxygen"/>
              </a:rPr>
            </a:br>
            <a:r>
              <a:rPr lang="en-US" sz="2000">
                <a:solidFill>
                  <a:srgbClr val="3F3F3F"/>
                </a:solidFill>
                <a:latin typeface="Oxygen"/>
                <a:ea typeface="Oxygen"/>
                <a:cs typeface="Oxygen"/>
                <a:sym typeface="Oxygen"/>
              </a:rPr>
              <a:t>Free requirements assistance.</a:t>
            </a:r>
            <a:endParaRPr/>
          </a:p>
        </p:txBody>
      </p:sp>
      <p:sp>
        <p:nvSpPr>
          <p:cNvPr id="199" name="Google Shape;199;p25"/>
          <p:cNvSpPr/>
          <p:nvPr/>
        </p:nvSpPr>
        <p:spPr>
          <a:xfrm>
            <a:off x="0" y="0"/>
            <a:ext cx="9144000" cy="1104900"/>
          </a:xfrm>
          <a:prstGeom prst="rect">
            <a:avLst/>
          </a:prstGeom>
          <a:solidFill>
            <a:srgbClr val="FF62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25"/>
          <p:cNvSpPr/>
          <p:nvPr/>
        </p:nvSpPr>
        <p:spPr>
          <a:xfrm>
            <a:off x="296628" y="646000"/>
            <a:ext cx="3360971" cy="6211999"/>
          </a:xfrm>
          <a:prstGeom prst="rect">
            <a:avLst/>
          </a:prstGeom>
          <a:blipFill rotWithShape="1">
            <a:blip r:embed="rId3">
              <a:alphaModFix/>
            </a:blip>
            <a:stretch>
              <a:fillRect b="-11935" l="-71409" r="-113921" t="-873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25"/>
          <p:cNvSpPr/>
          <p:nvPr/>
        </p:nvSpPr>
        <p:spPr>
          <a:xfrm>
            <a:off x="513119" y="124192"/>
            <a:ext cx="553682" cy="1820722"/>
          </a:xfrm>
          <a:prstGeom prst="rect">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6"/>
          <p:cNvSpPr/>
          <p:nvPr/>
        </p:nvSpPr>
        <p:spPr>
          <a:xfrm>
            <a:off x="0" y="0"/>
            <a:ext cx="9144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26"/>
          <p:cNvSpPr/>
          <p:nvPr/>
        </p:nvSpPr>
        <p:spPr>
          <a:xfrm>
            <a:off x="0" y="0"/>
            <a:ext cx="9144000" cy="6858000"/>
          </a:xfrm>
          <a:prstGeom prst="rect">
            <a:avLst/>
          </a:prstGeom>
          <a:solidFill>
            <a:srgbClr val="000000">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26"/>
          <p:cNvSpPr/>
          <p:nvPr/>
        </p:nvSpPr>
        <p:spPr>
          <a:xfrm>
            <a:off x="939619" y="1288983"/>
            <a:ext cx="7192349" cy="2583784"/>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2000">
                <a:solidFill>
                  <a:schemeClr val="lt1"/>
                </a:solidFill>
                <a:latin typeface="Oxygen"/>
                <a:ea typeface="Oxygen"/>
                <a:cs typeface="Oxygen"/>
                <a:sym typeface="Oxygen"/>
              </a:rPr>
              <a:t>The company will utilize the following business model which will be implemented by early 2019:</a:t>
            </a:r>
            <a:endParaRPr b="0" sz="2000">
              <a:solidFill>
                <a:schemeClr val="lt1"/>
              </a:solidFill>
              <a:latin typeface="Oxygen"/>
              <a:ea typeface="Oxygen"/>
              <a:cs typeface="Oxygen"/>
              <a:sym typeface="Oxygen"/>
            </a:endParaRPr>
          </a:p>
          <a:p>
            <a:pPr indent="0" lvl="0" marL="0" marR="0" rtl="0" algn="l">
              <a:lnSpc>
                <a:spcPct val="140000"/>
              </a:lnSpc>
              <a:spcBef>
                <a:spcPts val="0"/>
              </a:spcBef>
              <a:spcAft>
                <a:spcPts val="0"/>
              </a:spcAft>
              <a:buNone/>
            </a:pPr>
            <a:br>
              <a:rPr b="0" lang="en-US" sz="2000">
                <a:solidFill>
                  <a:schemeClr val="lt1"/>
                </a:solidFill>
                <a:latin typeface="Oxygen"/>
                <a:ea typeface="Oxygen"/>
                <a:cs typeface="Oxygen"/>
                <a:sym typeface="Oxygen"/>
              </a:rPr>
            </a:br>
            <a:r>
              <a:rPr lang="en-US" sz="2000">
                <a:solidFill>
                  <a:schemeClr val="lt1"/>
                </a:solidFill>
                <a:latin typeface="Oxygen"/>
                <a:ea typeface="Oxygen"/>
                <a:cs typeface="Oxygen"/>
                <a:sym typeface="Oxygen"/>
              </a:rPr>
              <a:t>[SPECIFY BUSINESS MODEL]</a:t>
            </a:r>
            <a:endParaRPr b="0" sz="2000">
              <a:solidFill>
                <a:schemeClr val="lt1"/>
              </a:solidFill>
              <a:latin typeface="Oxygen"/>
              <a:ea typeface="Oxygen"/>
              <a:cs typeface="Oxygen"/>
              <a:sym typeface="Oxygen"/>
            </a:endParaRPr>
          </a:p>
          <a:p>
            <a:pPr indent="0" lvl="0" marL="0" marR="0" rtl="0" algn="l">
              <a:lnSpc>
                <a:spcPct val="140000"/>
              </a:lnSpc>
              <a:spcBef>
                <a:spcPts val="0"/>
              </a:spcBef>
              <a:spcAft>
                <a:spcPts val="0"/>
              </a:spcAft>
              <a:buNone/>
            </a:pPr>
            <a:br>
              <a:rPr b="0" lang="en-US" sz="2000">
                <a:solidFill>
                  <a:schemeClr val="lt1"/>
                </a:solidFill>
                <a:latin typeface="Oxygen"/>
                <a:ea typeface="Oxygen"/>
                <a:cs typeface="Oxygen"/>
                <a:sym typeface="Oxygen"/>
              </a:rPr>
            </a:br>
            <a:r>
              <a:rPr lang="en-US" sz="2000">
                <a:solidFill>
                  <a:schemeClr val="lt1"/>
                </a:solidFill>
                <a:latin typeface="Oxygen"/>
                <a:ea typeface="Oxygen"/>
                <a:cs typeface="Oxygen"/>
                <a:sym typeface="Oxygen"/>
              </a:rPr>
              <a:t>Revenue equivalent to roughly $45,000 to $50,000 will be expected by the end of 2019.</a:t>
            </a:r>
            <a:endParaRPr b="0" sz="2000">
              <a:solidFill>
                <a:schemeClr val="lt1"/>
              </a:solidFill>
              <a:latin typeface="Oxygen"/>
              <a:ea typeface="Oxygen"/>
              <a:cs typeface="Oxygen"/>
              <a:sym typeface="Oxygen"/>
            </a:endParaRPr>
          </a:p>
        </p:txBody>
      </p:sp>
      <p:sp>
        <p:nvSpPr>
          <p:cNvPr id="209" name="Google Shape;209;p26"/>
          <p:cNvSpPr/>
          <p:nvPr/>
        </p:nvSpPr>
        <p:spPr>
          <a:xfrm>
            <a:off x="904696" y="697060"/>
            <a:ext cx="321502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FF6261"/>
                </a:solidFill>
                <a:latin typeface="Oxygen"/>
                <a:ea typeface="Oxygen"/>
                <a:cs typeface="Oxygen"/>
                <a:sym typeface="Oxygen"/>
              </a:rPr>
              <a:t>Business Model</a:t>
            </a:r>
            <a:endParaRPr b="1" sz="3200">
              <a:solidFill>
                <a:srgbClr val="FF6261"/>
              </a:solidFill>
              <a:latin typeface="Oxygen"/>
              <a:ea typeface="Oxygen"/>
              <a:cs typeface="Oxygen"/>
              <a:sym typeface="Oxyge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7"/>
          <p:cNvSpPr/>
          <p:nvPr/>
        </p:nvSpPr>
        <p:spPr>
          <a:xfrm>
            <a:off x="0" y="0"/>
            <a:ext cx="3886200" cy="6858000"/>
          </a:xfrm>
          <a:prstGeom prst="rect">
            <a:avLst/>
          </a:prstGeom>
          <a:solidFill>
            <a:srgbClr val="FF62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27"/>
          <p:cNvSpPr/>
          <p:nvPr/>
        </p:nvSpPr>
        <p:spPr>
          <a:xfrm>
            <a:off x="5369131" y="1824396"/>
            <a:ext cx="2974770" cy="1631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3F3F3F"/>
                </a:solidFill>
                <a:latin typeface="Oxygen"/>
                <a:ea typeface="Oxygen"/>
                <a:cs typeface="Oxygen"/>
                <a:sym typeface="Oxygen"/>
              </a:rPr>
              <a:t>The company’s schedule will be as follows :</a:t>
            </a:r>
            <a:endParaRPr b="0" sz="2000">
              <a:solidFill>
                <a:srgbClr val="3F3F3F"/>
              </a:solidFill>
              <a:latin typeface="Oxygen"/>
              <a:ea typeface="Oxygen"/>
              <a:cs typeface="Oxygen"/>
              <a:sym typeface="Oxygen"/>
            </a:endParaRPr>
          </a:p>
          <a:p>
            <a:pPr indent="0" lvl="0" marL="0" marR="0" rtl="0" algn="l">
              <a:spcBef>
                <a:spcPts val="0"/>
              </a:spcBef>
              <a:spcAft>
                <a:spcPts val="0"/>
              </a:spcAft>
              <a:buNone/>
            </a:pPr>
            <a:br>
              <a:rPr b="0" lang="en-US" sz="2000">
                <a:solidFill>
                  <a:srgbClr val="3F3F3F"/>
                </a:solidFill>
                <a:latin typeface="Oxygen"/>
                <a:ea typeface="Oxygen"/>
                <a:cs typeface="Oxygen"/>
                <a:sym typeface="Oxygen"/>
              </a:rPr>
            </a:br>
            <a:r>
              <a:rPr lang="en-US" sz="2000">
                <a:solidFill>
                  <a:srgbClr val="3F3F3F"/>
                </a:solidFill>
                <a:latin typeface="Oxygen"/>
                <a:ea typeface="Oxygen"/>
                <a:cs typeface="Oxygen"/>
                <a:sym typeface="Oxygen"/>
              </a:rPr>
              <a:t>[SPECIFY COMPANY SCHEDULE]</a:t>
            </a:r>
            <a:endParaRPr b="0" sz="2000">
              <a:solidFill>
                <a:srgbClr val="3F3F3F"/>
              </a:solidFill>
              <a:latin typeface="Oxygen"/>
              <a:ea typeface="Oxygen"/>
              <a:cs typeface="Oxygen"/>
              <a:sym typeface="Oxygen"/>
            </a:endParaRPr>
          </a:p>
        </p:txBody>
      </p:sp>
      <p:sp>
        <p:nvSpPr>
          <p:cNvPr id="216" name="Google Shape;216;p27"/>
          <p:cNvSpPr/>
          <p:nvPr/>
        </p:nvSpPr>
        <p:spPr>
          <a:xfrm>
            <a:off x="5361989" y="1208661"/>
            <a:ext cx="253285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FF6261"/>
                </a:solidFill>
                <a:latin typeface="Oxygen"/>
                <a:ea typeface="Oxygen"/>
                <a:cs typeface="Oxygen"/>
                <a:sym typeface="Oxygen"/>
              </a:rPr>
              <a:t>Schedule</a:t>
            </a:r>
            <a:endParaRPr b="1" sz="3200">
              <a:solidFill>
                <a:srgbClr val="FF6261"/>
              </a:solidFill>
              <a:latin typeface="Oxygen"/>
              <a:ea typeface="Oxygen"/>
              <a:cs typeface="Oxygen"/>
              <a:sym typeface="Oxygen"/>
            </a:endParaRPr>
          </a:p>
        </p:txBody>
      </p:sp>
      <p:sp>
        <p:nvSpPr>
          <p:cNvPr id="217" name="Google Shape;217;p27"/>
          <p:cNvSpPr/>
          <p:nvPr/>
        </p:nvSpPr>
        <p:spPr>
          <a:xfrm>
            <a:off x="961439" y="2317939"/>
            <a:ext cx="3886200" cy="3971925"/>
          </a:xfrm>
          <a:prstGeom prst="rect">
            <a:avLst/>
          </a:prstGeom>
          <a:blipFill rotWithShape="1">
            <a:blip r:embed="rId3">
              <a:alphaModFix/>
            </a:blip>
            <a:stretch>
              <a:fillRect b="-8548" l="-34801" r="-38003" t="-7672"/>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27"/>
          <p:cNvSpPr/>
          <p:nvPr/>
        </p:nvSpPr>
        <p:spPr>
          <a:xfrm>
            <a:off x="537283" y="974053"/>
            <a:ext cx="848311" cy="3329848"/>
          </a:xfrm>
          <a:prstGeom prst="rect">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8"/>
          <p:cNvSpPr/>
          <p:nvPr/>
        </p:nvSpPr>
        <p:spPr>
          <a:xfrm>
            <a:off x="919269" y="1315072"/>
            <a:ext cx="5481531" cy="44627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3F3F3F"/>
                </a:solidFill>
                <a:latin typeface="Oxygen"/>
                <a:ea typeface="Oxygen"/>
                <a:cs typeface="Oxygen"/>
                <a:sym typeface="Oxygen"/>
              </a:rPr>
              <a:t>In order to officially begin, the company will require a budget estimated between $30,000.00 and $40,000.00. This amount will be collected from the following sponsors : </a:t>
            </a:r>
            <a:endParaRPr b="0" sz="2000">
              <a:solidFill>
                <a:srgbClr val="3F3F3F"/>
              </a:solidFill>
              <a:latin typeface="Oxygen"/>
              <a:ea typeface="Oxygen"/>
              <a:cs typeface="Oxygen"/>
              <a:sym typeface="Oxygen"/>
            </a:endParaRPr>
          </a:p>
          <a:p>
            <a:pPr indent="0" lvl="0" marL="0" marR="0" rtl="0" algn="l">
              <a:spcBef>
                <a:spcPts val="0"/>
              </a:spcBef>
              <a:spcAft>
                <a:spcPts val="0"/>
              </a:spcAft>
              <a:buNone/>
            </a:pPr>
            <a:br>
              <a:rPr b="0" lang="en-US" sz="2000">
                <a:solidFill>
                  <a:srgbClr val="3F3F3F"/>
                </a:solidFill>
                <a:latin typeface="Oxygen"/>
                <a:ea typeface="Oxygen"/>
                <a:cs typeface="Oxygen"/>
                <a:sym typeface="Oxygen"/>
              </a:rPr>
            </a:br>
            <a:r>
              <a:rPr lang="en-US" sz="2000">
                <a:solidFill>
                  <a:srgbClr val="3F3F3F"/>
                </a:solidFill>
                <a:latin typeface="Oxygen"/>
                <a:ea typeface="Oxygen"/>
                <a:cs typeface="Oxygen"/>
                <a:sym typeface="Oxygen"/>
              </a:rPr>
              <a:t>1. Los Angeles Investment Inc.</a:t>
            </a:r>
            <a:endParaRPr b="0" sz="2000">
              <a:solidFill>
                <a:srgbClr val="3F3F3F"/>
              </a:solidFill>
              <a:latin typeface="Oxygen"/>
              <a:ea typeface="Oxygen"/>
              <a:cs typeface="Oxygen"/>
              <a:sym typeface="Oxygen"/>
            </a:endParaRPr>
          </a:p>
          <a:p>
            <a:pPr indent="0" lvl="0" marL="0" marR="0" rtl="0" algn="l">
              <a:spcBef>
                <a:spcPts val="0"/>
              </a:spcBef>
              <a:spcAft>
                <a:spcPts val="0"/>
              </a:spcAft>
              <a:buNone/>
            </a:pPr>
            <a:br>
              <a:rPr b="0" lang="en-US" sz="2000">
                <a:solidFill>
                  <a:srgbClr val="3F3F3F"/>
                </a:solidFill>
                <a:latin typeface="Oxygen"/>
                <a:ea typeface="Oxygen"/>
                <a:cs typeface="Oxygen"/>
                <a:sym typeface="Oxygen"/>
              </a:rPr>
            </a:br>
            <a:r>
              <a:rPr lang="en-US" sz="2000">
                <a:solidFill>
                  <a:srgbClr val="3F3F3F"/>
                </a:solidFill>
                <a:latin typeface="Oxygen"/>
                <a:ea typeface="Oxygen"/>
                <a:cs typeface="Oxygen"/>
                <a:sym typeface="Oxygen"/>
              </a:rPr>
              <a:t>2. AXA Insurance</a:t>
            </a:r>
            <a:endParaRPr b="0" sz="2000">
              <a:solidFill>
                <a:srgbClr val="3F3F3F"/>
              </a:solidFill>
              <a:latin typeface="Oxygen"/>
              <a:ea typeface="Oxygen"/>
              <a:cs typeface="Oxygen"/>
              <a:sym typeface="Oxygen"/>
            </a:endParaRPr>
          </a:p>
          <a:p>
            <a:pPr indent="0" lvl="0" marL="0" marR="0" rtl="0" algn="l">
              <a:spcBef>
                <a:spcPts val="0"/>
              </a:spcBef>
              <a:spcAft>
                <a:spcPts val="0"/>
              </a:spcAft>
              <a:buNone/>
            </a:pPr>
            <a:br>
              <a:rPr b="0" lang="en-US" sz="2000">
                <a:solidFill>
                  <a:srgbClr val="3F3F3F"/>
                </a:solidFill>
                <a:latin typeface="Oxygen"/>
                <a:ea typeface="Oxygen"/>
                <a:cs typeface="Oxygen"/>
                <a:sym typeface="Oxygen"/>
              </a:rPr>
            </a:br>
            <a:r>
              <a:rPr lang="en-US" sz="2000">
                <a:solidFill>
                  <a:srgbClr val="3F3F3F"/>
                </a:solidFill>
                <a:latin typeface="Oxygen"/>
                <a:ea typeface="Oxygen"/>
                <a:cs typeface="Oxygen"/>
                <a:sym typeface="Oxygen"/>
              </a:rPr>
              <a:t>3. Core Tech Merchandise</a:t>
            </a:r>
            <a:endParaRPr b="0" sz="2000">
              <a:solidFill>
                <a:srgbClr val="3F3F3F"/>
              </a:solidFill>
              <a:latin typeface="Oxygen"/>
              <a:ea typeface="Oxygen"/>
              <a:cs typeface="Oxygen"/>
              <a:sym typeface="Oxygen"/>
            </a:endParaRPr>
          </a:p>
          <a:p>
            <a:pPr indent="0" lvl="0" marL="0" marR="0" rtl="0" algn="l">
              <a:spcBef>
                <a:spcPts val="0"/>
              </a:spcBef>
              <a:spcAft>
                <a:spcPts val="0"/>
              </a:spcAft>
              <a:buNone/>
            </a:pPr>
            <a:br>
              <a:rPr b="0" lang="en-US" sz="2000">
                <a:solidFill>
                  <a:srgbClr val="3F3F3F"/>
                </a:solidFill>
                <a:latin typeface="Oxygen"/>
                <a:ea typeface="Oxygen"/>
                <a:cs typeface="Oxygen"/>
                <a:sym typeface="Oxygen"/>
              </a:rPr>
            </a:br>
            <a:r>
              <a:rPr lang="en-US" sz="2000">
                <a:solidFill>
                  <a:srgbClr val="3F3F3F"/>
                </a:solidFill>
                <a:latin typeface="Oxygen"/>
                <a:ea typeface="Oxygen"/>
                <a:cs typeface="Oxygen"/>
                <a:sym typeface="Oxygen"/>
              </a:rPr>
              <a:t>Each sponsor has agreed to contribute and invest at least </a:t>
            </a:r>
            <a:r>
              <a:rPr lang="en-US" sz="2400">
                <a:solidFill>
                  <a:srgbClr val="FF6261"/>
                </a:solidFill>
                <a:latin typeface="Oxygen"/>
                <a:ea typeface="Oxygen"/>
                <a:cs typeface="Oxygen"/>
                <a:sym typeface="Oxygen"/>
              </a:rPr>
              <a:t>$10,000.00 </a:t>
            </a:r>
            <a:r>
              <a:rPr lang="en-US" sz="2000">
                <a:solidFill>
                  <a:srgbClr val="3F3F3F"/>
                </a:solidFill>
                <a:latin typeface="Oxygen"/>
                <a:ea typeface="Oxygen"/>
                <a:cs typeface="Oxygen"/>
                <a:sym typeface="Oxygen"/>
              </a:rPr>
              <a:t>for Star Employment Agency .</a:t>
            </a:r>
            <a:endParaRPr sz="2000">
              <a:solidFill>
                <a:srgbClr val="3F3F3F"/>
              </a:solidFill>
              <a:latin typeface="Oxygen"/>
              <a:ea typeface="Oxygen"/>
              <a:cs typeface="Oxygen"/>
              <a:sym typeface="Oxygen"/>
            </a:endParaRPr>
          </a:p>
        </p:txBody>
      </p:sp>
      <p:sp>
        <p:nvSpPr>
          <p:cNvPr id="224" name="Google Shape;224;p28"/>
          <p:cNvSpPr/>
          <p:nvPr/>
        </p:nvSpPr>
        <p:spPr>
          <a:xfrm>
            <a:off x="913289" y="694658"/>
            <a:ext cx="229436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FF6261"/>
                </a:solidFill>
                <a:latin typeface="Oxygen"/>
                <a:ea typeface="Oxygen"/>
                <a:cs typeface="Oxygen"/>
                <a:sym typeface="Oxygen"/>
              </a:rPr>
              <a:t>Investing</a:t>
            </a:r>
            <a:endParaRPr b="1" sz="3200">
              <a:solidFill>
                <a:srgbClr val="FF6261"/>
              </a:solidFill>
              <a:latin typeface="Oxygen"/>
              <a:ea typeface="Oxygen"/>
              <a:cs typeface="Oxygen"/>
              <a:sym typeface="Oxygen"/>
            </a:endParaRPr>
          </a:p>
        </p:txBody>
      </p:sp>
      <p:sp>
        <p:nvSpPr>
          <p:cNvPr id="225" name="Google Shape;225;p28"/>
          <p:cNvSpPr/>
          <p:nvPr/>
        </p:nvSpPr>
        <p:spPr>
          <a:xfrm>
            <a:off x="5867400" y="5696870"/>
            <a:ext cx="3276600" cy="1161130"/>
          </a:xfrm>
          <a:prstGeom prst="rect">
            <a:avLst/>
          </a:prstGeom>
          <a:solidFill>
            <a:srgbClr val="FF62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28"/>
          <p:cNvSpPr/>
          <p:nvPr/>
        </p:nvSpPr>
        <p:spPr>
          <a:xfrm>
            <a:off x="6286500" y="2703950"/>
            <a:ext cx="2266950" cy="3573485"/>
          </a:xfrm>
          <a:prstGeom prst="rect">
            <a:avLst/>
          </a:prstGeom>
          <a:blipFill rotWithShape="1">
            <a:blip r:embed="rId3">
              <a:alphaModFix/>
            </a:blip>
            <a:stretch>
              <a:fillRect b="-37567" l="-70582" r="-90746" t="-15457"/>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28"/>
          <p:cNvSpPr/>
          <p:nvPr/>
        </p:nvSpPr>
        <p:spPr>
          <a:xfrm>
            <a:off x="7829550" y="4944365"/>
            <a:ext cx="533400" cy="1666934"/>
          </a:xfrm>
          <a:prstGeom prst="rect">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9"/>
          <p:cNvSpPr/>
          <p:nvPr/>
        </p:nvSpPr>
        <p:spPr>
          <a:xfrm>
            <a:off x="0" y="0"/>
            <a:ext cx="9144000" cy="6858000"/>
          </a:xfrm>
          <a:prstGeom prst="rect">
            <a:avLst/>
          </a:prstGeom>
          <a:blipFill rotWithShape="1">
            <a:blip r:embed="rId3">
              <a:alphaModFix/>
            </a:blip>
            <a:stretch>
              <a:fillRect b="-17079" l="-19062" r="-24060" t="-458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29"/>
          <p:cNvSpPr/>
          <p:nvPr/>
        </p:nvSpPr>
        <p:spPr>
          <a:xfrm>
            <a:off x="764949" y="0"/>
            <a:ext cx="3543300" cy="6858000"/>
          </a:xfrm>
          <a:prstGeom prst="rect">
            <a:avLst/>
          </a:prstGeom>
          <a:solidFill>
            <a:srgbClr val="FF62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29"/>
          <p:cNvSpPr/>
          <p:nvPr/>
        </p:nvSpPr>
        <p:spPr>
          <a:xfrm>
            <a:off x="997800" y="894359"/>
            <a:ext cx="237320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Oxygen"/>
                <a:ea typeface="Oxygen"/>
                <a:cs typeface="Oxygen"/>
                <a:sym typeface="Oxygen"/>
              </a:rPr>
              <a:t>Contact Us</a:t>
            </a:r>
            <a:endParaRPr b="1" sz="3200">
              <a:solidFill>
                <a:schemeClr val="lt1"/>
              </a:solidFill>
              <a:latin typeface="Oxygen"/>
              <a:ea typeface="Oxygen"/>
              <a:cs typeface="Oxygen"/>
              <a:sym typeface="Oxygen"/>
            </a:endParaRPr>
          </a:p>
        </p:txBody>
      </p:sp>
      <p:sp>
        <p:nvSpPr>
          <p:cNvPr id="235" name="Google Shape;235;p29"/>
          <p:cNvSpPr/>
          <p:nvPr/>
        </p:nvSpPr>
        <p:spPr>
          <a:xfrm>
            <a:off x="997800" y="1502134"/>
            <a:ext cx="3051686" cy="40934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lt1"/>
                </a:solidFill>
                <a:latin typeface="Oxygen"/>
                <a:ea typeface="Oxygen"/>
                <a:cs typeface="Oxygen"/>
                <a:sym typeface="Oxygen"/>
              </a:rPr>
              <a:t>Visit our office every Monday to Saturday from 9pm to 6pm at [ADDRESS].</a:t>
            </a:r>
            <a:endParaRPr b="0" sz="2000">
              <a:solidFill>
                <a:schemeClr val="lt1"/>
              </a:solidFill>
              <a:latin typeface="Oxygen"/>
              <a:ea typeface="Oxygen"/>
              <a:cs typeface="Oxygen"/>
              <a:sym typeface="Oxygen"/>
            </a:endParaRPr>
          </a:p>
          <a:p>
            <a:pPr indent="0" lvl="0" marL="0" marR="0" rtl="0" algn="l">
              <a:spcBef>
                <a:spcPts val="0"/>
              </a:spcBef>
              <a:spcAft>
                <a:spcPts val="0"/>
              </a:spcAft>
              <a:buNone/>
            </a:pPr>
            <a:br>
              <a:rPr b="0" lang="en-US" sz="2000">
                <a:solidFill>
                  <a:schemeClr val="lt1"/>
                </a:solidFill>
                <a:latin typeface="Oxygen"/>
                <a:ea typeface="Oxygen"/>
                <a:cs typeface="Oxygen"/>
                <a:sym typeface="Oxygen"/>
              </a:rPr>
            </a:br>
            <a:r>
              <a:rPr lang="en-US" sz="2000">
                <a:solidFill>
                  <a:schemeClr val="lt1"/>
                </a:solidFill>
                <a:latin typeface="Oxygen"/>
                <a:ea typeface="Oxygen"/>
                <a:cs typeface="Oxygen"/>
                <a:sym typeface="Oxygen"/>
              </a:rPr>
              <a:t>Get in touch and contact any of these details :</a:t>
            </a:r>
            <a:endParaRPr b="0" sz="2000">
              <a:solidFill>
                <a:schemeClr val="lt1"/>
              </a:solidFill>
              <a:latin typeface="Oxygen"/>
              <a:ea typeface="Oxygen"/>
              <a:cs typeface="Oxygen"/>
              <a:sym typeface="Oxygen"/>
            </a:endParaRPr>
          </a:p>
          <a:p>
            <a:pPr indent="0" lvl="0" marL="0" marR="0" rtl="0" algn="l">
              <a:spcBef>
                <a:spcPts val="0"/>
              </a:spcBef>
              <a:spcAft>
                <a:spcPts val="0"/>
              </a:spcAft>
              <a:buNone/>
            </a:pPr>
            <a:br>
              <a:rPr b="0" lang="en-US" sz="2000">
                <a:solidFill>
                  <a:schemeClr val="lt1"/>
                </a:solidFill>
                <a:latin typeface="Oxygen"/>
                <a:ea typeface="Oxygen"/>
                <a:cs typeface="Oxygen"/>
                <a:sym typeface="Oxygen"/>
              </a:rPr>
            </a:br>
            <a:r>
              <a:rPr lang="en-US" sz="2000">
                <a:solidFill>
                  <a:schemeClr val="lt1"/>
                </a:solidFill>
                <a:latin typeface="Oxygen"/>
                <a:ea typeface="Oxygen"/>
                <a:cs typeface="Oxygen"/>
                <a:sym typeface="Oxygen"/>
              </a:rPr>
              <a:t>[Phone Number]                </a:t>
            </a:r>
            <a:endParaRPr/>
          </a:p>
          <a:p>
            <a:pPr indent="0" lvl="0" marL="0" marR="0" rtl="0" algn="l">
              <a:spcBef>
                <a:spcPts val="0"/>
              </a:spcBef>
              <a:spcAft>
                <a:spcPts val="0"/>
              </a:spcAft>
              <a:buNone/>
            </a:pPr>
            <a:r>
              <a:rPr lang="en-US" sz="2000">
                <a:solidFill>
                  <a:schemeClr val="lt1"/>
                </a:solidFill>
                <a:latin typeface="Oxygen"/>
                <a:ea typeface="Oxygen"/>
                <a:cs typeface="Oxygen"/>
                <a:sym typeface="Oxygen"/>
              </a:rPr>
              <a:t>[Email]</a:t>
            </a:r>
            <a:endParaRPr b="0" sz="2000">
              <a:solidFill>
                <a:schemeClr val="lt1"/>
              </a:solidFill>
              <a:latin typeface="Oxygen"/>
              <a:ea typeface="Oxygen"/>
              <a:cs typeface="Oxygen"/>
              <a:sym typeface="Oxygen"/>
            </a:endParaRPr>
          </a:p>
          <a:p>
            <a:pPr indent="0" lvl="0" marL="0" marR="0" rtl="0" algn="l">
              <a:spcBef>
                <a:spcPts val="0"/>
              </a:spcBef>
              <a:spcAft>
                <a:spcPts val="0"/>
              </a:spcAft>
              <a:buNone/>
            </a:pPr>
            <a:r>
              <a:rPr lang="en-US" sz="2000">
                <a:solidFill>
                  <a:schemeClr val="lt1"/>
                </a:solidFill>
                <a:latin typeface="Oxygen"/>
                <a:ea typeface="Oxygen"/>
                <a:cs typeface="Oxygen"/>
                <a:sym typeface="Oxygen"/>
              </a:rPr>
              <a:t>[Website]                            </a:t>
            </a:r>
            <a:endParaRPr/>
          </a:p>
          <a:p>
            <a:pPr indent="0" lvl="0" marL="0" marR="0" rtl="0" algn="l">
              <a:spcBef>
                <a:spcPts val="0"/>
              </a:spcBef>
              <a:spcAft>
                <a:spcPts val="0"/>
              </a:spcAft>
              <a:buNone/>
            </a:pPr>
            <a:r>
              <a:rPr lang="en-US" sz="2000">
                <a:solidFill>
                  <a:schemeClr val="lt1"/>
                </a:solidFill>
                <a:latin typeface="Oxygen"/>
                <a:ea typeface="Oxygen"/>
                <a:cs typeface="Oxygen"/>
                <a:sym typeface="Oxygen"/>
              </a:rPr>
              <a:t>[Social Media Account/S]</a:t>
            </a:r>
            <a:endParaRPr b="0" sz="2000">
              <a:solidFill>
                <a:schemeClr val="lt1"/>
              </a:solidFill>
              <a:latin typeface="Oxygen"/>
              <a:ea typeface="Oxygen"/>
              <a:cs typeface="Oxygen"/>
              <a:sym typeface="Oxygen"/>
            </a:endParaRPr>
          </a:p>
        </p:txBody>
      </p:sp>
      <p:sp>
        <p:nvSpPr>
          <p:cNvPr id="236" name="Google Shape;236;p29"/>
          <p:cNvSpPr/>
          <p:nvPr/>
        </p:nvSpPr>
        <p:spPr>
          <a:xfrm>
            <a:off x="3970012" y="4307615"/>
            <a:ext cx="600274" cy="2423494"/>
          </a:xfrm>
          <a:prstGeom prst="rect">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0"/>
          <p:cNvSpPr/>
          <p:nvPr/>
        </p:nvSpPr>
        <p:spPr>
          <a:xfrm>
            <a:off x="0" y="1800225"/>
            <a:ext cx="9144000" cy="3257550"/>
          </a:xfrm>
          <a:prstGeom prst="rect">
            <a:avLst/>
          </a:prstGeom>
          <a:blipFill rotWithShape="1">
            <a:blip r:embed="rId3">
              <a:alphaModFix/>
            </a:blip>
            <a:stretch>
              <a:fillRect b="-78997" l="-2811" r="-12811" t="-4209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30"/>
          <p:cNvSpPr/>
          <p:nvPr/>
        </p:nvSpPr>
        <p:spPr>
          <a:xfrm>
            <a:off x="0" y="1800225"/>
            <a:ext cx="9144000" cy="3257550"/>
          </a:xfrm>
          <a:prstGeom prst="rect">
            <a:avLst/>
          </a:prstGeom>
          <a:solidFill>
            <a:srgbClr val="000000">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30"/>
          <p:cNvSpPr txBox="1"/>
          <p:nvPr/>
        </p:nvSpPr>
        <p:spPr>
          <a:xfrm>
            <a:off x="2348707" y="2967335"/>
            <a:ext cx="4446586"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a:solidFill>
                  <a:schemeClr val="lt1"/>
                </a:solidFill>
                <a:latin typeface="Oxygen"/>
                <a:ea typeface="Oxygen"/>
                <a:cs typeface="Oxygen"/>
                <a:sym typeface="Oxygen"/>
              </a:rPr>
              <a:t>Thank You</a:t>
            </a:r>
            <a:endParaRPr/>
          </a:p>
        </p:txBody>
      </p:sp>
      <p:sp>
        <p:nvSpPr>
          <p:cNvPr id="244" name="Google Shape;244;p30"/>
          <p:cNvSpPr/>
          <p:nvPr/>
        </p:nvSpPr>
        <p:spPr>
          <a:xfrm>
            <a:off x="8705850" y="3257550"/>
            <a:ext cx="438150" cy="1800225"/>
          </a:xfrm>
          <a:prstGeom prst="rect">
            <a:avLst/>
          </a:prstGeom>
          <a:solidFill>
            <a:srgbClr val="FF62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583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4"/>
          <p:cNvSpPr/>
          <p:nvPr/>
        </p:nvSpPr>
        <p:spPr>
          <a:xfrm>
            <a:off x="952844" y="0"/>
            <a:ext cx="8191156" cy="3028950"/>
          </a:xfrm>
          <a:prstGeom prst="rect">
            <a:avLst/>
          </a:prstGeom>
          <a:blipFill rotWithShape="1">
            <a:blip r:embed="rId3">
              <a:alphaModFix/>
            </a:blip>
            <a:stretch>
              <a:fillRect b="-69135" l="1626" r="-3721" t="-7546"/>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4"/>
          <p:cNvSpPr/>
          <p:nvPr/>
        </p:nvSpPr>
        <p:spPr>
          <a:xfrm>
            <a:off x="1" y="0"/>
            <a:ext cx="1885949" cy="3028950"/>
          </a:xfrm>
          <a:prstGeom prst="snip2DiagRect">
            <a:avLst>
              <a:gd fmla="val 0" name="adj1"/>
              <a:gd fmla="val 0" name="adj2"/>
            </a:avLst>
          </a:prstGeom>
          <a:solidFill>
            <a:srgbClr val="FF62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14"/>
          <p:cNvSpPr/>
          <p:nvPr/>
        </p:nvSpPr>
        <p:spPr>
          <a:xfrm>
            <a:off x="952844" y="4066646"/>
            <a:ext cx="7372006" cy="1528624"/>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b="0" i="0" lang="en-US" sz="2000" u="none" cap="none" strike="noStrike">
                <a:solidFill>
                  <a:srgbClr val="3F3F3F"/>
                </a:solidFill>
                <a:latin typeface="Oxygen"/>
                <a:ea typeface="Oxygen"/>
                <a:cs typeface="Oxygen"/>
                <a:sym typeface="Oxygen"/>
              </a:rPr>
              <a:t>Star Employment Agency is a private recruitment agency based in Compton, California. It has been in the industry since 2012 and was opened by Jacob Smith who was a public relation alumni from DePaul University, Chicago, Illinois. </a:t>
            </a:r>
            <a:endParaRPr b="0" i="0" sz="2000" u="none" cap="none" strike="noStrike">
              <a:solidFill>
                <a:srgbClr val="3F3F3F"/>
              </a:solidFill>
              <a:latin typeface="Oxygen"/>
              <a:ea typeface="Oxygen"/>
              <a:cs typeface="Oxygen"/>
              <a:sym typeface="Oxygen"/>
            </a:endParaRPr>
          </a:p>
        </p:txBody>
      </p:sp>
      <p:sp>
        <p:nvSpPr>
          <p:cNvPr id="96" name="Google Shape;96;p14"/>
          <p:cNvSpPr/>
          <p:nvPr/>
        </p:nvSpPr>
        <p:spPr>
          <a:xfrm>
            <a:off x="942975" y="3484011"/>
            <a:ext cx="225697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FF6261"/>
                </a:solidFill>
                <a:latin typeface="Oxygen"/>
                <a:ea typeface="Oxygen"/>
                <a:cs typeface="Oxygen"/>
                <a:sym typeface="Oxygen"/>
              </a:rPr>
              <a:t>About Us</a:t>
            </a:r>
            <a:endParaRPr b="1" sz="3200">
              <a:solidFill>
                <a:srgbClr val="FF6261"/>
              </a:solidFill>
              <a:latin typeface="Oxygen"/>
              <a:ea typeface="Oxygen"/>
              <a:cs typeface="Oxygen"/>
              <a:sym typeface="Oxygen"/>
            </a:endParaRPr>
          </a:p>
        </p:txBody>
      </p:sp>
      <p:sp>
        <p:nvSpPr>
          <p:cNvPr id="97" name="Google Shape;97;p14"/>
          <p:cNvSpPr/>
          <p:nvPr/>
        </p:nvSpPr>
        <p:spPr>
          <a:xfrm>
            <a:off x="562147" y="1209675"/>
            <a:ext cx="4076700" cy="609599"/>
          </a:xfrm>
          <a:prstGeom prst="rect">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5"/>
          <p:cNvSpPr/>
          <p:nvPr/>
        </p:nvSpPr>
        <p:spPr>
          <a:xfrm>
            <a:off x="3858609" y="1017635"/>
            <a:ext cx="4707166" cy="1759456"/>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b="1" lang="en-US" sz="2000">
                <a:solidFill>
                  <a:srgbClr val="3F3F3F"/>
                </a:solidFill>
                <a:latin typeface="Oxygen"/>
                <a:ea typeface="Oxygen"/>
                <a:cs typeface="Oxygen"/>
                <a:sym typeface="Oxygen"/>
              </a:rPr>
              <a:t>Our vision is to : </a:t>
            </a:r>
            <a:endParaRPr b="1" sz="2000">
              <a:solidFill>
                <a:srgbClr val="3F3F3F"/>
              </a:solidFill>
              <a:latin typeface="Oxygen"/>
              <a:ea typeface="Oxygen"/>
              <a:cs typeface="Oxygen"/>
              <a:sym typeface="Oxygen"/>
            </a:endParaRPr>
          </a:p>
          <a:p>
            <a:pPr indent="-342900" lvl="0" marL="342900" marR="0" rtl="0" algn="l">
              <a:lnSpc>
                <a:spcPct val="130000"/>
              </a:lnSpc>
              <a:spcBef>
                <a:spcPts val="0"/>
              </a:spcBef>
              <a:spcAft>
                <a:spcPts val="0"/>
              </a:spcAft>
              <a:buClr>
                <a:srgbClr val="3F3F3F"/>
              </a:buClr>
              <a:buSzPts val="2000"/>
              <a:buFont typeface="Arial"/>
              <a:buChar char="•"/>
            </a:pPr>
            <a:r>
              <a:rPr lang="en-US" sz="2000">
                <a:solidFill>
                  <a:srgbClr val="3F3F3F"/>
                </a:solidFill>
                <a:latin typeface="Oxygen"/>
                <a:ea typeface="Oxygen"/>
                <a:cs typeface="Oxygen"/>
                <a:sym typeface="Oxygen"/>
              </a:rPr>
              <a:t>establish 30 branches nationwide, </a:t>
            </a:r>
            <a:endParaRPr/>
          </a:p>
          <a:p>
            <a:pPr indent="-342900" lvl="0" marL="342900" marR="0" rtl="0" algn="l">
              <a:lnSpc>
                <a:spcPct val="130000"/>
              </a:lnSpc>
              <a:spcBef>
                <a:spcPts val="0"/>
              </a:spcBef>
              <a:spcAft>
                <a:spcPts val="0"/>
              </a:spcAft>
              <a:buClr>
                <a:srgbClr val="3F3F3F"/>
              </a:buClr>
              <a:buSzPts val="2000"/>
              <a:buFont typeface="Arial"/>
              <a:buChar char="•"/>
            </a:pPr>
            <a:r>
              <a:rPr lang="en-US" sz="2000">
                <a:solidFill>
                  <a:srgbClr val="3F3F3F"/>
                </a:solidFill>
                <a:latin typeface="Oxygen"/>
                <a:ea typeface="Oxygen"/>
                <a:cs typeface="Oxygen"/>
                <a:sym typeface="Oxygen"/>
              </a:rPr>
              <a:t>acquire global recognition, and </a:t>
            </a:r>
            <a:endParaRPr/>
          </a:p>
          <a:p>
            <a:pPr indent="-342900" lvl="0" marL="342900" marR="0" rtl="0" algn="l">
              <a:lnSpc>
                <a:spcPct val="130000"/>
              </a:lnSpc>
              <a:spcBef>
                <a:spcPts val="0"/>
              </a:spcBef>
              <a:spcAft>
                <a:spcPts val="0"/>
              </a:spcAft>
              <a:buClr>
                <a:srgbClr val="3F3F3F"/>
              </a:buClr>
              <a:buSzPts val="2000"/>
              <a:buFont typeface="Arial"/>
              <a:buChar char="•"/>
            </a:pPr>
            <a:r>
              <a:rPr lang="en-US" sz="2000">
                <a:solidFill>
                  <a:srgbClr val="3F3F3F"/>
                </a:solidFill>
                <a:latin typeface="Oxygen"/>
                <a:ea typeface="Oxygen"/>
                <a:cs typeface="Oxygen"/>
                <a:sym typeface="Oxygen"/>
              </a:rPr>
              <a:t>become the most excellent recruitment agency by 2025.</a:t>
            </a:r>
            <a:endParaRPr sz="2000">
              <a:solidFill>
                <a:srgbClr val="3F3F3F"/>
              </a:solidFill>
              <a:latin typeface="Oxygen"/>
              <a:ea typeface="Oxygen"/>
              <a:cs typeface="Oxygen"/>
              <a:sym typeface="Oxygen"/>
            </a:endParaRPr>
          </a:p>
        </p:txBody>
      </p:sp>
      <p:sp>
        <p:nvSpPr>
          <p:cNvPr id="103" name="Google Shape;103;p15"/>
          <p:cNvSpPr/>
          <p:nvPr/>
        </p:nvSpPr>
        <p:spPr>
          <a:xfrm>
            <a:off x="3856891" y="4443476"/>
            <a:ext cx="4247705" cy="1426031"/>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None/>
            </a:pPr>
            <a:r>
              <a:rPr lang="en-US" sz="2000">
                <a:solidFill>
                  <a:srgbClr val="3F3F3F"/>
                </a:solidFill>
                <a:latin typeface="Oxygen"/>
                <a:ea typeface="Oxygen"/>
                <a:cs typeface="Oxygen"/>
                <a:sym typeface="Oxygen"/>
              </a:rPr>
              <a:t>Our mission is to provide top-notch recruitment agency services and the most suitable jobs for our employers.</a:t>
            </a:r>
            <a:endParaRPr b="0" sz="2000">
              <a:solidFill>
                <a:srgbClr val="3F3F3F"/>
              </a:solidFill>
              <a:latin typeface="Oxygen"/>
              <a:ea typeface="Oxygen"/>
              <a:cs typeface="Oxygen"/>
              <a:sym typeface="Oxygen"/>
            </a:endParaRPr>
          </a:p>
        </p:txBody>
      </p:sp>
      <p:sp>
        <p:nvSpPr>
          <p:cNvPr id="104" name="Google Shape;104;p15"/>
          <p:cNvSpPr/>
          <p:nvPr/>
        </p:nvSpPr>
        <p:spPr>
          <a:xfrm>
            <a:off x="-12958" y="1"/>
            <a:ext cx="3527683" cy="6858000"/>
          </a:xfrm>
          <a:prstGeom prst="rect">
            <a:avLst/>
          </a:prstGeom>
          <a:blipFill rotWithShape="1">
            <a:blip r:embed="rId3">
              <a:alphaModFix/>
            </a:blip>
            <a:stretch>
              <a:fillRect b="-13331" l="-20248" r="-183869" t="-6665"/>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5"/>
          <p:cNvSpPr/>
          <p:nvPr/>
        </p:nvSpPr>
        <p:spPr>
          <a:xfrm flipH="1">
            <a:off x="2809874" y="2221904"/>
            <a:ext cx="714375" cy="2414194"/>
          </a:xfrm>
          <a:prstGeom prst="snip2DiagRect">
            <a:avLst>
              <a:gd fmla="val 0" name="adj1"/>
              <a:gd fmla="val 0" name="adj2"/>
            </a:avLst>
          </a:prstGeom>
          <a:solidFill>
            <a:srgbClr val="FF62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5"/>
          <p:cNvSpPr/>
          <p:nvPr/>
        </p:nvSpPr>
        <p:spPr>
          <a:xfrm>
            <a:off x="3856891" y="3834889"/>
            <a:ext cx="170458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FF6261"/>
                </a:solidFill>
                <a:latin typeface="Oxygen"/>
                <a:ea typeface="Oxygen"/>
                <a:cs typeface="Oxygen"/>
                <a:sym typeface="Oxygen"/>
              </a:rPr>
              <a:t>Mission</a:t>
            </a:r>
            <a:endParaRPr b="1" sz="3200">
              <a:solidFill>
                <a:srgbClr val="FF6261"/>
              </a:solidFill>
              <a:latin typeface="Oxygen"/>
              <a:ea typeface="Oxygen"/>
              <a:cs typeface="Oxygen"/>
              <a:sym typeface="Oxygen"/>
            </a:endParaRPr>
          </a:p>
        </p:txBody>
      </p:sp>
      <p:sp>
        <p:nvSpPr>
          <p:cNvPr id="107" name="Google Shape;107;p15"/>
          <p:cNvSpPr/>
          <p:nvPr/>
        </p:nvSpPr>
        <p:spPr>
          <a:xfrm>
            <a:off x="3856891" y="413031"/>
            <a:ext cx="139997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FF6261"/>
                </a:solidFill>
                <a:latin typeface="Oxygen"/>
                <a:ea typeface="Oxygen"/>
                <a:cs typeface="Oxygen"/>
                <a:sym typeface="Oxygen"/>
              </a:rPr>
              <a:t>Vision</a:t>
            </a:r>
            <a:endParaRPr b="1" sz="3200">
              <a:solidFill>
                <a:srgbClr val="FF6261"/>
              </a:solidFill>
              <a:latin typeface="Oxygen"/>
              <a:ea typeface="Oxygen"/>
              <a:cs typeface="Oxygen"/>
              <a:sym typeface="Oxygen"/>
            </a:endParaRPr>
          </a:p>
        </p:txBody>
      </p:sp>
      <p:sp>
        <p:nvSpPr>
          <p:cNvPr id="108" name="Google Shape;108;p15"/>
          <p:cNvSpPr/>
          <p:nvPr/>
        </p:nvSpPr>
        <p:spPr>
          <a:xfrm>
            <a:off x="2099994" y="2746138"/>
            <a:ext cx="1056827" cy="3689743"/>
          </a:xfrm>
          <a:prstGeom prst="rect">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6"/>
          <p:cNvSpPr/>
          <p:nvPr/>
        </p:nvSpPr>
        <p:spPr>
          <a:xfrm>
            <a:off x="845107" y="1201247"/>
            <a:ext cx="1866555" cy="1866555"/>
          </a:xfrm>
          <a:prstGeom prst="roundRect">
            <a:avLst>
              <a:gd fmla="val 0" name="adj"/>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6"/>
          <p:cNvSpPr/>
          <p:nvPr/>
        </p:nvSpPr>
        <p:spPr>
          <a:xfrm>
            <a:off x="666749" y="440438"/>
            <a:ext cx="2256972"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FF6261"/>
                </a:solidFill>
                <a:latin typeface="Oxygen"/>
                <a:ea typeface="Oxygen"/>
                <a:cs typeface="Oxygen"/>
                <a:sym typeface="Oxygen"/>
              </a:rPr>
              <a:t>The Team</a:t>
            </a:r>
            <a:endParaRPr b="1" sz="3200">
              <a:solidFill>
                <a:srgbClr val="FF6261"/>
              </a:solidFill>
              <a:latin typeface="Oxygen"/>
              <a:ea typeface="Oxygen"/>
              <a:cs typeface="Oxygen"/>
              <a:sym typeface="Oxygen"/>
            </a:endParaRPr>
          </a:p>
        </p:txBody>
      </p:sp>
      <p:sp>
        <p:nvSpPr>
          <p:cNvPr id="115" name="Google Shape;115;p16"/>
          <p:cNvSpPr/>
          <p:nvPr/>
        </p:nvSpPr>
        <p:spPr>
          <a:xfrm>
            <a:off x="737636" y="3958714"/>
            <a:ext cx="3982282" cy="1426031"/>
          </a:xfrm>
          <a:prstGeom prst="rect">
            <a:avLst/>
          </a:prstGeom>
          <a:noFill/>
          <a:ln>
            <a:noFill/>
          </a:ln>
        </p:spPr>
        <p:txBody>
          <a:bodyPr anchorCtr="0" anchor="t" bIns="45700" lIns="91425" spcFirstLastPara="1" rIns="91425" wrap="square" tIns="45700">
            <a:noAutofit/>
          </a:bodyPr>
          <a:lstStyle/>
          <a:p>
            <a:pPr indent="-285750" lvl="0" marL="285750" marR="0" rtl="0" algn="l">
              <a:lnSpc>
                <a:spcPct val="162500"/>
              </a:lnSpc>
              <a:spcBef>
                <a:spcPts val="0"/>
              </a:spcBef>
              <a:spcAft>
                <a:spcPts val="0"/>
              </a:spcAft>
              <a:buClr>
                <a:srgbClr val="3F3F3F"/>
              </a:buClr>
              <a:buSzPts val="1600"/>
              <a:buFont typeface="Arial"/>
              <a:buChar char="•"/>
            </a:pPr>
            <a:r>
              <a:rPr lang="en-US" sz="1600">
                <a:solidFill>
                  <a:srgbClr val="3F3F3F"/>
                </a:solidFill>
                <a:latin typeface="Oxygen"/>
                <a:ea typeface="Oxygen"/>
                <a:cs typeface="Oxygen"/>
                <a:sym typeface="Oxygen"/>
              </a:rPr>
              <a:t>Manages general company operations. </a:t>
            </a:r>
            <a:endParaRPr b="0" sz="1600">
              <a:solidFill>
                <a:srgbClr val="3F3F3F"/>
              </a:solidFill>
              <a:latin typeface="Oxygen"/>
              <a:ea typeface="Oxygen"/>
              <a:cs typeface="Oxygen"/>
              <a:sym typeface="Oxygen"/>
            </a:endParaRPr>
          </a:p>
          <a:p>
            <a:pPr indent="-285750" lvl="0" marL="285750" marR="0" rtl="0" algn="l">
              <a:lnSpc>
                <a:spcPct val="162500"/>
              </a:lnSpc>
              <a:spcBef>
                <a:spcPts val="0"/>
              </a:spcBef>
              <a:spcAft>
                <a:spcPts val="0"/>
              </a:spcAft>
              <a:buClr>
                <a:srgbClr val="3F3F3F"/>
              </a:buClr>
              <a:buSzPts val="1600"/>
              <a:buFont typeface="Arial"/>
              <a:buChar char="•"/>
            </a:pPr>
            <a:r>
              <a:rPr lang="en-US" sz="1600">
                <a:solidFill>
                  <a:srgbClr val="3F3F3F"/>
                </a:solidFill>
                <a:latin typeface="Oxygen"/>
                <a:ea typeface="Oxygen"/>
                <a:cs typeface="Oxygen"/>
                <a:sym typeface="Oxygen"/>
              </a:rPr>
              <a:t>Maximize share prices, market shares and revenues.</a:t>
            </a:r>
            <a:endParaRPr b="0" sz="1600">
              <a:solidFill>
                <a:srgbClr val="3F3F3F"/>
              </a:solidFill>
              <a:latin typeface="Oxygen"/>
              <a:ea typeface="Oxygen"/>
              <a:cs typeface="Oxygen"/>
              <a:sym typeface="Oxygen"/>
            </a:endParaRPr>
          </a:p>
        </p:txBody>
      </p:sp>
      <p:sp>
        <p:nvSpPr>
          <p:cNvPr id="116" name="Google Shape;116;p16"/>
          <p:cNvSpPr/>
          <p:nvPr/>
        </p:nvSpPr>
        <p:spPr>
          <a:xfrm>
            <a:off x="722655" y="3663443"/>
            <a:ext cx="2429917"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3F3F3F"/>
                </a:solidFill>
                <a:latin typeface="Oxygen"/>
                <a:ea typeface="Oxygen"/>
                <a:cs typeface="Oxygen"/>
                <a:sym typeface="Oxygen"/>
              </a:rPr>
              <a:t>Chief Operating Officer</a:t>
            </a:r>
            <a:endParaRPr b="0" i="1" sz="1400">
              <a:solidFill>
                <a:srgbClr val="3F3F3F"/>
              </a:solidFill>
              <a:latin typeface="Oxygen"/>
              <a:ea typeface="Oxygen"/>
              <a:cs typeface="Oxygen"/>
              <a:sym typeface="Oxygen"/>
            </a:endParaRPr>
          </a:p>
        </p:txBody>
      </p:sp>
      <p:sp>
        <p:nvSpPr>
          <p:cNvPr id="117" name="Google Shape;117;p16"/>
          <p:cNvSpPr/>
          <p:nvPr/>
        </p:nvSpPr>
        <p:spPr>
          <a:xfrm>
            <a:off x="5295761" y="3963971"/>
            <a:ext cx="2834562" cy="1426031"/>
          </a:xfrm>
          <a:prstGeom prst="rect">
            <a:avLst/>
          </a:prstGeom>
          <a:noFill/>
          <a:ln>
            <a:noFill/>
          </a:ln>
        </p:spPr>
        <p:txBody>
          <a:bodyPr anchorCtr="0" anchor="t" bIns="45700" lIns="91425" spcFirstLastPara="1" rIns="91425" wrap="square" tIns="45700">
            <a:noAutofit/>
          </a:bodyPr>
          <a:lstStyle/>
          <a:p>
            <a:pPr indent="-285750" lvl="0" marL="285750" marR="0" rtl="0" algn="l">
              <a:lnSpc>
                <a:spcPct val="162500"/>
              </a:lnSpc>
              <a:spcBef>
                <a:spcPts val="0"/>
              </a:spcBef>
              <a:spcAft>
                <a:spcPts val="0"/>
              </a:spcAft>
              <a:buClr>
                <a:srgbClr val="3F3F3F"/>
              </a:buClr>
              <a:buSzPts val="1600"/>
              <a:buFont typeface="Arial"/>
              <a:buChar char="•"/>
            </a:pPr>
            <a:r>
              <a:rPr lang="en-US" sz="1600">
                <a:solidFill>
                  <a:srgbClr val="3F3F3F"/>
                </a:solidFill>
                <a:latin typeface="Oxygen"/>
                <a:ea typeface="Oxygen"/>
                <a:cs typeface="Oxygen"/>
                <a:sym typeface="Oxygen"/>
              </a:rPr>
              <a:t>Oversees human resource management and industrial relations policies.</a:t>
            </a:r>
            <a:endParaRPr/>
          </a:p>
        </p:txBody>
      </p:sp>
      <p:sp>
        <p:nvSpPr>
          <p:cNvPr id="118" name="Google Shape;118;p16"/>
          <p:cNvSpPr/>
          <p:nvPr/>
        </p:nvSpPr>
        <p:spPr>
          <a:xfrm>
            <a:off x="5297252" y="3239747"/>
            <a:ext cx="195989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FF6261"/>
                </a:solidFill>
                <a:latin typeface="Oxygen"/>
                <a:ea typeface="Oxygen"/>
                <a:cs typeface="Oxygen"/>
                <a:sym typeface="Oxygen"/>
              </a:rPr>
              <a:t>Sophia Jules</a:t>
            </a:r>
            <a:endParaRPr/>
          </a:p>
        </p:txBody>
      </p:sp>
      <p:sp>
        <p:nvSpPr>
          <p:cNvPr id="119" name="Google Shape;119;p16"/>
          <p:cNvSpPr/>
          <p:nvPr/>
        </p:nvSpPr>
        <p:spPr>
          <a:xfrm>
            <a:off x="5282268" y="3663998"/>
            <a:ext cx="297434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3F3F3F"/>
                </a:solidFill>
                <a:latin typeface="Oxygen"/>
                <a:ea typeface="Oxygen"/>
                <a:cs typeface="Oxygen"/>
                <a:sym typeface="Oxygen"/>
              </a:rPr>
              <a:t>Chief Human Resource Officer</a:t>
            </a:r>
            <a:endParaRPr b="0" i="1" sz="1400">
              <a:solidFill>
                <a:srgbClr val="3F3F3F"/>
              </a:solidFill>
              <a:latin typeface="Oxygen"/>
              <a:ea typeface="Oxygen"/>
              <a:cs typeface="Oxygen"/>
              <a:sym typeface="Oxygen"/>
            </a:endParaRPr>
          </a:p>
        </p:txBody>
      </p:sp>
      <p:sp>
        <p:nvSpPr>
          <p:cNvPr id="120" name="Google Shape;120;p16"/>
          <p:cNvSpPr/>
          <p:nvPr/>
        </p:nvSpPr>
        <p:spPr>
          <a:xfrm>
            <a:off x="5397953" y="1201040"/>
            <a:ext cx="1854523" cy="1854523"/>
          </a:xfrm>
          <a:prstGeom prst="roundRect">
            <a:avLst>
              <a:gd fmla="val 0" name="adj"/>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6"/>
          <p:cNvSpPr/>
          <p:nvPr/>
        </p:nvSpPr>
        <p:spPr>
          <a:xfrm>
            <a:off x="733434" y="3244244"/>
            <a:ext cx="232623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FF6261"/>
                </a:solidFill>
                <a:latin typeface="Oxygen"/>
                <a:ea typeface="Oxygen"/>
                <a:cs typeface="Oxygen"/>
                <a:sym typeface="Oxygen"/>
              </a:rPr>
              <a:t>Benedict Olsen</a:t>
            </a:r>
            <a:endParaRPr b="1" sz="2000">
              <a:solidFill>
                <a:srgbClr val="FF6261"/>
              </a:solidFill>
              <a:latin typeface="Oxygen"/>
              <a:ea typeface="Oxygen"/>
              <a:cs typeface="Oxygen"/>
              <a:sym typeface="Oxyge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7"/>
          <p:cNvSpPr/>
          <p:nvPr/>
        </p:nvSpPr>
        <p:spPr>
          <a:xfrm>
            <a:off x="740876" y="3963475"/>
            <a:ext cx="4150500" cy="14262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50000"/>
              </a:lnSpc>
              <a:spcBef>
                <a:spcPts val="0"/>
              </a:spcBef>
              <a:spcAft>
                <a:spcPts val="0"/>
              </a:spcAft>
              <a:buClr>
                <a:srgbClr val="3F3F3F"/>
              </a:buClr>
              <a:buSzPts val="1600"/>
              <a:buFont typeface="Arial"/>
              <a:buChar char="•"/>
            </a:pPr>
            <a:r>
              <a:rPr lang="en-US" sz="1600">
                <a:solidFill>
                  <a:srgbClr val="3F3F3F"/>
                </a:solidFill>
                <a:latin typeface="Oxygen"/>
                <a:ea typeface="Oxygen"/>
                <a:cs typeface="Oxygen"/>
                <a:sym typeface="Oxygen"/>
              </a:rPr>
              <a:t>Posting and developing job announcements and advertisements.</a:t>
            </a:r>
            <a:endParaRPr b="0" sz="1600">
              <a:solidFill>
                <a:srgbClr val="3F3F3F"/>
              </a:solidFill>
              <a:latin typeface="Oxygen"/>
              <a:ea typeface="Oxygen"/>
              <a:cs typeface="Oxygen"/>
              <a:sym typeface="Oxygen"/>
            </a:endParaRPr>
          </a:p>
          <a:p>
            <a:pPr indent="-285750" lvl="0" marL="285750" marR="0" rtl="0" algn="l">
              <a:lnSpc>
                <a:spcPct val="150000"/>
              </a:lnSpc>
              <a:spcBef>
                <a:spcPts val="0"/>
              </a:spcBef>
              <a:spcAft>
                <a:spcPts val="0"/>
              </a:spcAft>
              <a:buClr>
                <a:srgbClr val="3F3F3F"/>
              </a:buClr>
              <a:buSzPts val="1600"/>
              <a:buFont typeface="Arial"/>
              <a:buChar char="•"/>
            </a:pPr>
            <a:r>
              <a:rPr lang="en-US" sz="1600">
                <a:solidFill>
                  <a:srgbClr val="3F3F3F"/>
                </a:solidFill>
                <a:latin typeface="Oxygen"/>
                <a:ea typeface="Oxygen"/>
                <a:cs typeface="Oxygen"/>
                <a:sym typeface="Oxygen"/>
              </a:rPr>
              <a:t>Applicant’s screening qualifications</a:t>
            </a:r>
            <a:endParaRPr b="0" sz="1600">
              <a:solidFill>
                <a:srgbClr val="3F3F3F"/>
              </a:solidFill>
              <a:latin typeface="Oxygen"/>
              <a:ea typeface="Oxygen"/>
              <a:cs typeface="Oxygen"/>
              <a:sym typeface="Oxygen"/>
            </a:endParaRPr>
          </a:p>
          <a:p>
            <a:pPr indent="-285750" lvl="0" marL="285750" marR="0" rtl="0" algn="l">
              <a:lnSpc>
                <a:spcPct val="150000"/>
              </a:lnSpc>
              <a:spcBef>
                <a:spcPts val="0"/>
              </a:spcBef>
              <a:spcAft>
                <a:spcPts val="0"/>
              </a:spcAft>
              <a:buClr>
                <a:srgbClr val="3F3F3F"/>
              </a:buClr>
              <a:buSzPts val="1600"/>
              <a:buFont typeface="Arial"/>
              <a:buChar char="•"/>
            </a:pPr>
            <a:r>
              <a:rPr lang="en-US" sz="1600">
                <a:solidFill>
                  <a:srgbClr val="3F3F3F"/>
                </a:solidFill>
                <a:latin typeface="Oxygen"/>
                <a:ea typeface="Oxygen"/>
                <a:cs typeface="Oxygen"/>
                <a:sym typeface="Oxygen"/>
              </a:rPr>
              <a:t>Applicant’s status and documentation</a:t>
            </a:r>
            <a:endParaRPr b="0" sz="1600">
              <a:solidFill>
                <a:srgbClr val="3F3F3F"/>
              </a:solidFill>
              <a:latin typeface="Oxygen"/>
              <a:ea typeface="Oxygen"/>
              <a:cs typeface="Oxygen"/>
              <a:sym typeface="Oxygen"/>
            </a:endParaRPr>
          </a:p>
        </p:txBody>
      </p:sp>
      <p:sp>
        <p:nvSpPr>
          <p:cNvPr id="127" name="Google Shape;127;p17"/>
          <p:cNvSpPr/>
          <p:nvPr/>
        </p:nvSpPr>
        <p:spPr>
          <a:xfrm>
            <a:off x="737739" y="3656474"/>
            <a:ext cx="1770512"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3F3F3F"/>
                </a:solidFill>
                <a:latin typeface="Oxygen"/>
                <a:ea typeface="Oxygen"/>
                <a:cs typeface="Oxygen"/>
                <a:sym typeface="Oxygen"/>
              </a:rPr>
              <a:t>Recruitment Officer</a:t>
            </a:r>
            <a:endParaRPr b="0" i="1" sz="1400">
              <a:solidFill>
                <a:srgbClr val="3F3F3F"/>
              </a:solidFill>
              <a:latin typeface="Oxygen"/>
              <a:ea typeface="Oxygen"/>
              <a:cs typeface="Oxygen"/>
              <a:sym typeface="Oxygen"/>
            </a:endParaRPr>
          </a:p>
        </p:txBody>
      </p:sp>
      <p:sp>
        <p:nvSpPr>
          <p:cNvPr id="128" name="Google Shape;128;p17"/>
          <p:cNvSpPr/>
          <p:nvPr/>
        </p:nvSpPr>
        <p:spPr>
          <a:xfrm>
            <a:off x="5296375" y="3963900"/>
            <a:ext cx="2892000" cy="24480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40000"/>
              </a:lnSpc>
              <a:spcBef>
                <a:spcPts val="0"/>
              </a:spcBef>
              <a:spcAft>
                <a:spcPts val="0"/>
              </a:spcAft>
              <a:buClr>
                <a:srgbClr val="3F3F3F"/>
              </a:buClr>
              <a:buSzPts val="1600"/>
              <a:buFont typeface="Arial"/>
              <a:buChar char="•"/>
            </a:pPr>
            <a:r>
              <a:rPr lang="en-US" sz="1600">
                <a:solidFill>
                  <a:srgbClr val="3F3F3F"/>
                </a:solidFill>
                <a:latin typeface="Oxygen"/>
                <a:ea typeface="Oxygen"/>
                <a:cs typeface="Oxygen"/>
                <a:sym typeface="Oxygen"/>
              </a:rPr>
              <a:t>Posting and developing job announcements and advertisements.</a:t>
            </a:r>
            <a:endParaRPr b="0" sz="1600">
              <a:solidFill>
                <a:srgbClr val="3F3F3F"/>
              </a:solidFill>
              <a:latin typeface="Oxygen"/>
              <a:ea typeface="Oxygen"/>
              <a:cs typeface="Oxygen"/>
              <a:sym typeface="Oxygen"/>
            </a:endParaRPr>
          </a:p>
          <a:p>
            <a:pPr indent="-285750" lvl="0" marL="285750" marR="0" rtl="0" algn="l">
              <a:lnSpc>
                <a:spcPct val="140000"/>
              </a:lnSpc>
              <a:spcBef>
                <a:spcPts val="0"/>
              </a:spcBef>
              <a:spcAft>
                <a:spcPts val="0"/>
              </a:spcAft>
              <a:buClr>
                <a:srgbClr val="3F3F3F"/>
              </a:buClr>
              <a:buSzPts val="1600"/>
              <a:buFont typeface="Arial"/>
              <a:buChar char="•"/>
            </a:pPr>
            <a:r>
              <a:rPr lang="en-US" sz="1600">
                <a:solidFill>
                  <a:srgbClr val="3F3F3F"/>
                </a:solidFill>
                <a:latin typeface="Oxygen"/>
                <a:ea typeface="Oxygen"/>
                <a:cs typeface="Oxygen"/>
                <a:sym typeface="Oxygen"/>
              </a:rPr>
              <a:t>Applicant’s screening </a:t>
            </a:r>
            <a:endParaRPr sz="1600">
              <a:solidFill>
                <a:srgbClr val="3F3F3F"/>
              </a:solidFill>
              <a:latin typeface="Oxygen"/>
              <a:ea typeface="Oxygen"/>
              <a:cs typeface="Oxygen"/>
              <a:sym typeface="Oxygen"/>
            </a:endParaRPr>
          </a:p>
          <a:p>
            <a:pPr indent="-285750" lvl="0" marL="285750" marR="0" rtl="0" algn="l">
              <a:lnSpc>
                <a:spcPct val="140000"/>
              </a:lnSpc>
              <a:spcBef>
                <a:spcPts val="0"/>
              </a:spcBef>
              <a:spcAft>
                <a:spcPts val="0"/>
              </a:spcAft>
              <a:buClr>
                <a:srgbClr val="3F3F3F"/>
              </a:buClr>
              <a:buSzPts val="1600"/>
              <a:buFont typeface="Arial"/>
              <a:buChar char="•"/>
            </a:pPr>
            <a:r>
              <a:rPr lang="en-US" sz="1600">
                <a:solidFill>
                  <a:srgbClr val="3F3F3F"/>
                </a:solidFill>
                <a:latin typeface="Oxygen"/>
                <a:ea typeface="Oxygen"/>
                <a:cs typeface="Oxygen"/>
                <a:sym typeface="Oxygen"/>
              </a:rPr>
              <a:t>qualifications</a:t>
            </a:r>
            <a:endParaRPr b="0" sz="1600">
              <a:solidFill>
                <a:srgbClr val="3F3F3F"/>
              </a:solidFill>
              <a:latin typeface="Oxygen"/>
              <a:ea typeface="Oxygen"/>
              <a:cs typeface="Oxygen"/>
              <a:sym typeface="Oxygen"/>
            </a:endParaRPr>
          </a:p>
          <a:p>
            <a:pPr indent="-285750" lvl="0" marL="285750" marR="0" rtl="0" algn="l">
              <a:lnSpc>
                <a:spcPct val="140000"/>
              </a:lnSpc>
              <a:spcBef>
                <a:spcPts val="0"/>
              </a:spcBef>
              <a:spcAft>
                <a:spcPts val="0"/>
              </a:spcAft>
              <a:buClr>
                <a:srgbClr val="3F3F3F"/>
              </a:buClr>
              <a:buSzPts val="1600"/>
              <a:buFont typeface="Arial"/>
              <a:buChar char="•"/>
            </a:pPr>
            <a:r>
              <a:rPr lang="en-US" sz="1600">
                <a:solidFill>
                  <a:srgbClr val="3F3F3F"/>
                </a:solidFill>
                <a:latin typeface="Oxygen"/>
                <a:ea typeface="Oxygen"/>
                <a:cs typeface="Oxygen"/>
                <a:sym typeface="Oxygen"/>
              </a:rPr>
              <a:t>Applicant’s status and documentation</a:t>
            </a:r>
            <a:endParaRPr b="0" sz="1600">
              <a:solidFill>
                <a:srgbClr val="3F3F3F"/>
              </a:solidFill>
              <a:latin typeface="Oxygen"/>
              <a:ea typeface="Oxygen"/>
              <a:cs typeface="Oxygen"/>
              <a:sym typeface="Oxygen"/>
            </a:endParaRPr>
          </a:p>
        </p:txBody>
      </p:sp>
      <p:sp>
        <p:nvSpPr>
          <p:cNvPr id="129" name="Google Shape;129;p17"/>
          <p:cNvSpPr/>
          <p:nvPr/>
        </p:nvSpPr>
        <p:spPr>
          <a:xfrm>
            <a:off x="5293499" y="3657050"/>
            <a:ext cx="17646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400">
                <a:solidFill>
                  <a:srgbClr val="3F3F3F"/>
                </a:solidFill>
                <a:latin typeface="Oxygen"/>
                <a:ea typeface="Oxygen"/>
                <a:cs typeface="Oxygen"/>
                <a:sym typeface="Oxygen"/>
              </a:rPr>
              <a:t>Recruitment Officer</a:t>
            </a:r>
            <a:endParaRPr b="0" i="1" sz="1400">
              <a:solidFill>
                <a:srgbClr val="3F3F3F"/>
              </a:solidFill>
              <a:latin typeface="Oxygen"/>
              <a:ea typeface="Oxygen"/>
              <a:cs typeface="Oxygen"/>
              <a:sym typeface="Oxygen"/>
            </a:endParaRPr>
          </a:p>
        </p:txBody>
      </p:sp>
      <p:sp>
        <p:nvSpPr>
          <p:cNvPr id="130" name="Google Shape;130;p17"/>
          <p:cNvSpPr/>
          <p:nvPr/>
        </p:nvSpPr>
        <p:spPr>
          <a:xfrm>
            <a:off x="651512" y="440438"/>
            <a:ext cx="2256972"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FF6261"/>
                </a:solidFill>
                <a:latin typeface="Oxygen"/>
                <a:ea typeface="Oxygen"/>
                <a:cs typeface="Oxygen"/>
                <a:sym typeface="Oxygen"/>
              </a:rPr>
              <a:t>The Team</a:t>
            </a:r>
            <a:endParaRPr b="1" sz="3200">
              <a:solidFill>
                <a:srgbClr val="FF6261"/>
              </a:solidFill>
              <a:latin typeface="Oxygen"/>
              <a:ea typeface="Oxygen"/>
              <a:cs typeface="Oxygen"/>
              <a:sym typeface="Oxygen"/>
            </a:endParaRPr>
          </a:p>
        </p:txBody>
      </p:sp>
      <p:sp>
        <p:nvSpPr>
          <p:cNvPr id="131" name="Google Shape;131;p17"/>
          <p:cNvSpPr/>
          <p:nvPr/>
        </p:nvSpPr>
        <p:spPr>
          <a:xfrm>
            <a:off x="841264" y="1195464"/>
            <a:ext cx="1863020" cy="1863020"/>
          </a:xfrm>
          <a:prstGeom prst="roundRect">
            <a:avLst>
              <a:gd fmla="val 0" name="adj"/>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7"/>
          <p:cNvSpPr/>
          <p:nvPr/>
        </p:nvSpPr>
        <p:spPr>
          <a:xfrm>
            <a:off x="5398997" y="1197523"/>
            <a:ext cx="1853700" cy="1853700"/>
          </a:xfrm>
          <a:prstGeom prst="roundRect">
            <a:avLst>
              <a:gd fmla="val 0" name="adj"/>
            </a:avLst>
          </a:prstGeom>
          <a:blipFill rotWithShape="1">
            <a:blip r:embed="rId4">
              <a:alphaModFix/>
            </a:blip>
            <a:stretch>
              <a:fillRect b="-4910" l="0" r="308" t="-3425"/>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7"/>
          <p:cNvSpPr/>
          <p:nvPr/>
        </p:nvSpPr>
        <p:spPr>
          <a:xfrm>
            <a:off x="760953" y="3248312"/>
            <a:ext cx="202095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FF6261"/>
                </a:solidFill>
                <a:latin typeface="Oxygen"/>
                <a:ea typeface="Oxygen"/>
                <a:cs typeface="Oxygen"/>
                <a:sym typeface="Oxygen"/>
              </a:rPr>
              <a:t>Jimmy Borne</a:t>
            </a:r>
            <a:endParaRPr/>
          </a:p>
        </p:txBody>
      </p:sp>
      <p:sp>
        <p:nvSpPr>
          <p:cNvPr id="134" name="Google Shape;134;p17"/>
          <p:cNvSpPr/>
          <p:nvPr/>
        </p:nvSpPr>
        <p:spPr>
          <a:xfrm>
            <a:off x="5315983" y="3244738"/>
            <a:ext cx="16713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FF6261"/>
                </a:solidFill>
                <a:latin typeface="Oxygen"/>
                <a:ea typeface="Oxygen"/>
                <a:cs typeface="Oxygen"/>
                <a:sym typeface="Oxygen"/>
              </a:rPr>
              <a:t>Julia West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8"/>
          <p:cNvSpPr/>
          <p:nvPr/>
        </p:nvSpPr>
        <p:spPr>
          <a:xfrm>
            <a:off x="0" y="0"/>
            <a:ext cx="4762501" cy="6858000"/>
          </a:xfrm>
          <a:prstGeom prst="rect">
            <a:avLst/>
          </a:prstGeom>
          <a:blipFill rotWithShape="1">
            <a:blip r:embed="rId3">
              <a:alphaModFix/>
            </a:blip>
            <a:stretch>
              <a:fillRect b="-2856" l="-33217" r="-60299" t="-2538"/>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8"/>
          <p:cNvSpPr/>
          <p:nvPr/>
        </p:nvSpPr>
        <p:spPr>
          <a:xfrm flipH="1">
            <a:off x="4419600" y="628580"/>
            <a:ext cx="4724400" cy="5600840"/>
          </a:xfrm>
          <a:prstGeom prst="snip2DiagRect">
            <a:avLst>
              <a:gd fmla="val 0" name="adj1"/>
              <a:gd fmla="val 0" name="adj2"/>
            </a:avLst>
          </a:prstGeom>
          <a:solidFill>
            <a:srgbClr val="FF62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8"/>
          <p:cNvSpPr/>
          <p:nvPr/>
        </p:nvSpPr>
        <p:spPr>
          <a:xfrm>
            <a:off x="4902225" y="1891600"/>
            <a:ext cx="3708300" cy="4029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000">
                <a:solidFill>
                  <a:schemeClr val="lt1"/>
                </a:solidFill>
                <a:latin typeface="Oxygen"/>
                <a:ea typeface="Oxygen"/>
                <a:cs typeface="Oxygen"/>
                <a:sym typeface="Oxygen"/>
              </a:rPr>
              <a:t>According to a survey by Bureau of Labor Statistics conducted in 2016, at least 50 companies in the employment industry closed due to their bad service, questionable commissions and unsettled tax reports. This leads to the rise of unemployed fresh graduates across the California. </a:t>
            </a:r>
            <a:endParaRPr b="0" sz="2000">
              <a:solidFill>
                <a:schemeClr val="lt1"/>
              </a:solidFill>
              <a:latin typeface="Oxygen"/>
              <a:ea typeface="Oxygen"/>
              <a:cs typeface="Oxygen"/>
              <a:sym typeface="Oxygen"/>
            </a:endParaRPr>
          </a:p>
        </p:txBody>
      </p:sp>
      <p:sp>
        <p:nvSpPr>
          <p:cNvPr id="142" name="Google Shape;142;p18"/>
          <p:cNvSpPr/>
          <p:nvPr/>
        </p:nvSpPr>
        <p:spPr>
          <a:xfrm>
            <a:off x="4902218" y="1300012"/>
            <a:ext cx="3169327"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Lato"/>
                <a:ea typeface="Lato"/>
                <a:cs typeface="Lato"/>
                <a:sym typeface="Lato"/>
              </a:rPr>
              <a:t>The Problem</a:t>
            </a:r>
            <a:endParaRPr sz="3200">
              <a:solidFill>
                <a:schemeClr val="lt1"/>
              </a:solidFill>
              <a:latin typeface="Lato"/>
              <a:ea typeface="Lato"/>
              <a:cs typeface="Lato"/>
              <a:sym typeface="Lato"/>
            </a:endParaRPr>
          </a:p>
        </p:txBody>
      </p:sp>
      <p:sp>
        <p:nvSpPr>
          <p:cNvPr id="143" name="Google Shape;143;p18"/>
          <p:cNvSpPr/>
          <p:nvPr/>
        </p:nvSpPr>
        <p:spPr>
          <a:xfrm>
            <a:off x="4057649" y="4171950"/>
            <a:ext cx="704851" cy="2371725"/>
          </a:xfrm>
          <a:prstGeom prst="rect">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9"/>
          <p:cNvSpPr/>
          <p:nvPr/>
        </p:nvSpPr>
        <p:spPr>
          <a:xfrm>
            <a:off x="7258051" y="4098099"/>
            <a:ext cx="1885949" cy="2759901"/>
          </a:xfrm>
          <a:prstGeom prst="snip2DiagRect">
            <a:avLst>
              <a:gd fmla="val 0" name="adj1"/>
              <a:gd fmla="val 0" name="adj2"/>
            </a:avLst>
          </a:prstGeom>
          <a:solidFill>
            <a:srgbClr val="FF62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9"/>
          <p:cNvSpPr/>
          <p:nvPr/>
        </p:nvSpPr>
        <p:spPr>
          <a:xfrm>
            <a:off x="931864" y="1280335"/>
            <a:ext cx="5396365" cy="2246769"/>
          </a:xfrm>
          <a:prstGeom prst="rect">
            <a:avLst/>
          </a:prstGeom>
          <a:noFill/>
          <a:ln>
            <a:noFill/>
          </a:ln>
        </p:spPr>
        <p:txBody>
          <a:bodyPr anchorCtr="0" anchor="t" bIns="45700" lIns="91425" spcFirstLastPara="1" rIns="91425" wrap="square" tIns="45700">
            <a:noAutofit/>
          </a:bodyPr>
          <a:lstStyle/>
          <a:p>
            <a:pPr indent="0" lvl="0" marL="0" marR="0" rtl="0" algn="l">
              <a:lnSpc>
                <a:spcPct val="140000"/>
              </a:lnSpc>
              <a:spcBef>
                <a:spcPts val="0"/>
              </a:spcBef>
              <a:spcAft>
                <a:spcPts val="0"/>
              </a:spcAft>
              <a:buNone/>
            </a:pPr>
            <a:r>
              <a:rPr lang="en-US" sz="2000">
                <a:solidFill>
                  <a:srgbClr val="3F3F3F"/>
                </a:solidFill>
                <a:latin typeface="Oxygen"/>
                <a:ea typeface="Oxygen"/>
                <a:cs typeface="Oxygen"/>
                <a:sym typeface="Oxygen"/>
              </a:rPr>
              <a:t>Star Employment Agency provides assistance to various applicants who are in need of better employment opportunities. We help them find the most suitable and efficient jobs inclined to their chosen career and skill set for only a 5% commission rate. </a:t>
            </a:r>
            <a:endParaRPr b="0" sz="2000">
              <a:solidFill>
                <a:srgbClr val="3F3F3F"/>
              </a:solidFill>
              <a:latin typeface="Oxygen"/>
              <a:ea typeface="Oxygen"/>
              <a:cs typeface="Oxygen"/>
              <a:sym typeface="Oxygen"/>
            </a:endParaRPr>
          </a:p>
        </p:txBody>
      </p:sp>
      <p:sp>
        <p:nvSpPr>
          <p:cNvPr id="150" name="Google Shape;150;p19"/>
          <p:cNvSpPr/>
          <p:nvPr/>
        </p:nvSpPr>
        <p:spPr>
          <a:xfrm>
            <a:off x="925512" y="693181"/>
            <a:ext cx="3169327"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FF6261"/>
                </a:solidFill>
                <a:latin typeface="Oxygen"/>
                <a:ea typeface="Oxygen"/>
                <a:cs typeface="Oxygen"/>
                <a:sym typeface="Oxygen"/>
              </a:rPr>
              <a:t>Our Solution</a:t>
            </a:r>
            <a:endParaRPr b="1" sz="3200">
              <a:solidFill>
                <a:srgbClr val="FF6261"/>
              </a:solidFill>
              <a:latin typeface="Oxygen"/>
              <a:ea typeface="Oxygen"/>
              <a:cs typeface="Oxygen"/>
              <a:sym typeface="Oxygen"/>
            </a:endParaRPr>
          </a:p>
        </p:txBody>
      </p:sp>
      <p:sp>
        <p:nvSpPr>
          <p:cNvPr id="151" name="Google Shape;151;p19"/>
          <p:cNvSpPr/>
          <p:nvPr/>
        </p:nvSpPr>
        <p:spPr>
          <a:xfrm>
            <a:off x="0" y="4457172"/>
            <a:ext cx="8086725" cy="2400828"/>
          </a:xfrm>
          <a:prstGeom prst="rect">
            <a:avLst/>
          </a:prstGeom>
          <a:blipFill rotWithShape="1">
            <a:blip r:embed="rId3">
              <a:alphaModFix/>
            </a:blip>
            <a:stretch>
              <a:fillRect b="-90454" l="-3177" r="-4947" t="-713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9"/>
          <p:cNvSpPr/>
          <p:nvPr/>
        </p:nvSpPr>
        <p:spPr>
          <a:xfrm>
            <a:off x="6153150" y="5110030"/>
            <a:ext cx="2652713" cy="545538"/>
          </a:xfrm>
          <a:prstGeom prst="rect">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0"/>
          <p:cNvSpPr/>
          <p:nvPr/>
        </p:nvSpPr>
        <p:spPr>
          <a:xfrm flipH="1">
            <a:off x="4543425" y="6101029"/>
            <a:ext cx="2163680" cy="756971"/>
          </a:xfrm>
          <a:prstGeom prst="snip2DiagRect">
            <a:avLst>
              <a:gd fmla="val 0" name="adj1"/>
              <a:gd fmla="val 0" name="adj2"/>
            </a:avLst>
          </a:prstGeom>
          <a:solidFill>
            <a:srgbClr val="FF62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20"/>
          <p:cNvSpPr/>
          <p:nvPr/>
        </p:nvSpPr>
        <p:spPr>
          <a:xfrm>
            <a:off x="946300" y="719761"/>
            <a:ext cx="3169327"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FF6261"/>
                </a:solidFill>
                <a:latin typeface="Oxygen"/>
                <a:ea typeface="Oxygen"/>
                <a:cs typeface="Oxygen"/>
                <a:sym typeface="Oxygen"/>
              </a:rPr>
              <a:t>Advantages</a:t>
            </a:r>
            <a:endParaRPr b="1" sz="3200">
              <a:solidFill>
                <a:srgbClr val="FF6261"/>
              </a:solidFill>
              <a:latin typeface="Oxygen"/>
              <a:ea typeface="Oxygen"/>
              <a:cs typeface="Oxygen"/>
              <a:sym typeface="Oxygen"/>
            </a:endParaRPr>
          </a:p>
        </p:txBody>
      </p:sp>
      <p:sp>
        <p:nvSpPr>
          <p:cNvPr id="159" name="Google Shape;159;p20"/>
          <p:cNvSpPr/>
          <p:nvPr/>
        </p:nvSpPr>
        <p:spPr>
          <a:xfrm>
            <a:off x="943925" y="1309300"/>
            <a:ext cx="4731600" cy="43494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000">
                <a:solidFill>
                  <a:srgbClr val="3F3F3F"/>
                </a:solidFill>
                <a:latin typeface="Oxygen"/>
                <a:ea typeface="Oxygen"/>
                <a:cs typeface="Oxygen"/>
                <a:sym typeface="Oxygen"/>
              </a:rPr>
              <a:t>According to a 2017 study, only 2 recruitment agencies within the state are available to provide job seekers the assistance required. Star Employment Agency will offer best training, requirement and support every applicant’s need to become professionally ready for their desired job. The company has strong networks and connections that will ensure job seekers are taken care of and paid adequately at their new company.</a:t>
            </a:r>
            <a:endParaRPr b="0" sz="2000">
              <a:solidFill>
                <a:srgbClr val="3F3F3F"/>
              </a:solidFill>
              <a:latin typeface="Oxygen"/>
              <a:ea typeface="Oxygen"/>
              <a:cs typeface="Oxygen"/>
              <a:sym typeface="Oxygen"/>
            </a:endParaRPr>
          </a:p>
        </p:txBody>
      </p:sp>
      <p:sp>
        <p:nvSpPr>
          <p:cNvPr id="160" name="Google Shape;160;p20"/>
          <p:cNvSpPr/>
          <p:nvPr/>
        </p:nvSpPr>
        <p:spPr>
          <a:xfrm>
            <a:off x="6191250" y="2686050"/>
            <a:ext cx="2952750" cy="4171950"/>
          </a:xfrm>
          <a:prstGeom prst="rect">
            <a:avLst/>
          </a:prstGeom>
          <a:blipFill rotWithShape="1">
            <a:blip r:embed="rId3">
              <a:alphaModFix/>
            </a:blip>
            <a:stretch>
              <a:fillRect b="-15067" l="-99353" r="-48385" t="-2737"/>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20"/>
          <p:cNvSpPr/>
          <p:nvPr/>
        </p:nvSpPr>
        <p:spPr>
          <a:xfrm>
            <a:off x="5966660" y="4076700"/>
            <a:ext cx="449180" cy="2605333"/>
          </a:xfrm>
          <a:prstGeom prst="rect">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1"/>
          <p:cNvSpPr/>
          <p:nvPr/>
        </p:nvSpPr>
        <p:spPr>
          <a:xfrm>
            <a:off x="4334425" y="1719950"/>
            <a:ext cx="4236300" cy="44259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lang="en-US" sz="2000">
                <a:solidFill>
                  <a:srgbClr val="3F3F3F"/>
                </a:solidFill>
                <a:latin typeface="Oxygen"/>
                <a:ea typeface="Oxygen"/>
                <a:cs typeface="Oxygen"/>
                <a:sym typeface="Oxygen"/>
              </a:rPr>
              <a:t>Our newly developed program called CRITICAL TRAINING is carefully developed to provide extensive training that will provide the applicants with the necessary skill set for their desired job. Together with our team, we will teach them how to answer interview questions, proper office etiquette, as well as provide them access to a variety of workshops that will increase their chances of getting hired.</a:t>
            </a:r>
            <a:endParaRPr b="0" sz="2000">
              <a:solidFill>
                <a:srgbClr val="3F3F3F"/>
              </a:solidFill>
              <a:latin typeface="Oxygen"/>
              <a:ea typeface="Oxygen"/>
              <a:cs typeface="Oxygen"/>
              <a:sym typeface="Oxygen"/>
            </a:endParaRPr>
          </a:p>
        </p:txBody>
      </p:sp>
      <p:sp>
        <p:nvSpPr>
          <p:cNvPr id="167" name="Google Shape;167;p21"/>
          <p:cNvSpPr/>
          <p:nvPr/>
        </p:nvSpPr>
        <p:spPr>
          <a:xfrm>
            <a:off x="4334436" y="657326"/>
            <a:ext cx="3779050" cy="810478"/>
          </a:xfrm>
          <a:prstGeom prst="rect">
            <a:avLst/>
          </a:prstGeom>
          <a:noFill/>
          <a:ln>
            <a:noFill/>
          </a:ln>
        </p:spPr>
        <p:txBody>
          <a:bodyPr anchorCtr="0" anchor="t" bIns="45700" lIns="91425" spcFirstLastPara="1" rIns="91425" wrap="square" tIns="45700">
            <a:noAutofit/>
          </a:bodyPr>
          <a:lstStyle/>
          <a:p>
            <a:pPr indent="0" lvl="0" marL="0" marR="0" rtl="0" algn="l">
              <a:lnSpc>
                <a:spcPct val="87500"/>
              </a:lnSpc>
              <a:spcBef>
                <a:spcPts val="0"/>
              </a:spcBef>
              <a:spcAft>
                <a:spcPts val="0"/>
              </a:spcAft>
              <a:buNone/>
            </a:pPr>
            <a:r>
              <a:rPr b="1" lang="en-US" sz="3200">
                <a:solidFill>
                  <a:srgbClr val="FF6261"/>
                </a:solidFill>
                <a:latin typeface="Oxygen"/>
                <a:ea typeface="Oxygen"/>
                <a:cs typeface="Oxygen"/>
                <a:sym typeface="Oxygen"/>
              </a:rPr>
              <a:t>Critical Training Program</a:t>
            </a:r>
            <a:endParaRPr b="1" sz="3200">
              <a:solidFill>
                <a:srgbClr val="FF6261"/>
              </a:solidFill>
              <a:latin typeface="Oxygen"/>
              <a:ea typeface="Oxygen"/>
              <a:cs typeface="Oxygen"/>
              <a:sym typeface="Oxygen"/>
            </a:endParaRPr>
          </a:p>
        </p:txBody>
      </p:sp>
      <p:sp>
        <p:nvSpPr>
          <p:cNvPr id="168" name="Google Shape;168;p21"/>
          <p:cNvSpPr/>
          <p:nvPr/>
        </p:nvSpPr>
        <p:spPr>
          <a:xfrm>
            <a:off x="0" y="0"/>
            <a:ext cx="3877122" cy="6858000"/>
          </a:xfrm>
          <a:prstGeom prst="rect">
            <a:avLst/>
          </a:prstGeom>
          <a:blipFill rotWithShape="1">
            <a:blip r:embed="rId3">
              <a:alphaModFix/>
            </a:blip>
            <a:stretch>
              <a:fillRect b="-325" l="-61902" r="-100951" t="-278"/>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21"/>
          <p:cNvSpPr/>
          <p:nvPr/>
        </p:nvSpPr>
        <p:spPr>
          <a:xfrm>
            <a:off x="3532579" y="3947692"/>
            <a:ext cx="573200" cy="2759901"/>
          </a:xfrm>
          <a:prstGeom prst="snip2DiagRect">
            <a:avLst>
              <a:gd fmla="val 0" name="adj1"/>
              <a:gd fmla="val 0" name="adj2"/>
            </a:avLst>
          </a:prstGeom>
          <a:solidFill>
            <a:srgbClr val="FF62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21"/>
          <p:cNvSpPr/>
          <p:nvPr/>
        </p:nvSpPr>
        <p:spPr>
          <a:xfrm>
            <a:off x="3258602" y="3076937"/>
            <a:ext cx="547954" cy="2697996"/>
          </a:xfrm>
          <a:prstGeom prst="rect">
            <a:avLst/>
          </a:prstGeom>
          <a:no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