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Roboto"/>
      <p:regular r:id="rId23"/>
      <p:bold r:id="rId24"/>
      <p:italic r:id="rId25"/>
      <p:boldItalic r:id="rId26"/>
    </p:embeddedFont>
    <p:embeddedFont>
      <p:font typeface="Montserrat"/>
      <p:bold r:id="rId27"/>
      <p:boldItalic r:id="rId28"/>
    </p:embeddedFont>
    <p:embeddedFont>
      <p:font typeface="Poppins"/>
      <p:bold r:id="rId29"/>
      <p:boldItalic r:id="rId30"/>
    </p:embeddedFont>
    <p:embeddedFont>
      <p:font typeface="Helvetica Neue"/>
      <p:regular r:id="rId31"/>
      <p:bold r:id="rId32"/>
      <p:italic r:id="rId33"/>
      <p:boldItalic r:id="rId34"/>
    </p:embeddedFont>
    <p:embeddedFont>
      <p:font typeface="Helvetica Neue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HelveticaNeueLight-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HelveticaNeueLight-italic.fntdata"/><Relationship Id="rId14" Type="http://schemas.openxmlformats.org/officeDocument/2006/relationships/slide" Target="slides/slide10.xml"/><Relationship Id="rId36" Type="http://schemas.openxmlformats.org/officeDocument/2006/relationships/font" Target="fonts/HelveticaNeueLight-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HelveticaNeueLigh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100"/>
              <a:buFont typeface="Helvetica Neue"/>
              <a:buNone/>
              <a:defRPr sz="111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11.jpg"/><Relationship Id="rId5" Type="http://schemas.openxmlformats.org/officeDocument/2006/relationships/image" Target="../media/image19.jpg"/><Relationship Id="rId6"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6251" y="-78185"/>
            <a:ext cx="24396501" cy="4679157"/>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architectural-design-architecture-building-443383.jpg" id="60" name="Google Shape;60;p14"/>
          <p:cNvPicPr preferRelativeResize="0"/>
          <p:nvPr/>
        </p:nvPicPr>
        <p:blipFill rotWithShape="1">
          <a:blip r:embed="rId3">
            <a:alphaModFix/>
          </a:blip>
          <a:srcRect b="15664" l="130" r="11149" t="30492"/>
          <a:stretch/>
        </p:blipFill>
        <p:spPr>
          <a:xfrm>
            <a:off x="2311400" y="2357834"/>
            <a:ext cx="19773504" cy="9000332"/>
          </a:xfrm>
          <a:custGeom>
            <a:rect b="b" l="l" r="r" t="t"/>
            <a:pathLst>
              <a:path extrusionOk="0" h="21600" w="21600">
                <a:moveTo>
                  <a:pt x="0" y="0"/>
                </a:moveTo>
                <a:lnTo>
                  <a:pt x="0" y="10620"/>
                </a:lnTo>
                <a:lnTo>
                  <a:pt x="13590" y="10620"/>
                </a:lnTo>
                <a:lnTo>
                  <a:pt x="13590" y="0"/>
                </a:lnTo>
                <a:lnTo>
                  <a:pt x="0" y="0"/>
                </a:lnTo>
                <a:close/>
                <a:moveTo>
                  <a:pt x="13790" y="12"/>
                </a:moveTo>
                <a:lnTo>
                  <a:pt x="13790" y="10632"/>
                </a:lnTo>
                <a:lnTo>
                  <a:pt x="21591" y="10632"/>
                </a:lnTo>
                <a:lnTo>
                  <a:pt x="21591" y="12"/>
                </a:lnTo>
                <a:lnTo>
                  <a:pt x="13790" y="12"/>
                </a:lnTo>
                <a:close/>
                <a:moveTo>
                  <a:pt x="0" y="10980"/>
                </a:moveTo>
                <a:lnTo>
                  <a:pt x="0" y="21600"/>
                </a:lnTo>
                <a:lnTo>
                  <a:pt x="7801" y="21600"/>
                </a:lnTo>
                <a:lnTo>
                  <a:pt x="7801" y="10980"/>
                </a:lnTo>
                <a:lnTo>
                  <a:pt x="0" y="10980"/>
                </a:lnTo>
                <a:close/>
                <a:moveTo>
                  <a:pt x="8010" y="10980"/>
                </a:moveTo>
                <a:lnTo>
                  <a:pt x="8010" y="21600"/>
                </a:lnTo>
                <a:lnTo>
                  <a:pt x="21600" y="21600"/>
                </a:lnTo>
                <a:lnTo>
                  <a:pt x="21600" y="10980"/>
                </a:lnTo>
                <a:lnTo>
                  <a:pt x="8010" y="10980"/>
                </a:lnTo>
                <a:close/>
              </a:path>
            </a:pathLst>
          </a:custGeom>
          <a:noFill/>
          <a:ln>
            <a:noFill/>
          </a:ln>
        </p:spPr>
      </p:pic>
      <p:sp>
        <p:nvSpPr>
          <p:cNvPr id="61" name="Google Shape;61;p14"/>
          <p:cNvSpPr/>
          <p:nvPr/>
        </p:nvSpPr>
        <p:spPr>
          <a:xfrm>
            <a:off x="8382446" y="3952643"/>
            <a:ext cx="7911010" cy="5795236"/>
          </a:xfrm>
          <a:prstGeom prst="rect">
            <a:avLst/>
          </a:prstGeom>
          <a:solidFill>
            <a:srgbClr val="00A6C8"/>
          </a:solidFill>
          <a:ln cap="flat" cmpd="sng" w="1270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62" name="Google Shape;62;p14"/>
          <p:cNvSpPr txBox="1"/>
          <p:nvPr/>
        </p:nvSpPr>
        <p:spPr>
          <a:xfrm>
            <a:off x="8010959" y="12265868"/>
            <a:ext cx="8362082" cy="444501"/>
          </a:xfrm>
          <a:prstGeom prst="rect">
            <a:avLst/>
          </a:prstGeom>
          <a:noFill/>
          <a:ln>
            <a:noFill/>
          </a:ln>
        </p:spPr>
        <p:txBody>
          <a:bodyPr anchorCtr="0" anchor="ctr" bIns="50800" lIns="50800" spcFirstLastPara="1" rIns="50800" wrap="square" tIns="50800">
            <a:noAutofit/>
          </a:bodyPr>
          <a:lstStyle/>
          <a:p>
            <a:pPr indent="0" lvl="0" marL="0" marR="0" rtl="0" algn="ctr">
              <a:lnSpc>
                <a:spcPct val="204347"/>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+209 8328784 | supremebank@gmail.com | supreme bank</a:t>
            </a:r>
            <a:endParaRPr/>
          </a:p>
        </p:txBody>
      </p:sp>
      <p:grpSp>
        <p:nvGrpSpPr>
          <p:cNvPr id="63" name="Google Shape;63;p14"/>
          <p:cNvGrpSpPr/>
          <p:nvPr/>
        </p:nvGrpSpPr>
        <p:grpSpPr>
          <a:xfrm>
            <a:off x="2319770" y="12303506"/>
            <a:ext cx="1944027" cy="369226"/>
            <a:chOff x="0" y="0"/>
            <a:chExt cx="1944026" cy="369225"/>
          </a:xfrm>
        </p:grpSpPr>
        <p:pic>
          <p:nvPicPr>
            <p:cNvPr descr="pasted-image.pdf" id="64" name="Google Shape;64;p14"/>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65" name="Google Shape;65;p14"/>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66" name="Google Shape;66;p14"/>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67" name="Google Shape;67;p14"/>
          <p:cNvSpPr txBox="1"/>
          <p:nvPr/>
        </p:nvSpPr>
        <p:spPr>
          <a:xfrm>
            <a:off x="9134760" y="8011452"/>
            <a:ext cx="6114480" cy="419101"/>
          </a:xfrm>
          <a:prstGeom prst="rect">
            <a:avLst/>
          </a:prstGeom>
          <a:noFill/>
          <a:ln>
            <a:noFill/>
          </a:ln>
        </p:spPr>
        <p:txBody>
          <a:bodyPr anchorCtr="0" anchor="ctr" bIns="50800" lIns="50800" spcFirstLastPara="1" rIns="50800" wrap="square" tIns="50800">
            <a:noAutofit/>
          </a:bodyPr>
          <a:lstStyle/>
          <a:p>
            <a:pPr indent="0" lvl="0" marL="0" marR="0" rtl="0" algn="ctr">
              <a:lnSpc>
                <a:spcPct val="209090"/>
              </a:lnSpc>
              <a:spcBef>
                <a:spcPts val="0"/>
              </a:spcBef>
              <a:spcAft>
                <a:spcPts val="0"/>
              </a:spcAft>
              <a:buClr>
                <a:srgbClr val="FFFFFF"/>
              </a:buClr>
              <a:buSzPts val="2200"/>
              <a:buFont typeface="Roboto"/>
              <a:buNone/>
            </a:pPr>
            <a:r>
              <a:rPr b="1" i="0" lang="en-US" sz="2200" u="none" cap="none" strike="noStrike">
                <a:solidFill>
                  <a:srgbClr val="FFFFFF"/>
                </a:solidFill>
                <a:latin typeface="Roboto"/>
                <a:ea typeface="Roboto"/>
                <a:cs typeface="Roboto"/>
                <a:sym typeface="Roboto"/>
              </a:rPr>
              <a:t>BIGGER &amp; EASIER</a:t>
            </a:r>
            <a:endParaRPr/>
          </a:p>
        </p:txBody>
      </p:sp>
      <p:sp>
        <p:nvSpPr>
          <p:cNvPr id="68" name="Google Shape;68;p14"/>
          <p:cNvSpPr txBox="1"/>
          <p:nvPr/>
        </p:nvSpPr>
        <p:spPr>
          <a:xfrm>
            <a:off x="9265232" y="7303772"/>
            <a:ext cx="5853535" cy="72390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SUPREME BANK</a:t>
            </a:r>
            <a:endParaRPr/>
          </a:p>
        </p:txBody>
      </p:sp>
      <p:pic>
        <p:nvPicPr>
          <p:cNvPr descr="pasted-image.pdf" id="69" name="Google Shape;69;p14"/>
          <p:cNvPicPr preferRelativeResize="0"/>
          <p:nvPr/>
        </p:nvPicPr>
        <p:blipFill rotWithShape="1">
          <a:blip r:embed="rId7">
            <a:alphaModFix/>
          </a:blip>
          <a:srcRect b="0" l="0" r="0" t="0"/>
          <a:stretch/>
        </p:blipFill>
        <p:spPr>
          <a:xfrm>
            <a:off x="11536184" y="5269969"/>
            <a:ext cx="1311632" cy="1526529"/>
          </a:xfrm>
          <a:prstGeom prst="rect">
            <a:avLst/>
          </a:prstGeom>
          <a:noFill/>
          <a:ln>
            <a:noFill/>
          </a:ln>
        </p:spPr>
      </p:pic>
      <p:sp>
        <p:nvSpPr>
          <p:cNvPr id="70" name="Google Shape;70;p14"/>
          <p:cNvSpPr/>
          <p:nvPr/>
        </p:nvSpPr>
        <p:spPr>
          <a:xfrm>
            <a:off x="9643796" y="19752733"/>
            <a:ext cx="12440974" cy="4425157"/>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71" name="Google Shape;71;p14"/>
          <p:cNvSpPr/>
          <p:nvPr/>
        </p:nvSpPr>
        <p:spPr>
          <a:xfrm>
            <a:off x="2311400" y="19752733"/>
            <a:ext cx="7141198" cy="4425157"/>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descr="oliur-745347-unsplash.jpg" id="183" name="Google Shape;183;p23"/>
          <p:cNvPicPr preferRelativeResize="0"/>
          <p:nvPr/>
        </p:nvPicPr>
        <p:blipFill rotWithShape="1">
          <a:blip r:embed="rId3">
            <a:alphaModFix/>
          </a:blip>
          <a:srcRect b="48874" l="754" r="753" t="26862"/>
          <a:stretch/>
        </p:blipFill>
        <p:spPr>
          <a:xfrm>
            <a:off x="-6251" y="-78185"/>
            <a:ext cx="24396503" cy="6009879"/>
          </a:xfrm>
          <a:prstGeom prst="rect">
            <a:avLst/>
          </a:prstGeom>
          <a:noFill/>
          <a:ln>
            <a:noFill/>
          </a:ln>
        </p:spPr>
      </p:pic>
      <p:sp>
        <p:nvSpPr>
          <p:cNvPr id="184" name="Google Shape;184;p23"/>
          <p:cNvSpPr/>
          <p:nvPr/>
        </p:nvSpPr>
        <p:spPr>
          <a:xfrm>
            <a:off x="0" y="-72976"/>
            <a:ext cx="13372164" cy="6009879"/>
          </a:xfrm>
          <a:prstGeom prst="rect">
            <a:avLst/>
          </a:prstGeom>
          <a:solidFill>
            <a:srgbClr val="00A6C8">
              <a:alpha val="7607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85" name="Google Shape;185;p23"/>
          <p:cNvSpPr/>
          <p:nvPr/>
        </p:nvSpPr>
        <p:spPr>
          <a:xfrm>
            <a:off x="2362200" y="11711501"/>
            <a:ext cx="1136438" cy="369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186" name="Google Shape;186;p23"/>
          <p:cNvGrpSpPr/>
          <p:nvPr/>
        </p:nvGrpSpPr>
        <p:grpSpPr>
          <a:xfrm>
            <a:off x="4059670" y="11711501"/>
            <a:ext cx="1944027" cy="369226"/>
            <a:chOff x="0" y="0"/>
            <a:chExt cx="1944026" cy="369225"/>
          </a:xfrm>
        </p:grpSpPr>
        <p:pic>
          <p:nvPicPr>
            <p:cNvPr descr="pasted-image.pdf" id="187" name="Google Shape;187;p23"/>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188" name="Google Shape;188;p23"/>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189" name="Google Shape;189;p23"/>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190" name="Google Shape;190;p23"/>
          <p:cNvSpPr txBox="1"/>
          <p:nvPr/>
        </p:nvSpPr>
        <p:spPr>
          <a:xfrm>
            <a:off x="2284951" y="1674534"/>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Children Savings</a:t>
            </a:r>
            <a:endParaRPr/>
          </a:p>
          <a:p>
            <a:pPr indent="0" lvl="0" marL="0" marR="0" rtl="0" algn="l">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Passbook Report</a:t>
            </a:r>
            <a:endParaRPr/>
          </a:p>
        </p:txBody>
      </p:sp>
      <p:sp>
        <p:nvSpPr>
          <p:cNvPr id="191" name="Google Shape;191;p23"/>
          <p:cNvSpPr/>
          <p:nvPr/>
        </p:nvSpPr>
        <p:spPr>
          <a:xfrm>
            <a:off x="22766552" y="12098552"/>
            <a:ext cx="1617448" cy="1617448"/>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92" name="Google Shape;192;p23"/>
          <p:cNvSpPr txBox="1"/>
          <p:nvPr/>
        </p:nvSpPr>
        <p:spPr>
          <a:xfrm>
            <a:off x="2356479" y="7246797"/>
            <a:ext cx="7535497"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The report covers the current status of the project from its sales, profits, &amp; gains for the first month of its activity. Children Savings Passbook aims to give all children whose ages are 5 to 12 years old to have a savings passbook managed by their guardians or parents.</a:t>
            </a:r>
            <a:endParaRPr/>
          </a:p>
        </p:txBody>
      </p:sp>
      <p:sp>
        <p:nvSpPr>
          <p:cNvPr id="193" name="Google Shape;193;p23"/>
          <p:cNvSpPr txBox="1"/>
          <p:nvPr/>
        </p:nvSpPr>
        <p:spPr>
          <a:xfrm>
            <a:off x="12148179" y="7246797"/>
            <a:ext cx="7103255"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Freebies &amp; prizes such as 40% interest for the first 2 years of payment, free product consultation &amp; up to 20% discount for the first 100 clients who will avail a children savings passbook. </a:t>
            </a:r>
            <a:endParaRPr/>
          </a:p>
        </p:txBody>
      </p:sp>
      <p:sp>
        <p:nvSpPr>
          <p:cNvPr id="194" name="Google Shape;194;p23"/>
          <p:cNvSpPr/>
          <p:nvPr/>
        </p:nvSpPr>
        <p:spPr>
          <a:xfrm rot="2700000">
            <a:off x="12535034" y="2114089"/>
            <a:ext cx="1625332" cy="162533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95" name="Google Shape;195;p23"/>
          <p:cNvSpPr txBox="1"/>
          <p:nvPr/>
        </p:nvSpPr>
        <p:spPr>
          <a:xfrm>
            <a:off x="13130030" y="2469554"/>
            <a:ext cx="384542" cy="9144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5500"/>
              <a:buFont typeface="Roboto"/>
              <a:buNone/>
            </a:pPr>
            <a:r>
              <a:rPr b="1" i="0" lang="en-US" sz="5500" u="none" cap="none" strike="noStrike">
                <a:solidFill>
                  <a:srgbClr val="00A6C8"/>
                </a:solidFill>
                <a:latin typeface="Roboto"/>
                <a:ea typeface="Roboto"/>
                <a:cs typeface="Roboto"/>
                <a:sym typeface="Roboto"/>
              </a:rPr>
              <a:t>2</a:t>
            </a:r>
            <a:endParaRPr/>
          </a:p>
        </p:txBody>
      </p:sp>
      <p:sp>
        <p:nvSpPr>
          <p:cNvPr id="196" name="Google Shape;196;p23"/>
          <p:cNvSpPr txBox="1"/>
          <p:nvPr/>
        </p:nvSpPr>
        <p:spPr>
          <a:xfrm>
            <a:off x="12178252" y="11314453"/>
            <a:ext cx="6209890" cy="88392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400"/>
              <a:buFont typeface="Roboto"/>
              <a:buNone/>
            </a:pPr>
            <a:r>
              <a:rPr b="0" i="1" lang="en-US" sz="2400" u="none" cap="none" strike="noStrike">
                <a:solidFill>
                  <a:srgbClr val="000000"/>
                </a:solidFill>
                <a:latin typeface="Roboto"/>
                <a:ea typeface="Roboto"/>
                <a:cs typeface="Roboto"/>
                <a:sym typeface="Roboto"/>
              </a:rPr>
              <a:t>Supreme Bank CEO Meeting Room</a:t>
            </a:r>
            <a:endParaRPr/>
          </a:p>
          <a:p>
            <a:pPr indent="0" lvl="0" marL="0" marR="0" rtl="0" algn="l">
              <a:lnSpc>
                <a:spcPct val="120000"/>
              </a:lnSpc>
              <a:spcBef>
                <a:spcPts val="0"/>
              </a:spcBef>
              <a:spcAft>
                <a:spcPts val="0"/>
              </a:spcAft>
              <a:buClr>
                <a:srgbClr val="000000"/>
              </a:buClr>
              <a:buSzPts val="2400"/>
              <a:buFont typeface="Roboto"/>
              <a:buNone/>
            </a:pPr>
            <a:r>
              <a:rPr b="0" i="1" lang="en-US" sz="2400" u="none" cap="none" strike="noStrike">
                <a:solidFill>
                  <a:srgbClr val="000000"/>
                </a:solidFill>
                <a:latin typeface="Roboto"/>
                <a:ea typeface="Roboto"/>
                <a:cs typeface="Roboto"/>
                <a:sym typeface="Roboto"/>
              </a:rPr>
              <a:t>March 1, 2023 • 12 PM to 6 PM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descr="architectural-design-architecture-building-443383.jpg" id="201" name="Google Shape;201;p24"/>
          <p:cNvPicPr preferRelativeResize="0"/>
          <p:nvPr/>
        </p:nvPicPr>
        <p:blipFill rotWithShape="1">
          <a:blip r:embed="rId3">
            <a:alphaModFix/>
          </a:blip>
          <a:srcRect b="16569" l="1721" r="1721" t="10361"/>
          <a:stretch/>
        </p:blipFill>
        <p:spPr>
          <a:xfrm>
            <a:off x="-6251" y="-78185"/>
            <a:ext cx="24396501" cy="13846176"/>
          </a:xfrm>
          <a:prstGeom prst="rect">
            <a:avLst/>
          </a:prstGeom>
          <a:noFill/>
          <a:ln>
            <a:noFill/>
          </a:ln>
        </p:spPr>
      </p:pic>
      <p:sp>
        <p:nvSpPr>
          <p:cNvPr id="202" name="Google Shape;202;p24"/>
          <p:cNvSpPr/>
          <p:nvPr/>
        </p:nvSpPr>
        <p:spPr>
          <a:xfrm>
            <a:off x="2374899" y="2316857"/>
            <a:ext cx="10572327" cy="9376371"/>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220D"/>
              </a:buClr>
              <a:buSzPts val="3200"/>
              <a:buFont typeface="Helvetica Neue"/>
              <a:buNone/>
            </a:pPr>
            <a:r>
              <a:t/>
            </a:r>
            <a:endParaRPr b="0" i="0" sz="3200" u="none" cap="none" strike="noStrike">
              <a:solidFill>
                <a:srgbClr val="EE220D"/>
              </a:solidFill>
              <a:latin typeface="Helvetica Neue"/>
              <a:ea typeface="Helvetica Neue"/>
              <a:cs typeface="Helvetica Neue"/>
              <a:sym typeface="Helvetica Neue"/>
            </a:endParaRPr>
          </a:p>
        </p:txBody>
      </p:sp>
      <p:sp>
        <p:nvSpPr>
          <p:cNvPr id="203" name="Google Shape;203;p24"/>
          <p:cNvSpPr txBox="1"/>
          <p:nvPr/>
        </p:nvSpPr>
        <p:spPr>
          <a:xfrm>
            <a:off x="3645696" y="5216773"/>
            <a:ext cx="8009023" cy="5283201"/>
          </a:xfrm>
          <a:prstGeom prst="rect">
            <a:avLst/>
          </a:prstGeom>
          <a:noFill/>
          <a:ln>
            <a:noFill/>
          </a:ln>
        </p:spPr>
        <p:txBody>
          <a:bodyPr anchorCtr="0" anchor="t" bIns="50800" lIns="50800" spcFirstLastPara="1" rIns="50800" wrap="square" tIns="50800">
            <a:noAutofit/>
          </a:bodyPr>
          <a:lstStyle/>
          <a:p>
            <a:pPr indent="0" lvl="0" marL="0" marR="0" rtl="0" algn="just">
              <a:lnSpc>
                <a:spcPct val="13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Founded by Ynez Kasparov in 1990, Supreme Bank started as a small bank firm having only $6000 and 2 products in the market. It experienced many challenges throughout its early years in the banking industry. During its 18th year in the banking industry, it achieved its breakthrough and mainstream success as a bank firm with its project called “Save Now, Buy Later”. Today, Supreme Bank is now trusted by various firms &amp; is recognized as one of the leading banks across the country.</a:t>
            </a:r>
            <a:endParaRPr/>
          </a:p>
        </p:txBody>
      </p:sp>
      <p:sp>
        <p:nvSpPr>
          <p:cNvPr id="204" name="Google Shape;204;p24"/>
          <p:cNvSpPr txBox="1"/>
          <p:nvPr/>
        </p:nvSpPr>
        <p:spPr>
          <a:xfrm>
            <a:off x="3645695" y="3510111"/>
            <a:ext cx="6131590"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Our History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descr="adult-blur-business-woman-1181690.jpg" id="209" name="Google Shape;209;p25"/>
          <p:cNvPicPr preferRelativeResize="0"/>
          <p:nvPr/>
        </p:nvPicPr>
        <p:blipFill rotWithShape="1">
          <a:blip r:embed="rId3">
            <a:alphaModFix/>
          </a:blip>
          <a:srcRect b="11481" l="32623" r="5462" t="390"/>
          <a:stretch/>
        </p:blipFill>
        <p:spPr>
          <a:xfrm>
            <a:off x="11639550" y="1628378"/>
            <a:ext cx="12738200" cy="12087622"/>
          </a:xfrm>
          <a:prstGeom prst="rect">
            <a:avLst/>
          </a:prstGeom>
          <a:noFill/>
          <a:ln>
            <a:noFill/>
          </a:ln>
        </p:spPr>
      </p:pic>
      <p:sp>
        <p:nvSpPr>
          <p:cNvPr id="210" name="Google Shape;210;p25"/>
          <p:cNvSpPr/>
          <p:nvPr/>
        </p:nvSpPr>
        <p:spPr>
          <a:xfrm>
            <a:off x="2362836" y="5228580"/>
            <a:ext cx="11348712" cy="8566647"/>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11" name="Google Shape;211;p25"/>
          <p:cNvSpPr txBox="1"/>
          <p:nvPr/>
        </p:nvSpPr>
        <p:spPr>
          <a:xfrm>
            <a:off x="3705210" y="6121678"/>
            <a:ext cx="396861" cy="3136888"/>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17000"/>
              <a:buFont typeface="Poppins"/>
              <a:buNone/>
            </a:pPr>
            <a:r>
              <a:rPr b="1" i="0" lang="en-US" sz="17000" u="none" cap="none" strike="noStrike">
                <a:solidFill>
                  <a:srgbClr val="FFFFFF"/>
                </a:solidFill>
                <a:latin typeface="Poppins"/>
                <a:ea typeface="Poppins"/>
                <a:cs typeface="Poppins"/>
                <a:sym typeface="Poppins"/>
              </a:rPr>
              <a:t>“</a:t>
            </a:r>
            <a:endParaRPr/>
          </a:p>
        </p:txBody>
      </p:sp>
      <p:sp>
        <p:nvSpPr>
          <p:cNvPr id="212" name="Google Shape;212;p25"/>
          <p:cNvSpPr txBox="1"/>
          <p:nvPr/>
        </p:nvSpPr>
        <p:spPr>
          <a:xfrm>
            <a:off x="3743310" y="11542248"/>
            <a:ext cx="6986772" cy="482601"/>
          </a:xfrm>
          <a:prstGeom prst="rect">
            <a:avLst/>
          </a:prstGeom>
          <a:noFill/>
          <a:ln>
            <a:noFill/>
          </a:ln>
        </p:spPr>
        <p:txBody>
          <a:bodyPr anchorCtr="0" anchor="ctr" bIns="50800" lIns="50800" spcFirstLastPara="1" rIns="50800" wrap="square" tIns="50800">
            <a:noAutofit/>
          </a:bodyPr>
          <a:lstStyle/>
          <a:p>
            <a:pPr indent="0" lvl="0" marL="0" marR="0" rtl="0" algn="just">
              <a:lnSpc>
                <a:spcPct val="110000"/>
              </a:lnSpc>
              <a:spcBef>
                <a:spcPts val="0"/>
              </a:spcBef>
              <a:spcAft>
                <a:spcPts val="0"/>
              </a:spcAft>
              <a:buClr>
                <a:srgbClr val="FFFFFF"/>
              </a:buClr>
              <a:buSzPts val="2600"/>
              <a:buFont typeface="Roboto"/>
              <a:buNone/>
            </a:pPr>
            <a:r>
              <a:rPr b="0" i="1" lang="en-US" sz="2600" u="none" cap="none" strike="noStrike">
                <a:solidFill>
                  <a:srgbClr val="FFFFFF"/>
                </a:solidFill>
                <a:latin typeface="Roboto"/>
                <a:ea typeface="Roboto"/>
                <a:cs typeface="Roboto"/>
                <a:sym typeface="Roboto"/>
              </a:rPr>
              <a:t>-Garcy Bill, 35, Housewife</a:t>
            </a:r>
            <a:endParaRPr/>
          </a:p>
        </p:txBody>
      </p:sp>
      <p:sp>
        <p:nvSpPr>
          <p:cNvPr id="213" name="Google Shape;213;p25"/>
          <p:cNvSpPr txBox="1"/>
          <p:nvPr/>
        </p:nvSpPr>
        <p:spPr>
          <a:xfrm>
            <a:off x="3766179" y="8587771"/>
            <a:ext cx="8542026" cy="15494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“The best bank company I ever signed with! Kudos to the top notch &amp; excellent quality of service to all active account holders under Supreme Bank.”</a:t>
            </a:r>
            <a:endParaRPr/>
          </a:p>
        </p:txBody>
      </p:sp>
      <p:sp>
        <p:nvSpPr>
          <p:cNvPr id="214" name="Google Shape;214;p25"/>
          <p:cNvSpPr/>
          <p:nvPr/>
        </p:nvSpPr>
        <p:spPr>
          <a:xfrm rot="5400000">
            <a:off x="12875319" y="6123185"/>
            <a:ext cx="1672829" cy="1672830"/>
          </a:xfrm>
          <a:custGeom>
            <a:rect b="b" l="l" r="r" t="t"/>
            <a:pathLst>
              <a:path extrusionOk="0" h="21600" w="21600">
                <a:moveTo>
                  <a:pt x="10800" y="0"/>
                </a:moveTo>
                <a:lnTo>
                  <a:pt x="21600" y="21600"/>
                </a:lnTo>
                <a:lnTo>
                  <a:pt x="0" y="21600"/>
                </a:lnTo>
                <a:close/>
              </a:path>
            </a:pathLst>
          </a:cu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15" name="Google Shape;215;p25"/>
          <p:cNvSpPr txBox="1"/>
          <p:nvPr/>
        </p:nvSpPr>
        <p:spPr>
          <a:xfrm>
            <a:off x="2357934" y="1324211"/>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Testimonials</a:t>
            </a:r>
            <a:endParaRPr/>
          </a:p>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From Clients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6"/>
          <p:cNvSpPr txBox="1"/>
          <p:nvPr/>
        </p:nvSpPr>
        <p:spPr>
          <a:xfrm>
            <a:off x="2319714" y="10636592"/>
            <a:ext cx="6235155" cy="15494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Supreme Bank commits itself to provide high quality, reliable, &amp; secure banking services for all of its clients.</a:t>
            </a:r>
            <a:endParaRPr/>
          </a:p>
        </p:txBody>
      </p:sp>
      <p:sp>
        <p:nvSpPr>
          <p:cNvPr id="221" name="Google Shape;221;p26"/>
          <p:cNvSpPr txBox="1"/>
          <p:nvPr/>
        </p:nvSpPr>
        <p:spPr>
          <a:xfrm>
            <a:off x="2255527" y="8955592"/>
            <a:ext cx="5781645"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Main Goal</a:t>
            </a:r>
            <a:endParaRPr/>
          </a:p>
        </p:txBody>
      </p:sp>
      <p:sp>
        <p:nvSpPr>
          <p:cNvPr id="222" name="Google Shape;222;p26"/>
          <p:cNvSpPr/>
          <p:nvPr/>
        </p:nvSpPr>
        <p:spPr>
          <a:xfrm>
            <a:off x="18389600" y="11711501"/>
            <a:ext cx="1136438" cy="369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223" name="Google Shape;223;p26"/>
          <p:cNvGrpSpPr/>
          <p:nvPr/>
        </p:nvGrpSpPr>
        <p:grpSpPr>
          <a:xfrm>
            <a:off x="20087070" y="11711501"/>
            <a:ext cx="1944027" cy="369226"/>
            <a:chOff x="0" y="0"/>
            <a:chExt cx="1944026" cy="369225"/>
          </a:xfrm>
        </p:grpSpPr>
        <p:pic>
          <p:nvPicPr>
            <p:cNvPr descr="pasted-image.pdf" id="224" name="Google Shape;224;p26"/>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225" name="Google Shape;225;p26"/>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226" name="Google Shape;226;p26"/>
            <p:cNvPicPr preferRelativeResize="0"/>
            <p:nvPr/>
          </p:nvPicPr>
          <p:blipFill rotWithShape="1">
            <a:blip r:embed="rId5">
              <a:alphaModFix/>
            </a:blip>
            <a:srcRect b="0" l="0" r="0" t="0"/>
            <a:stretch/>
          </p:blipFill>
          <p:spPr>
            <a:xfrm>
              <a:off x="0" y="0"/>
              <a:ext cx="369221" cy="369225"/>
            </a:xfrm>
            <a:prstGeom prst="rect">
              <a:avLst/>
            </a:prstGeom>
            <a:noFill/>
            <a:ln>
              <a:noFill/>
            </a:ln>
          </p:spPr>
        </p:pic>
      </p:grpSp>
      <p:pic>
        <p:nvPicPr>
          <p:cNvPr descr="adult-analyzing-brainstorming-1483907 (1).jpg" id="227" name="Google Shape;227;p26"/>
          <p:cNvPicPr preferRelativeResize="0"/>
          <p:nvPr/>
        </p:nvPicPr>
        <p:blipFill rotWithShape="1">
          <a:blip r:embed="rId6">
            <a:alphaModFix/>
          </a:blip>
          <a:srcRect b="55890" l="0" r="0" t="16757"/>
          <a:stretch/>
        </p:blipFill>
        <p:spPr>
          <a:xfrm>
            <a:off x="-25400" y="1611411"/>
            <a:ext cx="24434800" cy="60183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7"/>
          <p:cNvSpPr/>
          <p:nvPr/>
        </p:nvSpPr>
        <p:spPr>
          <a:xfrm rot="2700000">
            <a:off x="17670350" y="4613090"/>
            <a:ext cx="3419700" cy="341970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33" name="Google Shape;233;p27"/>
          <p:cNvSpPr/>
          <p:nvPr/>
        </p:nvSpPr>
        <p:spPr>
          <a:xfrm rot="2700000">
            <a:off x="10482150" y="4613090"/>
            <a:ext cx="3419700" cy="341970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34" name="Google Shape;234;p27"/>
          <p:cNvSpPr/>
          <p:nvPr/>
        </p:nvSpPr>
        <p:spPr>
          <a:xfrm rot="2700000">
            <a:off x="3293950" y="4613090"/>
            <a:ext cx="3419700" cy="341970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35" name="Google Shape;235;p27"/>
          <p:cNvSpPr txBox="1"/>
          <p:nvPr/>
        </p:nvSpPr>
        <p:spPr>
          <a:xfrm>
            <a:off x="2770054" y="1873249"/>
            <a:ext cx="484455"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3</a:t>
            </a:r>
            <a:endParaRPr/>
          </a:p>
        </p:txBody>
      </p:sp>
      <p:sp>
        <p:nvSpPr>
          <p:cNvPr id="236" name="Google Shape;236;p27"/>
          <p:cNvSpPr txBox="1"/>
          <p:nvPr/>
        </p:nvSpPr>
        <p:spPr>
          <a:xfrm>
            <a:off x="3154022" y="10120248"/>
            <a:ext cx="3699556" cy="10160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increase in annual profits as of May 2023.</a:t>
            </a:r>
            <a:endParaRPr/>
          </a:p>
        </p:txBody>
      </p:sp>
      <p:sp>
        <p:nvSpPr>
          <p:cNvPr id="237" name="Google Shape;237;p27"/>
          <p:cNvSpPr txBox="1"/>
          <p:nvPr/>
        </p:nvSpPr>
        <p:spPr>
          <a:xfrm>
            <a:off x="9041982" y="10120248"/>
            <a:ext cx="6300035" cy="10160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increase in customer service </a:t>
            </a:r>
            <a:endParaRPr/>
          </a:p>
          <a:p>
            <a:pPr indent="0" lvl="0" marL="0" marR="0" rtl="0" algn="ctr">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for the year 2024.</a:t>
            </a:r>
            <a:endParaRPr/>
          </a:p>
        </p:txBody>
      </p:sp>
      <p:sp>
        <p:nvSpPr>
          <p:cNvPr id="238" name="Google Shape;238;p27"/>
          <p:cNvSpPr txBox="1"/>
          <p:nvPr/>
        </p:nvSpPr>
        <p:spPr>
          <a:xfrm>
            <a:off x="17120027" y="10120248"/>
            <a:ext cx="4520348" cy="10160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increase in new clients for the year 2025.</a:t>
            </a:r>
            <a:endParaRPr/>
          </a:p>
        </p:txBody>
      </p:sp>
      <p:sp>
        <p:nvSpPr>
          <p:cNvPr id="239" name="Google Shape;239;p27"/>
          <p:cNvSpPr txBox="1"/>
          <p:nvPr/>
        </p:nvSpPr>
        <p:spPr>
          <a:xfrm>
            <a:off x="3854564" y="5764536"/>
            <a:ext cx="2298472"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40%</a:t>
            </a:r>
            <a:endParaRPr/>
          </a:p>
        </p:txBody>
      </p:sp>
      <p:sp>
        <p:nvSpPr>
          <p:cNvPr id="240" name="Google Shape;240;p27"/>
          <p:cNvSpPr txBox="1"/>
          <p:nvPr/>
        </p:nvSpPr>
        <p:spPr>
          <a:xfrm>
            <a:off x="11163985" y="5764536"/>
            <a:ext cx="2136844"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70%</a:t>
            </a:r>
            <a:endParaRPr/>
          </a:p>
        </p:txBody>
      </p:sp>
      <p:sp>
        <p:nvSpPr>
          <p:cNvPr id="241" name="Google Shape;241;p27"/>
          <p:cNvSpPr txBox="1"/>
          <p:nvPr/>
        </p:nvSpPr>
        <p:spPr>
          <a:xfrm>
            <a:off x="18311778" y="5764536"/>
            <a:ext cx="2136844"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50%</a:t>
            </a:r>
            <a:endParaRPr/>
          </a:p>
        </p:txBody>
      </p:sp>
      <p:sp>
        <p:nvSpPr>
          <p:cNvPr id="242" name="Google Shape;242;p27"/>
          <p:cNvSpPr txBox="1"/>
          <p:nvPr/>
        </p:nvSpPr>
        <p:spPr>
          <a:xfrm>
            <a:off x="6999005" y="1331831"/>
            <a:ext cx="10385990"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Overview of Growth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8"/>
          <p:cNvSpPr txBox="1"/>
          <p:nvPr/>
        </p:nvSpPr>
        <p:spPr>
          <a:xfrm>
            <a:off x="7884929" y="1342032"/>
            <a:ext cx="8690342" cy="11938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What We Offer</a:t>
            </a:r>
            <a:endParaRPr/>
          </a:p>
        </p:txBody>
      </p:sp>
      <p:sp>
        <p:nvSpPr>
          <p:cNvPr id="248" name="Google Shape;248;p28"/>
          <p:cNvSpPr/>
          <p:nvPr/>
        </p:nvSpPr>
        <p:spPr>
          <a:xfrm rot="2700000">
            <a:off x="7024239" y="5153285"/>
            <a:ext cx="1205225" cy="1205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49" name="Google Shape;249;p28"/>
          <p:cNvSpPr txBox="1"/>
          <p:nvPr/>
        </p:nvSpPr>
        <p:spPr>
          <a:xfrm>
            <a:off x="7411611" y="5368547"/>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1</a:t>
            </a:r>
            <a:endParaRPr/>
          </a:p>
        </p:txBody>
      </p:sp>
      <p:sp>
        <p:nvSpPr>
          <p:cNvPr id="250" name="Google Shape;250;p28"/>
          <p:cNvSpPr txBox="1"/>
          <p:nvPr/>
        </p:nvSpPr>
        <p:spPr>
          <a:xfrm>
            <a:off x="2329003" y="5285997"/>
            <a:ext cx="4093140" cy="939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Various Convenient Banking Packages</a:t>
            </a:r>
            <a:endParaRPr/>
          </a:p>
        </p:txBody>
      </p:sp>
      <p:sp>
        <p:nvSpPr>
          <p:cNvPr id="251" name="Google Shape;251;p28"/>
          <p:cNvSpPr txBox="1"/>
          <p:nvPr/>
        </p:nvSpPr>
        <p:spPr>
          <a:xfrm>
            <a:off x="2394218" y="9353739"/>
            <a:ext cx="3962710" cy="939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Competitive &amp; Effective Monetary Assistance</a:t>
            </a:r>
            <a:endParaRPr/>
          </a:p>
        </p:txBody>
      </p:sp>
      <p:sp>
        <p:nvSpPr>
          <p:cNvPr id="252" name="Google Shape;252;p28"/>
          <p:cNvSpPr txBox="1"/>
          <p:nvPr/>
        </p:nvSpPr>
        <p:spPr>
          <a:xfrm>
            <a:off x="18443316" y="5285997"/>
            <a:ext cx="2859554" cy="939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Quality Assured </a:t>
            </a:r>
            <a:endParaRPr/>
          </a:p>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Services</a:t>
            </a:r>
            <a:endParaRPr/>
          </a:p>
        </p:txBody>
      </p:sp>
      <p:sp>
        <p:nvSpPr>
          <p:cNvPr id="253" name="Google Shape;253;p28"/>
          <p:cNvSpPr/>
          <p:nvPr/>
        </p:nvSpPr>
        <p:spPr>
          <a:xfrm rot="2700000">
            <a:off x="7004357" y="9224115"/>
            <a:ext cx="1199051" cy="119905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54" name="Google Shape;254;p28"/>
          <p:cNvSpPr txBox="1"/>
          <p:nvPr/>
        </p:nvSpPr>
        <p:spPr>
          <a:xfrm>
            <a:off x="7388642" y="9436289"/>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2</a:t>
            </a:r>
            <a:endParaRPr/>
          </a:p>
        </p:txBody>
      </p:sp>
      <p:sp>
        <p:nvSpPr>
          <p:cNvPr id="255" name="Google Shape;255;p28"/>
          <p:cNvSpPr/>
          <p:nvPr/>
        </p:nvSpPr>
        <p:spPr>
          <a:xfrm rot="2700000">
            <a:off x="16214984" y="5158828"/>
            <a:ext cx="1194139" cy="1194139"/>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56" name="Google Shape;256;p28"/>
          <p:cNvSpPr txBox="1"/>
          <p:nvPr/>
        </p:nvSpPr>
        <p:spPr>
          <a:xfrm>
            <a:off x="16596814" y="5368547"/>
            <a:ext cx="384541"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3</a:t>
            </a:r>
            <a:endParaRPr/>
          </a:p>
        </p:txBody>
      </p:sp>
      <p:pic>
        <p:nvPicPr>
          <p:cNvPr descr="adult-brainstorming-briefing-1157859.jpg" id="257" name="Google Shape;257;p28"/>
          <p:cNvPicPr preferRelativeResize="0"/>
          <p:nvPr/>
        </p:nvPicPr>
        <p:blipFill rotWithShape="1">
          <a:blip r:embed="rId3">
            <a:alphaModFix/>
          </a:blip>
          <a:srcRect b="37087" l="30376" r="27868" t="239"/>
          <a:stretch/>
        </p:blipFill>
        <p:spPr>
          <a:xfrm>
            <a:off x="7998221" y="3614935"/>
            <a:ext cx="8463758" cy="8467330"/>
          </a:xfrm>
          <a:custGeom>
            <a:rect b="b" l="l" r="r" t="t"/>
            <a:pathLst>
              <a:path extrusionOk="0" h="21600" w="21600">
                <a:moveTo>
                  <a:pt x="10791" y="0"/>
                </a:moveTo>
                <a:lnTo>
                  <a:pt x="5488" y="5300"/>
                </a:lnTo>
                <a:lnTo>
                  <a:pt x="10791" y="10601"/>
                </a:lnTo>
                <a:lnTo>
                  <a:pt x="16094" y="5300"/>
                </a:lnTo>
                <a:lnTo>
                  <a:pt x="10791" y="0"/>
                </a:lnTo>
                <a:close/>
                <a:moveTo>
                  <a:pt x="5302" y="5505"/>
                </a:moveTo>
                <a:lnTo>
                  <a:pt x="0" y="10805"/>
                </a:lnTo>
                <a:lnTo>
                  <a:pt x="5302" y="16106"/>
                </a:lnTo>
                <a:lnTo>
                  <a:pt x="10606" y="10805"/>
                </a:lnTo>
                <a:lnTo>
                  <a:pt x="5302" y="5505"/>
                </a:lnTo>
                <a:close/>
                <a:moveTo>
                  <a:pt x="16298" y="5505"/>
                </a:moveTo>
                <a:lnTo>
                  <a:pt x="10994" y="10805"/>
                </a:lnTo>
                <a:lnTo>
                  <a:pt x="16298" y="16106"/>
                </a:lnTo>
                <a:lnTo>
                  <a:pt x="21600" y="10805"/>
                </a:lnTo>
                <a:lnTo>
                  <a:pt x="16298" y="5505"/>
                </a:lnTo>
                <a:close/>
                <a:moveTo>
                  <a:pt x="10791" y="10999"/>
                </a:moveTo>
                <a:lnTo>
                  <a:pt x="5488" y="16300"/>
                </a:lnTo>
                <a:lnTo>
                  <a:pt x="10791" y="21600"/>
                </a:lnTo>
                <a:lnTo>
                  <a:pt x="16094" y="16300"/>
                </a:lnTo>
                <a:lnTo>
                  <a:pt x="10791" y="10999"/>
                </a:lnTo>
                <a:close/>
              </a:path>
            </a:pathLst>
          </a:custGeom>
          <a:noFill/>
          <a:ln>
            <a:noFill/>
          </a:ln>
        </p:spPr>
      </p:pic>
      <p:sp>
        <p:nvSpPr>
          <p:cNvPr id="258" name="Google Shape;258;p28"/>
          <p:cNvSpPr txBox="1"/>
          <p:nvPr/>
        </p:nvSpPr>
        <p:spPr>
          <a:xfrm>
            <a:off x="18443316" y="9353739"/>
            <a:ext cx="2611904" cy="939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Excellent </a:t>
            </a:r>
            <a:endParaRPr/>
          </a:p>
          <a:p>
            <a:pPr indent="0" lvl="0" marL="0" marR="0" rtl="0" algn="l">
              <a:lnSpc>
                <a:spcPct val="12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Customer Care</a:t>
            </a:r>
            <a:endParaRPr/>
          </a:p>
        </p:txBody>
      </p:sp>
      <p:sp>
        <p:nvSpPr>
          <p:cNvPr id="259" name="Google Shape;259;p28"/>
          <p:cNvSpPr/>
          <p:nvPr/>
        </p:nvSpPr>
        <p:spPr>
          <a:xfrm rot="2700000">
            <a:off x="16214983" y="9226570"/>
            <a:ext cx="1194139" cy="119414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260" name="Google Shape;260;p28"/>
          <p:cNvSpPr txBox="1"/>
          <p:nvPr/>
        </p:nvSpPr>
        <p:spPr>
          <a:xfrm>
            <a:off x="16596814" y="9436289"/>
            <a:ext cx="384541"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descr="adult-analyzing-brainstorming-1080865.jpg" id="265" name="Google Shape;265;p29"/>
          <p:cNvPicPr preferRelativeResize="0"/>
          <p:nvPr/>
        </p:nvPicPr>
        <p:blipFill rotWithShape="1">
          <a:blip r:embed="rId3">
            <a:alphaModFix/>
          </a:blip>
          <a:srcRect b="38250" l="1428" r="2635" t="893"/>
          <a:stretch/>
        </p:blipFill>
        <p:spPr>
          <a:xfrm>
            <a:off x="2438400" y="1600200"/>
            <a:ext cx="12271276" cy="5189439"/>
          </a:xfrm>
          <a:prstGeom prst="rect">
            <a:avLst/>
          </a:prstGeom>
          <a:noFill/>
          <a:ln>
            <a:noFill/>
          </a:ln>
        </p:spPr>
      </p:pic>
      <p:pic>
        <p:nvPicPr>
          <p:cNvPr descr="accounting-banking-calculator-938965.jpg" id="266" name="Google Shape;266;p29"/>
          <p:cNvPicPr preferRelativeResize="0"/>
          <p:nvPr/>
        </p:nvPicPr>
        <p:blipFill rotWithShape="1">
          <a:blip r:embed="rId4">
            <a:alphaModFix/>
          </a:blip>
          <a:srcRect b="25274" l="2132" r="1065" t="3655"/>
          <a:stretch/>
        </p:blipFill>
        <p:spPr>
          <a:xfrm>
            <a:off x="9677400" y="6908800"/>
            <a:ext cx="12271276" cy="5189439"/>
          </a:xfrm>
          <a:prstGeom prst="rect">
            <a:avLst/>
          </a:prstGeom>
          <a:noFill/>
          <a:ln>
            <a:noFill/>
          </a:ln>
        </p:spPr>
      </p:pic>
      <p:pic>
        <p:nvPicPr>
          <p:cNvPr descr="bank-notes-cash-cash-money-164527.jpg" id="267" name="Google Shape;267;p29"/>
          <p:cNvPicPr preferRelativeResize="0"/>
          <p:nvPr/>
        </p:nvPicPr>
        <p:blipFill rotWithShape="1">
          <a:blip r:embed="rId5">
            <a:alphaModFix/>
          </a:blip>
          <a:srcRect b="4774" l="11464" r="6272" t="4773"/>
          <a:stretch/>
        </p:blipFill>
        <p:spPr>
          <a:xfrm>
            <a:off x="14859000" y="1600200"/>
            <a:ext cx="7079457" cy="5189439"/>
          </a:xfrm>
          <a:prstGeom prst="rect">
            <a:avLst/>
          </a:prstGeom>
          <a:noFill/>
          <a:ln>
            <a:noFill/>
          </a:ln>
        </p:spPr>
      </p:pic>
      <p:pic>
        <p:nvPicPr>
          <p:cNvPr descr="architect-businesswoman-composition-313691.jpg" id="268" name="Google Shape;268;p29"/>
          <p:cNvPicPr preferRelativeResize="0"/>
          <p:nvPr/>
        </p:nvPicPr>
        <p:blipFill rotWithShape="1">
          <a:blip r:embed="rId6">
            <a:alphaModFix/>
          </a:blip>
          <a:srcRect b="21722" l="181" r="24015" t="4190"/>
          <a:stretch/>
        </p:blipFill>
        <p:spPr>
          <a:xfrm>
            <a:off x="2438400" y="6908800"/>
            <a:ext cx="7079457" cy="5189439"/>
          </a:xfrm>
          <a:prstGeom prst="rect">
            <a:avLst/>
          </a:prstGeom>
          <a:noFill/>
          <a:ln>
            <a:noFill/>
          </a:ln>
        </p:spPr>
      </p:pic>
      <p:sp>
        <p:nvSpPr>
          <p:cNvPr id="269" name="Google Shape;269;p29"/>
          <p:cNvSpPr/>
          <p:nvPr/>
        </p:nvSpPr>
        <p:spPr>
          <a:xfrm>
            <a:off x="7704633" y="5351528"/>
            <a:ext cx="8974734" cy="3012944"/>
          </a:xfrm>
          <a:prstGeom prst="rect">
            <a:avLst/>
          </a:prstGeom>
          <a:solidFill>
            <a:srgbClr val="00A6C8"/>
          </a:solidFill>
          <a:ln cap="flat" cmpd="sng" w="1270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70" name="Google Shape;270;p29"/>
          <p:cNvSpPr txBox="1"/>
          <p:nvPr/>
        </p:nvSpPr>
        <p:spPr>
          <a:xfrm>
            <a:off x="8598610" y="6261100"/>
            <a:ext cx="7258218" cy="11938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Image Gallery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0"/>
          <p:cNvSpPr/>
          <p:nvPr/>
        </p:nvSpPr>
        <p:spPr>
          <a:xfrm>
            <a:off x="-6251" y="6828550"/>
            <a:ext cx="24396501" cy="6935789"/>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76" name="Google Shape;276;p30"/>
          <p:cNvSpPr txBox="1"/>
          <p:nvPr/>
        </p:nvSpPr>
        <p:spPr>
          <a:xfrm>
            <a:off x="3101486" y="10904059"/>
            <a:ext cx="4007828"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3900"/>
              <a:buFont typeface="Roboto"/>
              <a:buNone/>
            </a:pPr>
            <a:r>
              <a:rPr b="0" i="0" lang="en-US" sz="3900" u="none" cap="none" strike="noStrike">
                <a:solidFill>
                  <a:srgbClr val="FFFFFF"/>
                </a:solidFill>
                <a:latin typeface="Roboto"/>
                <a:ea typeface="Roboto"/>
                <a:cs typeface="Roboto"/>
                <a:sym typeface="Roboto"/>
              </a:rPr>
              <a:t>Ynez Kasparov</a:t>
            </a:r>
            <a:endParaRPr/>
          </a:p>
        </p:txBody>
      </p:sp>
      <p:sp>
        <p:nvSpPr>
          <p:cNvPr id="277" name="Google Shape;277;p30"/>
          <p:cNvSpPr txBox="1"/>
          <p:nvPr/>
        </p:nvSpPr>
        <p:spPr>
          <a:xfrm>
            <a:off x="3255622" y="11691460"/>
            <a:ext cx="3699556" cy="5080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2700"/>
              <a:buFont typeface="Roboto"/>
              <a:buNone/>
            </a:pPr>
            <a:r>
              <a:rPr b="0" i="1" lang="en-US" sz="2700" u="none" cap="none" strike="noStrike">
                <a:solidFill>
                  <a:srgbClr val="FFFFFF"/>
                </a:solidFill>
                <a:latin typeface="Roboto"/>
                <a:ea typeface="Roboto"/>
                <a:cs typeface="Roboto"/>
                <a:sym typeface="Roboto"/>
              </a:rPr>
              <a:t>Founder &amp; Chairman</a:t>
            </a:r>
            <a:endParaRPr/>
          </a:p>
        </p:txBody>
      </p:sp>
      <p:sp>
        <p:nvSpPr>
          <p:cNvPr id="278" name="Google Shape;278;p30"/>
          <p:cNvSpPr txBox="1"/>
          <p:nvPr/>
        </p:nvSpPr>
        <p:spPr>
          <a:xfrm>
            <a:off x="17428822" y="10901520"/>
            <a:ext cx="3699556"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3900"/>
              <a:buFont typeface="Roboto"/>
              <a:buNone/>
            </a:pPr>
            <a:r>
              <a:rPr b="0" i="0" lang="en-US" sz="3900" u="none" cap="none" strike="noStrike">
                <a:solidFill>
                  <a:srgbClr val="FFFFFF"/>
                </a:solidFill>
                <a:latin typeface="Roboto"/>
                <a:ea typeface="Roboto"/>
                <a:cs typeface="Roboto"/>
                <a:sym typeface="Roboto"/>
              </a:rPr>
              <a:t>Dr. Joseph Blas</a:t>
            </a:r>
            <a:endParaRPr/>
          </a:p>
        </p:txBody>
      </p:sp>
      <p:sp>
        <p:nvSpPr>
          <p:cNvPr id="279" name="Google Shape;279;p30"/>
          <p:cNvSpPr txBox="1"/>
          <p:nvPr/>
        </p:nvSpPr>
        <p:spPr>
          <a:xfrm>
            <a:off x="10342222" y="10847387"/>
            <a:ext cx="3699556"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3900"/>
              <a:buFont typeface="Roboto"/>
              <a:buNone/>
            </a:pPr>
            <a:r>
              <a:rPr b="0" i="0" lang="en-US" sz="3900" u="none" cap="none" strike="noStrike">
                <a:solidFill>
                  <a:srgbClr val="FFFFFF"/>
                </a:solidFill>
                <a:latin typeface="Roboto"/>
                <a:ea typeface="Roboto"/>
                <a:cs typeface="Roboto"/>
                <a:sym typeface="Roboto"/>
              </a:rPr>
              <a:t>Anthony Hill</a:t>
            </a:r>
            <a:endParaRPr/>
          </a:p>
        </p:txBody>
      </p:sp>
      <p:sp>
        <p:nvSpPr>
          <p:cNvPr id="280" name="Google Shape;280;p30"/>
          <p:cNvSpPr txBox="1"/>
          <p:nvPr/>
        </p:nvSpPr>
        <p:spPr>
          <a:xfrm>
            <a:off x="8916647" y="11684317"/>
            <a:ext cx="6550706" cy="955041"/>
          </a:xfrm>
          <a:prstGeom prst="rect">
            <a:avLst/>
          </a:prstGeom>
          <a:noFill/>
          <a:ln>
            <a:noFill/>
          </a:ln>
        </p:spPr>
        <p:txBody>
          <a:bodyPr anchorCtr="0" anchor="ctr" bIns="50800" lIns="50800" spcFirstLastPara="1" rIns="50800" wrap="square" tIns="50800">
            <a:noAutofit/>
          </a:bodyPr>
          <a:lstStyle/>
          <a:p>
            <a:pPr indent="0" lvl="0" marL="0" marR="0" rtl="0" algn="ctr">
              <a:lnSpc>
                <a:spcPct val="110000"/>
              </a:lnSpc>
              <a:spcBef>
                <a:spcPts val="0"/>
              </a:spcBef>
              <a:spcAft>
                <a:spcPts val="0"/>
              </a:spcAft>
              <a:buClr>
                <a:srgbClr val="FFFFFF"/>
              </a:buClr>
              <a:buSzPts val="2700"/>
              <a:buFont typeface="Roboto"/>
              <a:buNone/>
            </a:pPr>
            <a:r>
              <a:rPr b="0" i="1" lang="en-US" sz="2700" u="none" cap="none" strike="noStrike">
                <a:solidFill>
                  <a:srgbClr val="FFFFFF"/>
                </a:solidFill>
                <a:latin typeface="Roboto"/>
                <a:ea typeface="Roboto"/>
                <a:cs typeface="Roboto"/>
                <a:sym typeface="Roboto"/>
              </a:rPr>
              <a:t>Chief Finance Officer</a:t>
            </a:r>
            <a:endParaRPr/>
          </a:p>
        </p:txBody>
      </p:sp>
      <p:sp>
        <p:nvSpPr>
          <p:cNvPr id="281" name="Google Shape;281;p30"/>
          <p:cNvSpPr txBox="1"/>
          <p:nvPr/>
        </p:nvSpPr>
        <p:spPr>
          <a:xfrm>
            <a:off x="16003245" y="11683840"/>
            <a:ext cx="6550707" cy="107696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2700"/>
              <a:buFont typeface="Roboto"/>
              <a:buNone/>
            </a:pPr>
            <a:r>
              <a:rPr b="0" i="1" lang="en-US" sz="2700" u="none" cap="none" strike="noStrike">
                <a:solidFill>
                  <a:srgbClr val="FFFFFF"/>
                </a:solidFill>
                <a:latin typeface="Roboto"/>
                <a:ea typeface="Roboto"/>
                <a:cs typeface="Roboto"/>
                <a:sym typeface="Roboto"/>
              </a:rPr>
              <a:t>Chief Operating Officer</a:t>
            </a:r>
            <a:endParaRPr/>
          </a:p>
        </p:txBody>
      </p:sp>
      <p:pic>
        <p:nvPicPr>
          <p:cNvPr descr="adult-business-businessman-2182970 copy.jpg" id="282" name="Google Shape;282;p30"/>
          <p:cNvPicPr preferRelativeResize="0"/>
          <p:nvPr/>
        </p:nvPicPr>
        <p:blipFill rotWithShape="1">
          <a:blip r:embed="rId3">
            <a:alphaModFix/>
          </a:blip>
          <a:srcRect b="32763" l="0" r="0" t="9571"/>
          <a:stretch/>
        </p:blipFill>
        <p:spPr>
          <a:xfrm>
            <a:off x="2516026" y="4255492"/>
            <a:ext cx="5178748" cy="5178748"/>
          </a:xfrm>
          <a:prstGeom prst="rect">
            <a:avLst/>
          </a:prstGeom>
          <a:noFill/>
          <a:ln>
            <a:noFill/>
          </a:ln>
        </p:spPr>
      </p:pic>
      <p:sp>
        <p:nvSpPr>
          <p:cNvPr id="283" name="Google Shape;283;p30"/>
          <p:cNvSpPr txBox="1"/>
          <p:nvPr/>
        </p:nvSpPr>
        <p:spPr>
          <a:xfrm>
            <a:off x="6999005" y="1331831"/>
            <a:ext cx="10385990" cy="11938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Our Team</a:t>
            </a:r>
            <a:endParaRPr/>
          </a:p>
        </p:txBody>
      </p:sp>
      <p:pic>
        <p:nvPicPr>
          <p:cNvPr descr="adult-asian-blue-936593.jpg" id="284" name="Google Shape;284;p30"/>
          <p:cNvPicPr preferRelativeResize="0"/>
          <p:nvPr/>
        </p:nvPicPr>
        <p:blipFill rotWithShape="1">
          <a:blip r:embed="rId4">
            <a:alphaModFix/>
          </a:blip>
          <a:srcRect b="51543" l="22157" r="19285" t="9398"/>
          <a:stretch/>
        </p:blipFill>
        <p:spPr>
          <a:xfrm>
            <a:off x="9602589" y="4255492"/>
            <a:ext cx="5178748" cy="5178748"/>
          </a:xfrm>
          <a:prstGeom prst="rect">
            <a:avLst/>
          </a:prstGeom>
          <a:noFill/>
          <a:ln>
            <a:noFill/>
          </a:ln>
        </p:spPr>
      </p:pic>
      <p:pic>
        <p:nvPicPr>
          <p:cNvPr descr="gregory-hayes-775806-unsplash.jpg" id="285" name="Google Shape;285;p30"/>
          <p:cNvPicPr preferRelativeResize="0"/>
          <p:nvPr/>
        </p:nvPicPr>
        <p:blipFill rotWithShape="1">
          <a:blip r:embed="rId5">
            <a:alphaModFix/>
          </a:blip>
          <a:srcRect b="47844" l="15098" r="15098" t="5619"/>
          <a:stretch/>
        </p:blipFill>
        <p:spPr>
          <a:xfrm>
            <a:off x="16689191" y="4255492"/>
            <a:ext cx="5178748" cy="51787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1"/>
          <p:cNvSpPr/>
          <p:nvPr/>
        </p:nvSpPr>
        <p:spPr>
          <a:xfrm>
            <a:off x="-6251" y="-78185"/>
            <a:ext cx="24396501" cy="4679157"/>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architectural-design-architecture-building-443383.jpg" id="291" name="Google Shape;291;p31"/>
          <p:cNvPicPr preferRelativeResize="0"/>
          <p:nvPr/>
        </p:nvPicPr>
        <p:blipFill rotWithShape="1">
          <a:blip r:embed="rId3">
            <a:alphaModFix/>
          </a:blip>
          <a:srcRect b="15664" l="130" r="11149" t="30492"/>
          <a:stretch/>
        </p:blipFill>
        <p:spPr>
          <a:xfrm>
            <a:off x="2311400" y="2357834"/>
            <a:ext cx="19773504" cy="9000332"/>
          </a:xfrm>
          <a:custGeom>
            <a:rect b="b" l="l" r="r" t="t"/>
            <a:pathLst>
              <a:path extrusionOk="0" h="21600" w="21600">
                <a:moveTo>
                  <a:pt x="0" y="0"/>
                </a:moveTo>
                <a:lnTo>
                  <a:pt x="0" y="10620"/>
                </a:lnTo>
                <a:lnTo>
                  <a:pt x="13590" y="10620"/>
                </a:lnTo>
                <a:lnTo>
                  <a:pt x="13590" y="0"/>
                </a:lnTo>
                <a:lnTo>
                  <a:pt x="0" y="0"/>
                </a:lnTo>
                <a:close/>
                <a:moveTo>
                  <a:pt x="13790" y="12"/>
                </a:moveTo>
                <a:lnTo>
                  <a:pt x="13790" y="10632"/>
                </a:lnTo>
                <a:lnTo>
                  <a:pt x="21591" y="10632"/>
                </a:lnTo>
                <a:lnTo>
                  <a:pt x="21591" y="12"/>
                </a:lnTo>
                <a:lnTo>
                  <a:pt x="13790" y="12"/>
                </a:lnTo>
                <a:close/>
                <a:moveTo>
                  <a:pt x="0" y="10980"/>
                </a:moveTo>
                <a:lnTo>
                  <a:pt x="0" y="21600"/>
                </a:lnTo>
                <a:lnTo>
                  <a:pt x="7801" y="21600"/>
                </a:lnTo>
                <a:lnTo>
                  <a:pt x="7801" y="10980"/>
                </a:lnTo>
                <a:lnTo>
                  <a:pt x="0" y="10980"/>
                </a:lnTo>
                <a:close/>
                <a:moveTo>
                  <a:pt x="8010" y="10980"/>
                </a:moveTo>
                <a:lnTo>
                  <a:pt x="8010" y="21600"/>
                </a:lnTo>
                <a:lnTo>
                  <a:pt x="21600" y="21600"/>
                </a:lnTo>
                <a:lnTo>
                  <a:pt x="21600" y="10980"/>
                </a:lnTo>
                <a:lnTo>
                  <a:pt x="8010" y="10980"/>
                </a:lnTo>
                <a:close/>
              </a:path>
            </a:pathLst>
          </a:custGeom>
          <a:noFill/>
          <a:ln>
            <a:noFill/>
          </a:ln>
        </p:spPr>
      </p:pic>
      <p:sp>
        <p:nvSpPr>
          <p:cNvPr id="292" name="Google Shape;292;p31"/>
          <p:cNvSpPr txBox="1"/>
          <p:nvPr/>
        </p:nvSpPr>
        <p:spPr>
          <a:xfrm>
            <a:off x="8010959" y="12265868"/>
            <a:ext cx="8362082" cy="444501"/>
          </a:xfrm>
          <a:prstGeom prst="rect">
            <a:avLst/>
          </a:prstGeom>
          <a:noFill/>
          <a:ln>
            <a:noFill/>
          </a:ln>
        </p:spPr>
        <p:txBody>
          <a:bodyPr anchorCtr="0" anchor="ctr" bIns="50800" lIns="50800" spcFirstLastPara="1" rIns="50800" wrap="square" tIns="50800">
            <a:noAutofit/>
          </a:bodyPr>
          <a:lstStyle/>
          <a:p>
            <a:pPr indent="0" lvl="0" marL="0" marR="0" rtl="0" algn="ctr">
              <a:lnSpc>
                <a:spcPct val="204347"/>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+209 8328784 | supremebank@gmail.com | supreme bank</a:t>
            </a:r>
            <a:endParaRPr/>
          </a:p>
        </p:txBody>
      </p:sp>
      <p:grpSp>
        <p:nvGrpSpPr>
          <p:cNvPr id="293" name="Google Shape;293;p31"/>
          <p:cNvGrpSpPr/>
          <p:nvPr/>
        </p:nvGrpSpPr>
        <p:grpSpPr>
          <a:xfrm>
            <a:off x="2319770" y="12303506"/>
            <a:ext cx="1944027" cy="369226"/>
            <a:chOff x="0" y="0"/>
            <a:chExt cx="1944026" cy="369225"/>
          </a:xfrm>
        </p:grpSpPr>
        <p:pic>
          <p:nvPicPr>
            <p:cNvPr descr="pasted-image.pdf" id="294" name="Google Shape;294;p31"/>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295" name="Google Shape;295;p31"/>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296" name="Google Shape;296;p31"/>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297" name="Google Shape;297;p31"/>
          <p:cNvSpPr/>
          <p:nvPr/>
        </p:nvSpPr>
        <p:spPr>
          <a:xfrm>
            <a:off x="9643796" y="19752733"/>
            <a:ext cx="12440974"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98" name="Google Shape;298;p31"/>
          <p:cNvSpPr/>
          <p:nvPr/>
        </p:nvSpPr>
        <p:spPr>
          <a:xfrm>
            <a:off x="2311400" y="19752733"/>
            <a:ext cx="7141198"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99" name="Google Shape;299;p31"/>
          <p:cNvSpPr/>
          <p:nvPr/>
        </p:nvSpPr>
        <p:spPr>
          <a:xfrm>
            <a:off x="7704633" y="5351528"/>
            <a:ext cx="8974734" cy="3012944"/>
          </a:xfrm>
          <a:prstGeom prst="rect">
            <a:avLst/>
          </a:prstGeom>
          <a:solidFill>
            <a:srgbClr val="00A6C8"/>
          </a:solidFill>
          <a:ln cap="flat" cmpd="sng" w="1270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300" name="Google Shape;300;p31"/>
          <p:cNvSpPr txBox="1"/>
          <p:nvPr/>
        </p:nvSpPr>
        <p:spPr>
          <a:xfrm>
            <a:off x="8598610" y="6261100"/>
            <a:ext cx="7258218" cy="11938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5"/>
          <p:cNvSpPr txBox="1"/>
          <p:nvPr/>
        </p:nvSpPr>
        <p:spPr>
          <a:xfrm>
            <a:off x="2284951" y="1321712"/>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Monthly Report</a:t>
            </a:r>
            <a:endParaRPr/>
          </a:p>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Presentation</a:t>
            </a:r>
            <a:endParaRPr/>
          </a:p>
        </p:txBody>
      </p:sp>
      <p:sp>
        <p:nvSpPr>
          <p:cNvPr id="77" name="Google Shape;77;p15"/>
          <p:cNvSpPr/>
          <p:nvPr/>
        </p:nvSpPr>
        <p:spPr>
          <a:xfrm rot="2700000">
            <a:off x="2589999" y="5661768"/>
            <a:ext cx="1205224" cy="1205224"/>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78" name="Google Shape;78;p15"/>
          <p:cNvSpPr txBox="1"/>
          <p:nvPr/>
        </p:nvSpPr>
        <p:spPr>
          <a:xfrm>
            <a:off x="2977371" y="5877030"/>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1</a:t>
            </a:r>
            <a:endParaRPr/>
          </a:p>
        </p:txBody>
      </p:sp>
      <p:sp>
        <p:nvSpPr>
          <p:cNvPr id="79" name="Google Shape;79;p15"/>
          <p:cNvSpPr txBox="1"/>
          <p:nvPr/>
        </p:nvSpPr>
        <p:spPr>
          <a:xfrm>
            <a:off x="4709921" y="5756380"/>
            <a:ext cx="4093141" cy="10160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Debit Card </a:t>
            </a:r>
            <a:endParaRPr/>
          </a:p>
          <a:p>
            <a:pPr indent="0" lvl="0" marL="0" marR="0" rtl="0" algn="l">
              <a:lnSpc>
                <a:spcPct val="14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Holders Report</a:t>
            </a:r>
            <a:endParaRPr/>
          </a:p>
        </p:txBody>
      </p:sp>
      <p:sp>
        <p:nvSpPr>
          <p:cNvPr id="80" name="Google Shape;80;p15"/>
          <p:cNvSpPr txBox="1"/>
          <p:nvPr/>
        </p:nvSpPr>
        <p:spPr>
          <a:xfrm>
            <a:off x="4684174" y="8516813"/>
            <a:ext cx="4995535" cy="4826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Credit Card Holders Report</a:t>
            </a:r>
            <a:endParaRPr/>
          </a:p>
        </p:txBody>
      </p:sp>
      <p:sp>
        <p:nvSpPr>
          <p:cNvPr id="81" name="Google Shape;81;p15"/>
          <p:cNvSpPr txBox="1"/>
          <p:nvPr/>
        </p:nvSpPr>
        <p:spPr>
          <a:xfrm>
            <a:off x="4684174" y="10743847"/>
            <a:ext cx="4995535" cy="10160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Children Savings </a:t>
            </a:r>
            <a:endParaRPr/>
          </a:p>
          <a:p>
            <a:pPr indent="0" lvl="0" marL="0" marR="0" rtl="0" algn="l">
              <a:lnSpc>
                <a:spcPct val="14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Passbook Report</a:t>
            </a:r>
            <a:endParaRPr/>
          </a:p>
        </p:txBody>
      </p:sp>
      <p:sp>
        <p:nvSpPr>
          <p:cNvPr id="82" name="Google Shape;82;p15"/>
          <p:cNvSpPr/>
          <p:nvPr/>
        </p:nvSpPr>
        <p:spPr>
          <a:xfrm rot="2700000">
            <a:off x="2580386" y="8158589"/>
            <a:ext cx="1199050" cy="1199050"/>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83" name="Google Shape;83;p15"/>
          <p:cNvSpPr txBox="1"/>
          <p:nvPr/>
        </p:nvSpPr>
        <p:spPr>
          <a:xfrm>
            <a:off x="2964671" y="8370763"/>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2</a:t>
            </a:r>
            <a:endParaRPr/>
          </a:p>
        </p:txBody>
      </p:sp>
      <p:sp>
        <p:nvSpPr>
          <p:cNvPr id="84" name="Google Shape;84;p15"/>
          <p:cNvSpPr/>
          <p:nvPr/>
        </p:nvSpPr>
        <p:spPr>
          <a:xfrm rot="2700000">
            <a:off x="2582842" y="10654778"/>
            <a:ext cx="1194139" cy="1194139"/>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85" name="Google Shape;85;p15"/>
          <p:cNvSpPr txBox="1"/>
          <p:nvPr/>
        </p:nvSpPr>
        <p:spPr>
          <a:xfrm>
            <a:off x="2964671" y="10864497"/>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3</a:t>
            </a:r>
            <a:endParaRPr/>
          </a:p>
        </p:txBody>
      </p:sp>
      <p:pic>
        <p:nvPicPr>
          <p:cNvPr descr="agenda-analysis-business-plan-990818.jpg" id="86" name="Google Shape;86;p15"/>
          <p:cNvPicPr preferRelativeResize="0"/>
          <p:nvPr/>
        </p:nvPicPr>
        <p:blipFill rotWithShape="1">
          <a:blip r:embed="rId3">
            <a:alphaModFix/>
          </a:blip>
          <a:srcRect b="3937" l="17402" r="37357" t="21721"/>
          <a:stretch/>
        </p:blipFill>
        <p:spPr>
          <a:xfrm>
            <a:off x="11767343" y="1759743"/>
            <a:ext cx="10192148" cy="10196514"/>
          </a:xfrm>
          <a:custGeom>
            <a:rect b="b" l="l" r="r" t="t"/>
            <a:pathLst>
              <a:path extrusionOk="0" h="21600" w="21600">
                <a:moveTo>
                  <a:pt x="10791" y="0"/>
                </a:moveTo>
                <a:lnTo>
                  <a:pt x="5488" y="5300"/>
                </a:lnTo>
                <a:lnTo>
                  <a:pt x="10791" y="10601"/>
                </a:lnTo>
                <a:lnTo>
                  <a:pt x="16094" y="5300"/>
                </a:lnTo>
                <a:lnTo>
                  <a:pt x="10791" y="0"/>
                </a:lnTo>
                <a:close/>
                <a:moveTo>
                  <a:pt x="5302" y="5504"/>
                </a:moveTo>
                <a:lnTo>
                  <a:pt x="0" y="10805"/>
                </a:lnTo>
                <a:lnTo>
                  <a:pt x="5302" y="16106"/>
                </a:lnTo>
                <a:lnTo>
                  <a:pt x="10605" y="10805"/>
                </a:lnTo>
                <a:lnTo>
                  <a:pt x="5302" y="5504"/>
                </a:lnTo>
                <a:close/>
                <a:moveTo>
                  <a:pt x="16298" y="5504"/>
                </a:moveTo>
                <a:lnTo>
                  <a:pt x="10995" y="10805"/>
                </a:lnTo>
                <a:lnTo>
                  <a:pt x="16298" y="16106"/>
                </a:lnTo>
                <a:lnTo>
                  <a:pt x="21600" y="10805"/>
                </a:lnTo>
                <a:lnTo>
                  <a:pt x="16298" y="5504"/>
                </a:lnTo>
                <a:close/>
                <a:moveTo>
                  <a:pt x="10791" y="10999"/>
                </a:moveTo>
                <a:lnTo>
                  <a:pt x="5488" y="16300"/>
                </a:lnTo>
                <a:lnTo>
                  <a:pt x="10791" y="21600"/>
                </a:lnTo>
                <a:lnTo>
                  <a:pt x="16094" y="16300"/>
                </a:lnTo>
                <a:lnTo>
                  <a:pt x="10791" y="10999"/>
                </a:lnTo>
                <a:close/>
              </a:path>
            </a:pathLst>
          </a:custGeom>
          <a:noFill/>
          <a:ln>
            <a:noFill/>
          </a:ln>
        </p:spPr>
      </p:pic>
      <p:sp>
        <p:nvSpPr>
          <p:cNvPr id="87" name="Google Shape;87;p15"/>
          <p:cNvSpPr/>
          <p:nvPr/>
        </p:nvSpPr>
        <p:spPr>
          <a:xfrm rot="2700000">
            <a:off x="16204468" y="6185954"/>
            <a:ext cx="1317898" cy="1317898"/>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descr="bank-banking-blue-50987.jpg" id="92" name="Google Shape;92;p16"/>
          <p:cNvPicPr preferRelativeResize="0"/>
          <p:nvPr/>
        </p:nvPicPr>
        <p:blipFill rotWithShape="1">
          <a:blip r:embed="rId3">
            <a:alphaModFix/>
          </a:blip>
          <a:srcRect b="22090" l="437" r="436" t="46364"/>
          <a:stretch/>
        </p:blipFill>
        <p:spPr>
          <a:xfrm>
            <a:off x="-25401" y="2445742"/>
            <a:ext cx="24434802" cy="5183982"/>
          </a:xfrm>
          <a:prstGeom prst="rect">
            <a:avLst/>
          </a:prstGeom>
          <a:noFill/>
          <a:ln>
            <a:noFill/>
          </a:ln>
        </p:spPr>
      </p:pic>
      <p:sp>
        <p:nvSpPr>
          <p:cNvPr id="93" name="Google Shape;93;p16"/>
          <p:cNvSpPr txBox="1"/>
          <p:nvPr/>
        </p:nvSpPr>
        <p:spPr>
          <a:xfrm>
            <a:off x="13007811" y="8900479"/>
            <a:ext cx="8949815"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Debit card holders report will be discussed at the Supreme Bank CEO Meeting Room on March 1, 2023, from 12 PM to 6 PM. This report will be presented to the executive officers of the Supreme Bank for clarification, revision &amp; further development of the newly implemented project of the company. </a:t>
            </a:r>
            <a:endParaRPr/>
          </a:p>
        </p:txBody>
      </p:sp>
      <p:sp>
        <p:nvSpPr>
          <p:cNvPr id="94" name="Google Shape;94;p16"/>
          <p:cNvSpPr txBox="1"/>
          <p:nvPr/>
        </p:nvSpPr>
        <p:spPr>
          <a:xfrm>
            <a:off x="2284951" y="8791811"/>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Debit Card Holders Report</a:t>
            </a:r>
            <a:endParaRPr/>
          </a:p>
        </p:txBody>
      </p:sp>
      <p:sp>
        <p:nvSpPr>
          <p:cNvPr id="95" name="Google Shape;95;p16"/>
          <p:cNvSpPr/>
          <p:nvPr/>
        </p:nvSpPr>
        <p:spPr>
          <a:xfrm rot="2700000">
            <a:off x="2589999" y="1818921"/>
            <a:ext cx="1205224" cy="1205224"/>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96" name="Google Shape;96;p16"/>
          <p:cNvSpPr txBox="1"/>
          <p:nvPr/>
        </p:nvSpPr>
        <p:spPr>
          <a:xfrm>
            <a:off x="2977371" y="2034182"/>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descr="banking-brochure-commerce-1374544.jpg" id="101" name="Google Shape;101;p17"/>
          <p:cNvPicPr preferRelativeResize="0"/>
          <p:nvPr/>
        </p:nvPicPr>
        <p:blipFill rotWithShape="1">
          <a:blip r:embed="rId3">
            <a:alphaModFix/>
          </a:blip>
          <a:srcRect b="37346" l="698" r="699" t="31558"/>
          <a:stretch/>
        </p:blipFill>
        <p:spPr>
          <a:xfrm>
            <a:off x="-25400" y="2445742"/>
            <a:ext cx="24434800" cy="5183982"/>
          </a:xfrm>
          <a:prstGeom prst="rect">
            <a:avLst/>
          </a:prstGeom>
          <a:noFill/>
          <a:ln>
            <a:noFill/>
          </a:ln>
        </p:spPr>
      </p:pic>
      <p:sp>
        <p:nvSpPr>
          <p:cNvPr id="102" name="Google Shape;102;p17"/>
          <p:cNvSpPr txBox="1"/>
          <p:nvPr/>
        </p:nvSpPr>
        <p:spPr>
          <a:xfrm>
            <a:off x="13007810" y="9167179"/>
            <a:ext cx="8949815" cy="26162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This report will be discussed at the Supreme Bank Conference Hall on March 1, 2024, from 12 PM to 6 PM. Credit card holders report will be presented for an update, revision, &amp; review by the executives of Supreme Bank. </a:t>
            </a:r>
            <a:endParaRPr/>
          </a:p>
        </p:txBody>
      </p:sp>
      <p:sp>
        <p:nvSpPr>
          <p:cNvPr id="103" name="Google Shape;103;p17"/>
          <p:cNvSpPr txBox="1"/>
          <p:nvPr/>
        </p:nvSpPr>
        <p:spPr>
          <a:xfrm>
            <a:off x="2284951" y="8791811"/>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Credit Card Holders Report</a:t>
            </a:r>
            <a:endParaRPr/>
          </a:p>
        </p:txBody>
      </p:sp>
      <p:sp>
        <p:nvSpPr>
          <p:cNvPr id="104" name="Google Shape;104;p17"/>
          <p:cNvSpPr/>
          <p:nvPr/>
        </p:nvSpPr>
        <p:spPr>
          <a:xfrm rot="2700000">
            <a:off x="2589999" y="1818921"/>
            <a:ext cx="1205224" cy="1205224"/>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105" name="Google Shape;105;p17"/>
          <p:cNvSpPr txBox="1"/>
          <p:nvPr/>
        </p:nvSpPr>
        <p:spPr>
          <a:xfrm>
            <a:off x="2977371" y="2034182"/>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descr="cash-cent-child-1246954.jpg" id="110" name="Google Shape;110;p18"/>
          <p:cNvPicPr preferRelativeResize="0"/>
          <p:nvPr/>
        </p:nvPicPr>
        <p:blipFill rotWithShape="1">
          <a:blip r:embed="rId3">
            <a:alphaModFix/>
          </a:blip>
          <a:srcRect b="33946" l="14058" r="778" t="38985"/>
          <a:stretch/>
        </p:blipFill>
        <p:spPr>
          <a:xfrm>
            <a:off x="-25401" y="2445742"/>
            <a:ext cx="24434800" cy="5183982"/>
          </a:xfrm>
          <a:prstGeom prst="rect">
            <a:avLst/>
          </a:prstGeom>
          <a:noFill/>
          <a:ln>
            <a:noFill/>
          </a:ln>
        </p:spPr>
      </p:pic>
      <p:sp>
        <p:nvSpPr>
          <p:cNvPr id="111" name="Google Shape;111;p18"/>
          <p:cNvSpPr txBox="1"/>
          <p:nvPr/>
        </p:nvSpPr>
        <p:spPr>
          <a:xfrm>
            <a:off x="13007810" y="8900479"/>
            <a:ext cx="8949815"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This implemented project will be discussed &amp; reviewed at Supreme Bank Conference Hall on March 1, 2025, from 12 PM to 6 PM. The project report about children savings passbook is aimed to cover the month of February after its effective implementation last January 30, 2025. </a:t>
            </a:r>
            <a:endParaRPr/>
          </a:p>
        </p:txBody>
      </p:sp>
      <p:sp>
        <p:nvSpPr>
          <p:cNvPr id="112" name="Google Shape;112;p18"/>
          <p:cNvSpPr txBox="1"/>
          <p:nvPr/>
        </p:nvSpPr>
        <p:spPr>
          <a:xfrm>
            <a:off x="2284951" y="8791811"/>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Children Savings</a:t>
            </a:r>
            <a:endParaRPr/>
          </a:p>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Passbook Report</a:t>
            </a:r>
            <a:endParaRPr/>
          </a:p>
        </p:txBody>
      </p:sp>
      <p:sp>
        <p:nvSpPr>
          <p:cNvPr id="113" name="Google Shape;113;p18"/>
          <p:cNvSpPr/>
          <p:nvPr/>
        </p:nvSpPr>
        <p:spPr>
          <a:xfrm rot="2700000">
            <a:off x="2589999" y="1818921"/>
            <a:ext cx="1205224" cy="1205224"/>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
        <p:nvSpPr>
          <p:cNvPr id="114" name="Google Shape;114;p18"/>
          <p:cNvSpPr txBox="1"/>
          <p:nvPr/>
        </p:nvSpPr>
        <p:spPr>
          <a:xfrm>
            <a:off x="2977371" y="2034182"/>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txBox="1"/>
          <p:nvPr/>
        </p:nvSpPr>
        <p:spPr>
          <a:xfrm>
            <a:off x="13978313" y="5632792"/>
            <a:ext cx="8033992" cy="47498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Supreme Bank aims to provide highly reliable bank packages for all individual who wish to save their money at a bank they can truly trust. The bank now has over 30,000 active cardholders &amp; members. </a:t>
            </a:r>
            <a:endParaRPr/>
          </a:p>
          <a:p>
            <a:pPr indent="0" lvl="0" marL="0" marR="0" rtl="0" algn="just">
              <a:lnSpc>
                <a:spcPct val="140000"/>
              </a:lnSpc>
              <a:spcBef>
                <a:spcPts val="0"/>
              </a:spcBef>
              <a:spcAft>
                <a:spcPts val="0"/>
              </a:spcAft>
              <a:buClr>
                <a:srgbClr val="424242"/>
              </a:buClr>
              <a:buSzPts val="2600"/>
              <a:buFont typeface="Roboto"/>
              <a:buNone/>
            </a:pPr>
            <a:r>
              <a:t/>
            </a:r>
            <a:endParaRPr b="0" i="0" sz="2600" u="none" cap="none" strike="noStrike">
              <a:solidFill>
                <a:srgbClr val="424242"/>
              </a:solidFill>
              <a:latin typeface="Roboto"/>
              <a:ea typeface="Roboto"/>
              <a:cs typeface="Roboto"/>
              <a:sym typeface="Roboto"/>
            </a:endParaRPr>
          </a:p>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Supreme Bank was started by Ynez Kasparov who was a former stockbroker &amp; assistant finance manager. Today, she is better knows as the founder of Supreme Bank. </a:t>
            </a:r>
            <a:endParaRPr/>
          </a:p>
        </p:txBody>
      </p:sp>
      <p:sp>
        <p:nvSpPr>
          <p:cNvPr id="120" name="Google Shape;120;p19"/>
          <p:cNvSpPr txBox="1"/>
          <p:nvPr/>
        </p:nvSpPr>
        <p:spPr>
          <a:xfrm>
            <a:off x="13955444" y="4477143"/>
            <a:ext cx="5700401" cy="508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700"/>
              <a:buFont typeface="Roboto"/>
              <a:buNone/>
            </a:pPr>
            <a:r>
              <a:rPr b="0" i="1" lang="en-US" sz="2700" u="none" cap="none" strike="noStrike">
                <a:solidFill>
                  <a:srgbClr val="000000"/>
                </a:solidFill>
                <a:latin typeface="Roboto"/>
                <a:ea typeface="Roboto"/>
                <a:cs typeface="Roboto"/>
                <a:sym typeface="Roboto"/>
              </a:rPr>
              <a:t>Founder &amp; Chairman</a:t>
            </a:r>
            <a:endParaRPr/>
          </a:p>
        </p:txBody>
      </p:sp>
      <p:sp>
        <p:nvSpPr>
          <p:cNvPr id="121" name="Google Shape;121;p19"/>
          <p:cNvSpPr txBox="1"/>
          <p:nvPr/>
        </p:nvSpPr>
        <p:spPr>
          <a:xfrm>
            <a:off x="13977627" y="3427584"/>
            <a:ext cx="5781645"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0" i="0" lang="en-US" sz="5000" u="none" cap="none" strike="noStrike">
                <a:solidFill>
                  <a:srgbClr val="000000"/>
                </a:solidFill>
                <a:latin typeface="Montserrat"/>
                <a:ea typeface="Montserrat"/>
                <a:cs typeface="Montserrat"/>
                <a:sym typeface="Montserrat"/>
              </a:rPr>
              <a:t>Ynez Kasparov</a:t>
            </a:r>
            <a:endParaRPr/>
          </a:p>
        </p:txBody>
      </p:sp>
      <p:sp>
        <p:nvSpPr>
          <p:cNvPr id="122" name="Google Shape;122;p19"/>
          <p:cNvSpPr txBox="1"/>
          <p:nvPr/>
        </p:nvSpPr>
        <p:spPr>
          <a:xfrm>
            <a:off x="13939527" y="1373692"/>
            <a:ext cx="4909611"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About Us</a:t>
            </a:r>
            <a:endParaRPr/>
          </a:p>
        </p:txBody>
      </p:sp>
      <p:sp>
        <p:nvSpPr>
          <p:cNvPr id="123" name="Google Shape;123;p19"/>
          <p:cNvSpPr/>
          <p:nvPr/>
        </p:nvSpPr>
        <p:spPr>
          <a:xfrm>
            <a:off x="13970000" y="11711501"/>
            <a:ext cx="1136438" cy="369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124" name="Google Shape;124;p19"/>
          <p:cNvGrpSpPr/>
          <p:nvPr/>
        </p:nvGrpSpPr>
        <p:grpSpPr>
          <a:xfrm>
            <a:off x="15667470" y="11711501"/>
            <a:ext cx="1944027" cy="369226"/>
            <a:chOff x="0" y="0"/>
            <a:chExt cx="1944026" cy="369225"/>
          </a:xfrm>
        </p:grpSpPr>
        <p:pic>
          <p:nvPicPr>
            <p:cNvPr descr="pasted-image.pdf" id="125" name="Google Shape;125;p19"/>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126" name="Google Shape;126;p19"/>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127" name="Google Shape;127;p19"/>
            <p:cNvPicPr preferRelativeResize="0"/>
            <p:nvPr/>
          </p:nvPicPr>
          <p:blipFill rotWithShape="1">
            <a:blip r:embed="rId5">
              <a:alphaModFix/>
            </a:blip>
            <a:srcRect b="0" l="0" r="0" t="0"/>
            <a:stretch/>
          </p:blipFill>
          <p:spPr>
            <a:xfrm>
              <a:off x="0" y="0"/>
              <a:ext cx="369221" cy="369225"/>
            </a:xfrm>
            <a:prstGeom prst="rect">
              <a:avLst/>
            </a:prstGeom>
            <a:noFill/>
            <a:ln>
              <a:noFill/>
            </a:ln>
          </p:spPr>
        </p:pic>
      </p:grpSp>
      <p:pic>
        <p:nvPicPr>
          <p:cNvPr descr="adult-business-businessman-2182970 copy.jpg" id="128" name="Google Shape;128;p19"/>
          <p:cNvPicPr preferRelativeResize="0"/>
          <p:nvPr/>
        </p:nvPicPr>
        <p:blipFill rotWithShape="1">
          <a:blip r:embed="rId6">
            <a:alphaModFix/>
          </a:blip>
          <a:srcRect b="37889" l="2544" r="2543" t="7378"/>
          <a:stretch/>
        </p:blipFill>
        <p:spPr>
          <a:xfrm>
            <a:off x="2332476" y="1914230"/>
            <a:ext cx="9887263" cy="9887263"/>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29" name="Google Shape;129;p19"/>
          <p:cNvSpPr/>
          <p:nvPr/>
        </p:nvSpPr>
        <p:spPr>
          <a:xfrm rot="2700000">
            <a:off x="7726098" y="2248303"/>
            <a:ext cx="3191404" cy="3191404"/>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200"/>
              <a:buFont typeface="Helvetica Neue"/>
              <a:buNone/>
            </a:pPr>
            <a:r>
              <a:t/>
            </a:r>
            <a:endParaRPr b="0" i="0" sz="3200" u="none" cap="none" strike="noStrike">
              <a:solidFill>
                <a:srgbClr val="FE253C"/>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0"/>
          <p:cNvSpPr txBox="1"/>
          <p:nvPr/>
        </p:nvSpPr>
        <p:spPr>
          <a:xfrm>
            <a:off x="2295510" y="4382252"/>
            <a:ext cx="396861" cy="3136888"/>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17000"/>
              <a:buFont typeface="Poppins"/>
              <a:buNone/>
            </a:pPr>
            <a:r>
              <a:rPr b="1" i="0" lang="en-US" sz="17000" u="none" cap="none" strike="noStrike">
                <a:solidFill>
                  <a:srgbClr val="00A6C8"/>
                </a:solidFill>
                <a:latin typeface="Poppins"/>
                <a:ea typeface="Poppins"/>
                <a:cs typeface="Poppins"/>
                <a:sym typeface="Poppins"/>
              </a:rPr>
              <a:t>“</a:t>
            </a:r>
            <a:endParaRPr/>
          </a:p>
        </p:txBody>
      </p:sp>
      <p:sp>
        <p:nvSpPr>
          <p:cNvPr id="135" name="Google Shape;135;p20"/>
          <p:cNvSpPr txBox="1"/>
          <p:nvPr/>
        </p:nvSpPr>
        <p:spPr>
          <a:xfrm>
            <a:off x="2333610" y="7999422"/>
            <a:ext cx="6986772" cy="482601"/>
          </a:xfrm>
          <a:prstGeom prst="rect">
            <a:avLst/>
          </a:prstGeom>
          <a:noFill/>
          <a:ln>
            <a:noFill/>
          </a:ln>
        </p:spPr>
        <p:txBody>
          <a:bodyPr anchorCtr="0" anchor="ctr" bIns="50800" lIns="50800" spcFirstLastPara="1" rIns="50800" wrap="square" tIns="50800">
            <a:noAutofit/>
          </a:bodyPr>
          <a:lstStyle/>
          <a:p>
            <a:pPr indent="0" lvl="0" marL="0" marR="0" rtl="0" algn="just">
              <a:lnSpc>
                <a:spcPct val="110000"/>
              </a:lnSpc>
              <a:spcBef>
                <a:spcPts val="0"/>
              </a:spcBef>
              <a:spcAft>
                <a:spcPts val="0"/>
              </a:spcAft>
              <a:buClr>
                <a:srgbClr val="000000"/>
              </a:buClr>
              <a:buSzPts val="2600"/>
              <a:buFont typeface="Roboto"/>
              <a:buNone/>
            </a:pPr>
            <a:r>
              <a:rPr b="0" i="1" lang="en-US" sz="2600" u="none" cap="none" strike="noStrike">
                <a:solidFill>
                  <a:srgbClr val="000000"/>
                </a:solidFill>
                <a:latin typeface="Roboto"/>
                <a:ea typeface="Roboto"/>
                <a:cs typeface="Roboto"/>
                <a:sym typeface="Roboto"/>
              </a:rPr>
              <a:t>-Antony Hill, 38, Chief Finance Officer</a:t>
            </a:r>
            <a:endParaRPr/>
          </a:p>
        </p:txBody>
      </p:sp>
      <p:sp>
        <p:nvSpPr>
          <p:cNvPr id="136" name="Google Shape;136;p20"/>
          <p:cNvSpPr txBox="1"/>
          <p:nvPr/>
        </p:nvSpPr>
        <p:spPr>
          <a:xfrm>
            <a:off x="2356479" y="5959344"/>
            <a:ext cx="6800241" cy="15494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Supreme Bank gives you the best package in the banking industry aimed to save &amp; secure your money.</a:t>
            </a:r>
            <a:endParaRPr/>
          </a:p>
        </p:txBody>
      </p:sp>
      <p:sp>
        <p:nvSpPr>
          <p:cNvPr id="137" name="Google Shape;137;p20"/>
          <p:cNvSpPr txBox="1"/>
          <p:nvPr/>
        </p:nvSpPr>
        <p:spPr>
          <a:xfrm>
            <a:off x="2357934" y="1331831"/>
            <a:ext cx="8690342"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7000"/>
              <a:buFont typeface="Montserrat"/>
              <a:buNone/>
            </a:pPr>
            <a:r>
              <a:rPr b="0" i="0" lang="en-US" sz="7000" u="none" cap="none" strike="noStrike">
                <a:solidFill>
                  <a:srgbClr val="00A6C8"/>
                </a:solidFill>
                <a:latin typeface="Montserrat"/>
                <a:ea typeface="Montserrat"/>
                <a:cs typeface="Montserrat"/>
                <a:sym typeface="Montserrat"/>
              </a:rPr>
              <a:t>Testimonials</a:t>
            </a:r>
            <a:endParaRPr/>
          </a:p>
        </p:txBody>
      </p:sp>
      <p:sp>
        <p:nvSpPr>
          <p:cNvPr id="138" name="Google Shape;138;p20"/>
          <p:cNvSpPr/>
          <p:nvPr/>
        </p:nvSpPr>
        <p:spPr>
          <a:xfrm>
            <a:off x="2362199" y="11711501"/>
            <a:ext cx="1136439" cy="369226"/>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139" name="Google Shape;139;p20"/>
          <p:cNvGrpSpPr/>
          <p:nvPr/>
        </p:nvGrpSpPr>
        <p:grpSpPr>
          <a:xfrm>
            <a:off x="4059670" y="11711501"/>
            <a:ext cx="1944027" cy="369227"/>
            <a:chOff x="0" y="0"/>
            <a:chExt cx="1944026" cy="369225"/>
          </a:xfrm>
        </p:grpSpPr>
        <p:pic>
          <p:nvPicPr>
            <p:cNvPr descr="pasted-image.pdf" id="140" name="Google Shape;140;p20"/>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141" name="Google Shape;141;p20"/>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142" name="Google Shape;142;p20"/>
            <p:cNvPicPr preferRelativeResize="0"/>
            <p:nvPr/>
          </p:nvPicPr>
          <p:blipFill rotWithShape="1">
            <a:blip r:embed="rId5">
              <a:alphaModFix/>
            </a:blip>
            <a:srcRect b="0" l="0" r="0" t="0"/>
            <a:stretch/>
          </p:blipFill>
          <p:spPr>
            <a:xfrm>
              <a:off x="0" y="0"/>
              <a:ext cx="369221" cy="369225"/>
            </a:xfrm>
            <a:prstGeom prst="rect">
              <a:avLst/>
            </a:prstGeom>
            <a:noFill/>
            <a:ln>
              <a:noFill/>
            </a:ln>
          </p:spPr>
        </p:pic>
      </p:grpSp>
      <p:pic>
        <p:nvPicPr>
          <p:cNvPr descr="adult-businessman-concentration-1586996.jpg" id="143" name="Google Shape;143;p20"/>
          <p:cNvPicPr preferRelativeResize="0"/>
          <p:nvPr/>
        </p:nvPicPr>
        <p:blipFill rotWithShape="1">
          <a:blip r:embed="rId6">
            <a:alphaModFix/>
          </a:blip>
          <a:srcRect b="0" l="5782" r="34117" t="0"/>
          <a:stretch/>
        </p:blipFill>
        <p:spPr>
          <a:xfrm>
            <a:off x="10375843" y="-37009"/>
            <a:ext cx="12391628" cy="13763824"/>
          </a:xfrm>
          <a:custGeom>
            <a:rect b="b" l="l" r="r" t="t"/>
            <a:pathLst>
              <a:path extrusionOk="0" h="21600" w="21600">
                <a:moveTo>
                  <a:pt x="5198" y="0"/>
                </a:moveTo>
                <a:lnTo>
                  <a:pt x="0" y="21600"/>
                </a:lnTo>
                <a:lnTo>
                  <a:pt x="16430" y="21600"/>
                </a:lnTo>
                <a:lnTo>
                  <a:pt x="21600" y="0"/>
                </a:lnTo>
                <a:lnTo>
                  <a:pt x="5198" y="0"/>
                </a:ln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descr="oliur-745347-unsplash.jpg" id="148" name="Google Shape;148;p21"/>
          <p:cNvPicPr preferRelativeResize="0"/>
          <p:nvPr/>
        </p:nvPicPr>
        <p:blipFill rotWithShape="1">
          <a:blip r:embed="rId3">
            <a:alphaModFix/>
          </a:blip>
          <a:srcRect b="48874" l="754" r="753" t="26862"/>
          <a:stretch/>
        </p:blipFill>
        <p:spPr>
          <a:xfrm>
            <a:off x="-6251" y="-78185"/>
            <a:ext cx="24396503" cy="6009879"/>
          </a:xfrm>
          <a:prstGeom prst="rect">
            <a:avLst/>
          </a:prstGeom>
          <a:noFill/>
          <a:ln>
            <a:noFill/>
          </a:ln>
        </p:spPr>
      </p:pic>
      <p:sp>
        <p:nvSpPr>
          <p:cNvPr id="149" name="Google Shape;149;p21"/>
          <p:cNvSpPr/>
          <p:nvPr/>
        </p:nvSpPr>
        <p:spPr>
          <a:xfrm>
            <a:off x="0" y="-72976"/>
            <a:ext cx="12248456" cy="6009879"/>
          </a:xfrm>
          <a:prstGeom prst="rect">
            <a:avLst/>
          </a:prstGeom>
          <a:solidFill>
            <a:srgbClr val="00A6C8">
              <a:alpha val="7607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50" name="Google Shape;150;p21"/>
          <p:cNvSpPr txBox="1"/>
          <p:nvPr/>
        </p:nvSpPr>
        <p:spPr>
          <a:xfrm>
            <a:off x="2356479" y="7058014"/>
            <a:ext cx="7103255" cy="42164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This is aimed to further promote the non-Supreme Bank clients to avail debit cards &amp; open accounts. 70% of the gained profits from this project will be donated to “Save Tree Foundation” &amp; 30% of the gained profits will be used for the office renovation &amp; system upgrade of Supreme Bank.</a:t>
            </a:r>
            <a:endParaRPr/>
          </a:p>
        </p:txBody>
      </p:sp>
      <p:sp>
        <p:nvSpPr>
          <p:cNvPr id="151" name="Google Shape;151;p21"/>
          <p:cNvSpPr txBox="1"/>
          <p:nvPr/>
        </p:nvSpPr>
        <p:spPr>
          <a:xfrm>
            <a:off x="12186279" y="7070855"/>
            <a:ext cx="7103255" cy="3149600"/>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This report will give the initial outcome for the first month of the implementation of the new project called “Debit Card Holders” which will provide clients &amp; cardholders with an annual interest rate of 3% exclusive for all debit card holders. </a:t>
            </a:r>
            <a:endParaRPr/>
          </a:p>
        </p:txBody>
      </p:sp>
      <p:sp>
        <p:nvSpPr>
          <p:cNvPr id="152" name="Google Shape;152;p21"/>
          <p:cNvSpPr/>
          <p:nvPr/>
        </p:nvSpPr>
        <p:spPr>
          <a:xfrm>
            <a:off x="2362200" y="11711501"/>
            <a:ext cx="1136438" cy="369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153" name="Google Shape;153;p21"/>
          <p:cNvGrpSpPr/>
          <p:nvPr/>
        </p:nvGrpSpPr>
        <p:grpSpPr>
          <a:xfrm>
            <a:off x="4059670" y="11711501"/>
            <a:ext cx="1944027" cy="369226"/>
            <a:chOff x="0" y="0"/>
            <a:chExt cx="1944026" cy="369225"/>
          </a:xfrm>
        </p:grpSpPr>
        <p:pic>
          <p:nvPicPr>
            <p:cNvPr descr="pasted-image.pdf" id="154" name="Google Shape;154;p21"/>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155" name="Google Shape;155;p21"/>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156" name="Google Shape;156;p21"/>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157" name="Google Shape;157;p21"/>
          <p:cNvSpPr txBox="1"/>
          <p:nvPr/>
        </p:nvSpPr>
        <p:spPr>
          <a:xfrm>
            <a:off x="2284951" y="1674534"/>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Debit Card Holders Report</a:t>
            </a:r>
            <a:endParaRPr/>
          </a:p>
        </p:txBody>
      </p:sp>
      <p:sp>
        <p:nvSpPr>
          <p:cNvPr id="158" name="Google Shape;158;p21"/>
          <p:cNvSpPr/>
          <p:nvPr/>
        </p:nvSpPr>
        <p:spPr>
          <a:xfrm rot="2700000">
            <a:off x="11404734" y="2114089"/>
            <a:ext cx="1625332" cy="162533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59" name="Google Shape;159;p21"/>
          <p:cNvSpPr txBox="1"/>
          <p:nvPr/>
        </p:nvSpPr>
        <p:spPr>
          <a:xfrm>
            <a:off x="11999729" y="2469554"/>
            <a:ext cx="384542" cy="9144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5500"/>
              <a:buFont typeface="Roboto"/>
              <a:buNone/>
            </a:pPr>
            <a:r>
              <a:rPr b="1" i="0" lang="en-US" sz="5500" u="none" cap="none" strike="noStrike">
                <a:solidFill>
                  <a:srgbClr val="00A6C8"/>
                </a:solidFill>
                <a:latin typeface="Roboto"/>
                <a:ea typeface="Roboto"/>
                <a:cs typeface="Roboto"/>
                <a:sym typeface="Roboto"/>
              </a:rPr>
              <a:t>1</a:t>
            </a:r>
            <a:endParaRPr/>
          </a:p>
        </p:txBody>
      </p:sp>
      <p:sp>
        <p:nvSpPr>
          <p:cNvPr id="160" name="Google Shape;160;p21"/>
          <p:cNvSpPr/>
          <p:nvPr/>
        </p:nvSpPr>
        <p:spPr>
          <a:xfrm>
            <a:off x="22766552" y="12098552"/>
            <a:ext cx="1617448" cy="1617448"/>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descr="oliur-745347-unsplash.jpg" id="165" name="Google Shape;165;p22"/>
          <p:cNvPicPr preferRelativeResize="0"/>
          <p:nvPr/>
        </p:nvPicPr>
        <p:blipFill rotWithShape="1">
          <a:blip r:embed="rId3">
            <a:alphaModFix/>
          </a:blip>
          <a:srcRect b="48874" l="754" r="753" t="26862"/>
          <a:stretch/>
        </p:blipFill>
        <p:spPr>
          <a:xfrm>
            <a:off x="-6251" y="-78185"/>
            <a:ext cx="24396503" cy="6009879"/>
          </a:xfrm>
          <a:prstGeom prst="rect">
            <a:avLst/>
          </a:prstGeom>
          <a:noFill/>
          <a:ln>
            <a:noFill/>
          </a:ln>
        </p:spPr>
      </p:pic>
      <p:sp>
        <p:nvSpPr>
          <p:cNvPr id="166" name="Google Shape;166;p22"/>
          <p:cNvSpPr/>
          <p:nvPr/>
        </p:nvSpPr>
        <p:spPr>
          <a:xfrm>
            <a:off x="0" y="-72976"/>
            <a:ext cx="12248456" cy="6009879"/>
          </a:xfrm>
          <a:prstGeom prst="rect">
            <a:avLst/>
          </a:prstGeom>
          <a:solidFill>
            <a:srgbClr val="00A6C8">
              <a:alpha val="7607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67" name="Google Shape;167;p22"/>
          <p:cNvSpPr/>
          <p:nvPr/>
        </p:nvSpPr>
        <p:spPr>
          <a:xfrm>
            <a:off x="2362200" y="11711501"/>
            <a:ext cx="1136438" cy="369225"/>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168" name="Google Shape;168;p22"/>
          <p:cNvGrpSpPr/>
          <p:nvPr/>
        </p:nvGrpSpPr>
        <p:grpSpPr>
          <a:xfrm>
            <a:off x="4059670" y="11711501"/>
            <a:ext cx="1944027" cy="369226"/>
            <a:chOff x="0" y="0"/>
            <a:chExt cx="1944026" cy="369225"/>
          </a:xfrm>
        </p:grpSpPr>
        <p:pic>
          <p:nvPicPr>
            <p:cNvPr descr="pasted-image.pdf" id="169" name="Google Shape;169;p22"/>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170" name="Google Shape;170;p22"/>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171" name="Google Shape;171;p22"/>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172" name="Google Shape;172;p22"/>
          <p:cNvSpPr txBox="1"/>
          <p:nvPr/>
        </p:nvSpPr>
        <p:spPr>
          <a:xfrm>
            <a:off x="2284951" y="1674534"/>
            <a:ext cx="8690342" cy="25044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Credit Card Holders Report</a:t>
            </a:r>
            <a:endParaRPr/>
          </a:p>
        </p:txBody>
      </p:sp>
      <p:sp>
        <p:nvSpPr>
          <p:cNvPr id="173" name="Google Shape;173;p22"/>
          <p:cNvSpPr/>
          <p:nvPr/>
        </p:nvSpPr>
        <p:spPr>
          <a:xfrm>
            <a:off x="22766552" y="12098552"/>
            <a:ext cx="1617448" cy="1617448"/>
          </a:xfrm>
          <a:prstGeom prst="rect">
            <a:avLst/>
          </a:prstGeom>
          <a:solidFill>
            <a:srgbClr val="00A6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74" name="Google Shape;174;p22"/>
          <p:cNvSpPr txBox="1"/>
          <p:nvPr/>
        </p:nvSpPr>
        <p:spPr>
          <a:xfrm>
            <a:off x="2356479" y="7246797"/>
            <a:ext cx="7103255"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The project includes new regulations implemented last January 30, 2024, which includes less annual interest for all credit card holders under Supreme Bank &amp; up to 50% rebate on all items bought using the credit card.</a:t>
            </a:r>
            <a:endParaRPr/>
          </a:p>
        </p:txBody>
      </p:sp>
      <p:sp>
        <p:nvSpPr>
          <p:cNvPr id="175" name="Google Shape;175;p22"/>
          <p:cNvSpPr txBox="1"/>
          <p:nvPr/>
        </p:nvSpPr>
        <p:spPr>
          <a:xfrm>
            <a:off x="12148179" y="7246797"/>
            <a:ext cx="7103255" cy="31496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600"/>
              <a:buFont typeface="Roboto"/>
              <a:buNone/>
            </a:pPr>
            <a:r>
              <a:rPr b="0" i="0" lang="en-US" sz="2600" u="none" cap="none" strike="noStrike">
                <a:solidFill>
                  <a:srgbClr val="424242"/>
                </a:solidFill>
                <a:latin typeface="Roboto"/>
                <a:ea typeface="Roboto"/>
                <a:cs typeface="Roboto"/>
                <a:sym typeface="Roboto"/>
              </a:rPr>
              <a:t>The profits accumulated from this project will be used for the extensive marketing &amp; promotion of the projects developed by Supreme Bank which targets to encourage up to 30,000 new clients to open an account &amp; become members of Supreme Bank.</a:t>
            </a:r>
            <a:endParaRPr/>
          </a:p>
        </p:txBody>
      </p:sp>
      <p:sp>
        <p:nvSpPr>
          <p:cNvPr id="176" name="Google Shape;176;p22"/>
          <p:cNvSpPr/>
          <p:nvPr/>
        </p:nvSpPr>
        <p:spPr>
          <a:xfrm rot="2700000">
            <a:off x="11404734" y="2114089"/>
            <a:ext cx="1625332" cy="162533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77" name="Google Shape;177;p22"/>
          <p:cNvSpPr txBox="1"/>
          <p:nvPr/>
        </p:nvSpPr>
        <p:spPr>
          <a:xfrm>
            <a:off x="11999729" y="2469554"/>
            <a:ext cx="384542" cy="9144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A6C8"/>
              </a:buClr>
              <a:buSzPts val="5500"/>
              <a:buFont typeface="Roboto"/>
              <a:buNone/>
            </a:pPr>
            <a:r>
              <a:rPr b="1" i="0" lang="en-US" sz="5500" u="none" cap="none" strike="noStrike">
                <a:solidFill>
                  <a:srgbClr val="00A6C8"/>
                </a:solidFill>
                <a:latin typeface="Roboto"/>
                <a:ea typeface="Roboto"/>
                <a:cs typeface="Roboto"/>
                <a:sym typeface="Roboto"/>
              </a:rPr>
              <a:t>2</a:t>
            </a:r>
            <a:endParaRPr/>
          </a:p>
        </p:txBody>
      </p:sp>
      <p:sp>
        <p:nvSpPr>
          <p:cNvPr id="178" name="Google Shape;178;p22"/>
          <p:cNvSpPr txBox="1"/>
          <p:nvPr/>
        </p:nvSpPr>
        <p:spPr>
          <a:xfrm>
            <a:off x="12178252" y="11314453"/>
            <a:ext cx="6209890" cy="88392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400"/>
              <a:buFont typeface="Roboto"/>
              <a:buNone/>
            </a:pPr>
            <a:r>
              <a:rPr b="0" i="1" lang="en-US" sz="2400" u="none" cap="none" strike="noStrike">
                <a:solidFill>
                  <a:srgbClr val="000000"/>
                </a:solidFill>
                <a:latin typeface="Roboto"/>
                <a:ea typeface="Roboto"/>
                <a:cs typeface="Roboto"/>
                <a:sym typeface="Roboto"/>
              </a:rPr>
              <a:t>Supreme Bank Conference Hall</a:t>
            </a:r>
            <a:endParaRPr/>
          </a:p>
          <a:p>
            <a:pPr indent="0" lvl="0" marL="0" marR="0" rtl="0" algn="l">
              <a:lnSpc>
                <a:spcPct val="120000"/>
              </a:lnSpc>
              <a:spcBef>
                <a:spcPts val="0"/>
              </a:spcBef>
              <a:spcAft>
                <a:spcPts val="0"/>
              </a:spcAft>
              <a:buClr>
                <a:srgbClr val="000000"/>
              </a:buClr>
              <a:buSzPts val="2400"/>
              <a:buFont typeface="Roboto"/>
              <a:buNone/>
            </a:pPr>
            <a:r>
              <a:rPr b="0" i="1" lang="en-US" sz="2400" u="none" cap="none" strike="noStrike">
                <a:solidFill>
                  <a:srgbClr val="000000"/>
                </a:solidFill>
                <a:latin typeface="Roboto"/>
                <a:ea typeface="Roboto"/>
                <a:cs typeface="Roboto"/>
                <a:sym typeface="Roboto"/>
              </a:rPr>
              <a:t>March 1, 2024 • 12 PM to 6 PM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