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3716000" cx="24384000"/>
  <p:notesSz cx="6858000" cy="9144000"/>
  <p:embeddedFontLst>
    <p:embeddedFont>
      <p:font typeface="Montserrat SemiBold"/>
      <p:regular r:id="rId19"/>
      <p:bold r:id="rId20"/>
      <p:italic r:id="rId21"/>
      <p:boldItalic r:id="rId22"/>
    </p:embeddedFont>
    <p:embeddedFont>
      <p:font typeface="Roboto"/>
      <p:regular r:id="rId23"/>
      <p:bold r:id="rId24"/>
      <p:italic r:id="rId25"/>
      <p:boldItalic r:id="rId26"/>
    </p:embeddedFont>
    <p:embeddedFont>
      <p:font typeface="Roboto Medium"/>
      <p:regular r:id="rId27"/>
      <p:bold r:id="rId28"/>
      <p:italic r:id="rId29"/>
      <p:boldItalic r:id="rId30"/>
    </p:embeddedFont>
    <p:embeddedFont>
      <p:font typeface="Poppins"/>
      <p:regular r:id="rId31"/>
      <p:bold r:id="rId32"/>
      <p:italic r:id="rId33"/>
      <p:boldItalic r:id="rId34"/>
    </p:embeddedFont>
    <p:embeddedFont>
      <p:font typeface="Montserrat"/>
      <p:bold r:id="rId35"/>
      <p:boldItalic r:id="rId36"/>
    </p:embeddedFont>
    <p:embeddedFont>
      <p:font typeface="Helvetica Neue"/>
      <p:regular r:id="rId37"/>
      <p:bold r:id="rId38"/>
      <p:italic r:id="rId39"/>
      <p:boldItalic r:id="rId40"/>
    </p:embeddedFont>
    <p:embeddedFont>
      <p:font typeface="Roboto Light"/>
      <p:regular r:id="rId41"/>
      <p:bold r:id="rId42"/>
      <p:italic r:id="rId43"/>
      <p:boldItalic r:id="rId44"/>
    </p:embeddedFont>
    <p:embeddedFont>
      <p:font typeface="Helvetica Neue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font" Target="fonts/MontserratSemiBold-bold.fntdata"/><Relationship Id="rId42" Type="http://schemas.openxmlformats.org/officeDocument/2006/relationships/font" Target="fonts/RobotoLight-bold.fntdata"/><Relationship Id="rId41" Type="http://schemas.openxmlformats.org/officeDocument/2006/relationships/font" Target="fonts/RobotoLight-regular.fntdata"/><Relationship Id="rId22" Type="http://schemas.openxmlformats.org/officeDocument/2006/relationships/font" Target="fonts/MontserratSemiBold-boldItalic.fntdata"/><Relationship Id="rId44" Type="http://schemas.openxmlformats.org/officeDocument/2006/relationships/font" Target="fonts/RobotoLight-boldItalic.fntdata"/><Relationship Id="rId21" Type="http://schemas.openxmlformats.org/officeDocument/2006/relationships/font" Target="fonts/MontserratSemiBold-italic.fntdata"/><Relationship Id="rId43" Type="http://schemas.openxmlformats.org/officeDocument/2006/relationships/font" Target="fonts/RobotoLight-italic.fntdata"/><Relationship Id="rId24" Type="http://schemas.openxmlformats.org/officeDocument/2006/relationships/font" Target="fonts/Roboto-bold.fntdata"/><Relationship Id="rId46" Type="http://schemas.openxmlformats.org/officeDocument/2006/relationships/font" Target="fonts/HelveticaNeueLight-bold.fntdata"/><Relationship Id="rId23" Type="http://schemas.openxmlformats.org/officeDocument/2006/relationships/font" Target="fonts/Roboto-regular.fntdata"/><Relationship Id="rId45" Type="http://schemas.openxmlformats.org/officeDocument/2006/relationships/font" Target="fonts/HelveticaNeue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Italic.fntdata"/><Relationship Id="rId48" Type="http://schemas.openxmlformats.org/officeDocument/2006/relationships/font" Target="fonts/HelveticaNeueLight-boldItalic.fntdata"/><Relationship Id="rId25" Type="http://schemas.openxmlformats.org/officeDocument/2006/relationships/font" Target="fonts/Roboto-italic.fntdata"/><Relationship Id="rId47" Type="http://schemas.openxmlformats.org/officeDocument/2006/relationships/font" Target="fonts/HelveticaNeueLight-italic.fntdata"/><Relationship Id="rId28" Type="http://schemas.openxmlformats.org/officeDocument/2006/relationships/font" Target="fonts/RobotoMedium-bold.fntdata"/><Relationship Id="rId27" Type="http://schemas.openxmlformats.org/officeDocument/2006/relationships/font" Target="fonts/RobotoMedium-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Medium-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RobotoMedium-boldItalic.fntdata"/><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HelveticaNeue-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HelveticaNeue-italic.fntdata"/><Relationship Id="rId16" Type="http://schemas.openxmlformats.org/officeDocument/2006/relationships/slide" Target="slides/slide12.xml"/><Relationship Id="rId38" Type="http://schemas.openxmlformats.org/officeDocument/2006/relationships/font" Target="fonts/HelveticaNeue-bold.fntdata"/><Relationship Id="rId19" Type="http://schemas.openxmlformats.org/officeDocument/2006/relationships/font" Target="fonts/MontserratSemiBold-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20.jpg"/><Relationship Id="rId5" Type="http://schemas.openxmlformats.org/officeDocument/2006/relationships/image" Target="../media/image1.jpg"/><Relationship Id="rId6"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7224596" y="0"/>
            <a:ext cx="6507197" cy="13716000"/>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rPr b="0" i="0" lang="en-US" sz="3200" u="none" cap="none" strike="noStrike">
                <a:solidFill>
                  <a:srgbClr val="FFFFFF"/>
                </a:solidFill>
                <a:latin typeface="Helvetica Neue"/>
                <a:ea typeface="Helvetica Neue"/>
                <a:cs typeface="Helvetica Neue"/>
                <a:sym typeface="Helvetica Neue"/>
              </a:rPr>
              <a:t>?</a:t>
            </a:r>
            <a:endParaRPr/>
          </a:p>
        </p:txBody>
      </p:sp>
      <p:pic>
        <p:nvPicPr>
          <p:cNvPr id="60" name="Google Shape;60;p14"/>
          <p:cNvPicPr preferRelativeResize="0"/>
          <p:nvPr/>
        </p:nvPicPr>
        <p:blipFill rotWithShape="1">
          <a:blip r:embed="rId3">
            <a:alphaModFix/>
          </a:blip>
          <a:srcRect b="0" l="19289" r="19099" t="0"/>
          <a:stretch/>
        </p:blipFill>
        <p:spPr>
          <a:xfrm flipH="1">
            <a:off x="11526945" y="0"/>
            <a:ext cx="11267480" cy="13716001"/>
          </a:xfrm>
          <a:prstGeom prst="rect">
            <a:avLst/>
          </a:prstGeom>
          <a:noFill/>
          <a:ln>
            <a:noFill/>
          </a:ln>
        </p:spPr>
      </p:pic>
      <p:sp>
        <p:nvSpPr>
          <p:cNvPr id="61" name="Google Shape;61;p14"/>
          <p:cNvSpPr/>
          <p:nvPr/>
        </p:nvSpPr>
        <p:spPr>
          <a:xfrm>
            <a:off x="1600199" y="5334446"/>
            <a:ext cx="15109231" cy="3047108"/>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 name="Google Shape;62;p14"/>
          <p:cNvSpPr/>
          <p:nvPr/>
        </p:nvSpPr>
        <p:spPr>
          <a:xfrm>
            <a:off x="22773281" y="12105282"/>
            <a:ext cx="1610719" cy="1610719"/>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3" name="Google Shape;63;p14"/>
          <p:cNvSpPr/>
          <p:nvPr/>
        </p:nvSpPr>
        <p:spPr>
          <a:xfrm>
            <a:off x="1501648" y="5749924"/>
            <a:ext cx="14370305" cy="11938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639DF"/>
              </a:buClr>
              <a:buSzPts val="7000"/>
              <a:buFont typeface="Montserrat SemiBold"/>
              <a:buNone/>
            </a:pPr>
            <a:r>
              <a:rPr b="0" i="0" lang="en-US" sz="7000" u="none" cap="none" strike="noStrike">
                <a:solidFill>
                  <a:srgbClr val="5639DF"/>
                </a:solidFill>
                <a:latin typeface="Montserrat SemiBold"/>
                <a:ea typeface="Montserrat SemiBold"/>
                <a:cs typeface="Montserrat SemiBold"/>
                <a:sym typeface="Montserrat SemiBold"/>
              </a:rPr>
              <a:t>Company Life</a:t>
            </a:r>
            <a:r>
              <a:rPr b="0" i="0" lang="en-US" sz="7000" u="none" cap="none" strike="noStrike">
                <a:solidFill>
                  <a:srgbClr val="000000"/>
                </a:solidFill>
                <a:latin typeface="Montserrat SemiBold"/>
                <a:ea typeface="Montserrat SemiBold"/>
                <a:cs typeface="Montserrat SemiBold"/>
                <a:sym typeface="Montserrat SemiBold"/>
              </a:rPr>
              <a:t> Financial Corp.</a:t>
            </a:r>
            <a:endParaRPr/>
          </a:p>
        </p:txBody>
      </p:sp>
      <p:sp>
        <p:nvSpPr>
          <p:cNvPr id="64" name="Google Shape;64;p14"/>
          <p:cNvSpPr/>
          <p:nvPr/>
        </p:nvSpPr>
        <p:spPr>
          <a:xfrm>
            <a:off x="1533717" y="7216774"/>
            <a:ext cx="12827645" cy="546101"/>
          </a:xfrm>
          <a:prstGeom prst="rect">
            <a:avLst/>
          </a:prstGeom>
          <a:noFill/>
          <a:ln>
            <a:noFill/>
          </a:ln>
        </p:spPr>
        <p:txBody>
          <a:bodyPr anchorCtr="0" anchor="t" bIns="50800" lIns="50800" spcFirstLastPara="1" rIns="50800" wrap="square" tIns="50800">
            <a:noAutofit/>
          </a:bodyPr>
          <a:lstStyle/>
          <a:p>
            <a:pPr indent="0" lvl="0" marL="0" marR="0" rtl="0" algn="l">
              <a:lnSpc>
                <a:spcPct val="186666"/>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94 Summit St. Davenport, IA 52807 | +9082 09284 | cl@financial.com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23"/>
          <p:cNvPicPr preferRelativeResize="0"/>
          <p:nvPr/>
        </p:nvPicPr>
        <p:blipFill rotWithShape="1">
          <a:blip r:embed="rId3">
            <a:alphaModFix/>
          </a:blip>
          <a:srcRect b="18908" l="14149" r="58337" t="75"/>
          <a:stretch/>
        </p:blipFill>
        <p:spPr>
          <a:xfrm>
            <a:off x="59" y="-1"/>
            <a:ext cx="6210301" cy="13716001"/>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161" name="Google Shape;161;p23"/>
          <p:cNvSpPr/>
          <p:nvPr/>
        </p:nvSpPr>
        <p:spPr>
          <a:xfrm>
            <a:off x="-33636" y="1631901"/>
            <a:ext cx="1648322" cy="10426799"/>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2" name="Google Shape;162;p23"/>
          <p:cNvSpPr/>
          <p:nvPr/>
        </p:nvSpPr>
        <p:spPr>
          <a:xfrm>
            <a:off x="842565" y="-72381"/>
            <a:ext cx="8059388" cy="6654603"/>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3" name="Google Shape;163;p23"/>
          <p:cNvSpPr/>
          <p:nvPr/>
        </p:nvSpPr>
        <p:spPr>
          <a:xfrm>
            <a:off x="9189422" y="1612900"/>
            <a:ext cx="13602097" cy="2133601"/>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4" name="Google Shape;164;p23"/>
          <p:cNvSpPr/>
          <p:nvPr/>
        </p:nvSpPr>
        <p:spPr>
          <a:xfrm>
            <a:off x="9189423" y="9937977"/>
            <a:ext cx="13602096" cy="2133601"/>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5" name="Google Shape;165;p23"/>
          <p:cNvSpPr/>
          <p:nvPr/>
        </p:nvSpPr>
        <p:spPr>
          <a:xfrm>
            <a:off x="11076195" y="2406650"/>
            <a:ext cx="8903967"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Increase in annual profits as of November 2026</a:t>
            </a:r>
            <a:endParaRPr/>
          </a:p>
        </p:txBody>
      </p:sp>
      <p:sp>
        <p:nvSpPr>
          <p:cNvPr id="166" name="Google Shape;166;p23"/>
          <p:cNvSpPr/>
          <p:nvPr/>
        </p:nvSpPr>
        <p:spPr>
          <a:xfrm>
            <a:off x="8079229" y="1841727"/>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639DF"/>
              </a:buClr>
              <a:buSzPts val="10000"/>
              <a:buFont typeface="Roboto"/>
              <a:buNone/>
            </a:pPr>
            <a:r>
              <a:rPr b="1" i="0" lang="en-US" sz="10000" u="none" cap="none" strike="noStrike">
                <a:solidFill>
                  <a:srgbClr val="5639DF"/>
                </a:solidFill>
                <a:latin typeface="Roboto"/>
                <a:ea typeface="Roboto"/>
                <a:cs typeface="Roboto"/>
                <a:sym typeface="Roboto"/>
              </a:rPr>
              <a:t>70%</a:t>
            </a:r>
            <a:endParaRPr/>
          </a:p>
        </p:txBody>
      </p:sp>
      <p:sp>
        <p:nvSpPr>
          <p:cNvPr id="167" name="Google Shape;167;p23"/>
          <p:cNvSpPr/>
          <p:nvPr/>
        </p:nvSpPr>
        <p:spPr>
          <a:xfrm>
            <a:off x="1585575" y="1315928"/>
            <a:ext cx="4912254" cy="3877985"/>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Overview Of Growth</a:t>
            </a:r>
            <a:endParaRPr/>
          </a:p>
        </p:txBody>
      </p:sp>
      <p:sp>
        <p:nvSpPr>
          <p:cNvPr id="168" name="Google Shape;168;p23"/>
          <p:cNvSpPr/>
          <p:nvPr/>
        </p:nvSpPr>
        <p:spPr>
          <a:xfrm>
            <a:off x="11076195" y="10731727"/>
            <a:ext cx="7714368"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Increase in new clients as of March 2025</a:t>
            </a:r>
            <a:endParaRPr/>
          </a:p>
        </p:txBody>
      </p:sp>
      <p:sp>
        <p:nvSpPr>
          <p:cNvPr id="169" name="Google Shape;169;p23"/>
          <p:cNvSpPr/>
          <p:nvPr/>
        </p:nvSpPr>
        <p:spPr>
          <a:xfrm>
            <a:off x="8079229" y="10185627"/>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639DF"/>
              </a:buClr>
              <a:buSzPts val="10000"/>
              <a:buFont typeface="Roboto"/>
              <a:buNone/>
            </a:pPr>
            <a:r>
              <a:rPr b="1" i="0" lang="en-US" sz="10000" u="none" cap="none" strike="noStrike">
                <a:solidFill>
                  <a:srgbClr val="5639DF"/>
                </a:solidFill>
                <a:latin typeface="Roboto"/>
                <a:ea typeface="Roboto"/>
                <a:cs typeface="Roboto"/>
                <a:sym typeface="Roboto"/>
              </a:rPr>
              <a:t>60%</a:t>
            </a:r>
            <a:endParaRPr/>
          </a:p>
        </p:txBody>
      </p:sp>
      <p:sp>
        <p:nvSpPr>
          <p:cNvPr id="170" name="Google Shape;170;p23"/>
          <p:cNvSpPr/>
          <p:nvPr/>
        </p:nvSpPr>
        <p:spPr>
          <a:xfrm>
            <a:off x="9189422" y="5791200"/>
            <a:ext cx="13602097" cy="2133601"/>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1" name="Google Shape;171;p23"/>
          <p:cNvSpPr/>
          <p:nvPr/>
        </p:nvSpPr>
        <p:spPr>
          <a:xfrm>
            <a:off x="11076195" y="6318249"/>
            <a:ext cx="11091179" cy="10795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Increase in sold company products and packages as of March 2026</a:t>
            </a:r>
            <a:endParaRPr/>
          </a:p>
        </p:txBody>
      </p:sp>
      <p:sp>
        <p:nvSpPr>
          <p:cNvPr id="172" name="Google Shape;172;p23"/>
          <p:cNvSpPr/>
          <p:nvPr/>
        </p:nvSpPr>
        <p:spPr>
          <a:xfrm>
            <a:off x="8079229" y="6064250"/>
            <a:ext cx="3108791" cy="1587500"/>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639DF"/>
              </a:buClr>
              <a:buSzPts val="10000"/>
              <a:buFont typeface="Roboto"/>
              <a:buNone/>
            </a:pPr>
            <a:r>
              <a:rPr b="1" i="0" lang="en-US" sz="10000" u="none" cap="none" strike="noStrike">
                <a:solidFill>
                  <a:srgbClr val="5639DF"/>
                </a:solidFill>
                <a:latin typeface="Roboto"/>
                <a:ea typeface="Roboto"/>
                <a:cs typeface="Roboto"/>
                <a:sym typeface="Roboto"/>
              </a:rPr>
              <a:t>40%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4"/>
          <p:cNvSpPr/>
          <p:nvPr/>
        </p:nvSpPr>
        <p:spPr>
          <a:xfrm>
            <a:off x="1603178" y="1614351"/>
            <a:ext cx="16021545" cy="10487298"/>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8" name="Google Shape;178;p24"/>
          <p:cNvSpPr/>
          <p:nvPr/>
        </p:nvSpPr>
        <p:spPr>
          <a:xfrm>
            <a:off x="15110017" y="7966288"/>
            <a:ext cx="8395867" cy="3213101"/>
          </a:xfrm>
          <a:prstGeom prst="rect">
            <a:avLst/>
          </a:prstGeom>
          <a:noFill/>
          <a:ln>
            <a:noFill/>
          </a:ln>
        </p:spPr>
        <p:txBody>
          <a:bodyPr anchorCtr="0" anchor="t" bIns="50800" lIns="50800" spcFirstLastPara="1" rIns="50800" wrap="square" tIns="50800">
            <a:noAutofit/>
          </a:bodyPr>
          <a:lstStyle/>
          <a:p>
            <a:pPr indent="0" lvl="0" marL="0" marR="0" rtl="0" algn="just">
              <a:lnSpc>
                <a:spcPct val="20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Free Marketing Strategy Consultations</a:t>
            </a:r>
            <a:endParaRPr/>
          </a:p>
          <a:p>
            <a:pPr indent="0" lvl="0" marL="0" marR="0" rtl="0" algn="just">
              <a:lnSpc>
                <a:spcPct val="20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Affordable Product and Service Packages</a:t>
            </a:r>
            <a:endParaRPr/>
          </a:p>
          <a:p>
            <a:pPr indent="0" lvl="0" marL="0" marR="0" rtl="0" algn="just">
              <a:lnSpc>
                <a:spcPct val="20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Excellent Customer Care</a:t>
            </a:r>
            <a:endParaRPr/>
          </a:p>
          <a:p>
            <a:pPr indent="0" lvl="0" marL="0" marR="0" rtl="0" algn="just">
              <a:lnSpc>
                <a:spcPct val="20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Free Financial Assistance</a:t>
            </a:r>
            <a:endParaRPr/>
          </a:p>
        </p:txBody>
      </p:sp>
      <p:sp>
        <p:nvSpPr>
          <p:cNvPr id="179" name="Google Shape;179;p24"/>
          <p:cNvSpPr/>
          <p:nvPr/>
        </p:nvSpPr>
        <p:spPr>
          <a:xfrm>
            <a:off x="9142075" y="4114799"/>
            <a:ext cx="8960709" cy="10922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What We Offer</a:t>
            </a:r>
            <a:endParaRPr/>
          </a:p>
        </p:txBody>
      </p:sp>
      <p:sp>
        <p:nvSpPr>
          <p:cNvPr id="180" name="Google Shape;180;p24"/>
          <p:cNvSpPr/>
          <p:nvPr/>
        </p:nvSpPr>
        <p:spPr>
          <a:xfrm>
            <a:off x="0" y="0"/>
            <a:ext cx="6069013" cy="12142001"/>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1" name="Google Shape;181;p24"/>
          <p:cNvPicPr preferRelativeResize="0"/>
          <p:nvPr/>
        </p:nvPicPr>
        <p:blipFill rotWithShape="1">
          <a:blip r:embed="rId3">
            <a:alphaModFix/>
          </a:blip>
          <a:srcRect b="1360" l="0" r="0" t="1359"/>
          <a:stretch/>
        </p:blipFill>
        <p:spPr>
          <a:xfrm>
            <a:off x="1629965" y="7044531"/>
            <a:ext cx="6068914" cy="3877272"/>
          </a:xfrm>
          <a:prstGeom prst="rect">
            <a:avLst/>
          </a:prstGeom>
          <a:noFill/>
          <a:ln>
            <a:noFill/>
          </a:ln>
        </p:spPr>
      </p:pic>
      <p:pic>
        <p:nvPicPr>
          <p:cNvPr id="182" name="Google Shape;182;p24"/>
          <p:cNvPicPr preferRelativeResize="0"/>
          <p:nvPr/>
        </p:nvPicPr>
        <p:blipFill rotWithShape="1">
          <a:blip r:embed="rId4">
            <a:alphaModFix/>
          </a:blip>
          <a:srcRect b="731" l="47588" r="7823" t="21458"/>
          <a:stretch/>
        </p:blipFill>
        <p:spPr>
          <a:xfrm>
            <a:off x="1629965" y="685502"/>
            <a:ext cx="6068915" cy="6447268"/>
          </a:xfrm>
          <a:prstGeom prst="rect">
            <a:avLst/>
          </a:prstGeom>
          <a:noFill/>
          <a:ln>
            <a:noFill/>
          </a:ln>
        </p:spPr>
      </p:pic>
      <p:sp>
        <p:nvSpPr>
          <p:cNvPr id="183" name="Google Shape;183;p24"/>
          <p:cNvSpPr/>
          <p:nvPr/>
        </p:nvSpPr>
        <p:spPr>
          <a:xfrm rot="-5400000">
            <a:off x="16684143" y="10237947"/>
            <a:ext cx="371013" cy="3378270"/>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5"/>
          <p:cNvSpPr/>
          <p:nvPr/>
        </p:nvSpPr>
        <p:spPr>
          <a:xfrm>
            <a:off x="16522203" y="-40353"/>
            <a:ext cx="7922222"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9" name="Google Shape;189;p25"/>
          <p:cNvSpPr/>
          <p:nvPr/>
        </p:nvSpPr>
        <p:spPr>
          <a:xfrm>
            <a:off x="1560176" y="5765799"/>
            <a:ext cx="6592357" cy="21844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Image</a:t>
            </a:r>
            <a:endParaRPr/>
          </a:p>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Gallery</a:t>
            </a:r>
            <a:endParaRPr/>
          </a:p>
        </p:txBody>
      </p:sp>
      <p:pic>
        <p:nvPicPr>
          <p:cNvPr id="190" name="Google Shape;190;p25"/>
          <p:cNvPicPr preferRelativeResize="0"/>
          <p:nvPr/>
        </p:nvPicPr>
        <p:blipFill rotWithShape="1">
          <a:blip r:embed="rId3">
            <a:alphaModFix/>
          </a:blip>
          <a:srcRect b="2603" l="2156" r="2156" t="2603"/>
          <a:stretch/>
        </p:blipFill>
        <p:spPr>
          <a:xfrm>
            <a:off x="14517531" y="1626205"/>
            <a:ext cx="8238047" cy="5236680"/>
          </a:xfrm>
          <a:prstGeom prst="rect">
            <a:avLst/>
          </a:prstGeom>
          <a:noFill/>
          <a:ln>
            <a:noFill/>
          </a:ln>
        </p:spPr>
      </p:pic>
      <p:pic>
        <p:nvPicPr>
          <p:cNvPr id="191" name="Google Shape;191;p25"/>
          <p:cNvPicPr preferRelativeResize="0"/>
          <p:nvPr/>
        </p:nvPicPr>
        <p:blipFill rotWithShape="1">
          <a:blip r:embed="rId4">
            <a:alphaModFix/>
          </a:blip>
          <a:srcRect b="1670" l="1531" r="1632" t="6142"/>
          <a:stretch/>
        </p:blipFill>
        <p:spPr>
          <a:xfrm>
            <a:off x="6287932" y="6853115"/>
            <a:ext cx="8238047" cy="5236680"/>
          </a:xfrm>
          <a:prstGeom prst="rect">
            <a:avLst/>
          </a:prstGeom>
          <a:noFill/>
          <a:ln>
            <a:noFill/>
          </a:ln>
        </p:spPr>
      </p:pic>
      <p:pic>
        <p:nvPicPr>
          <p:cNvPr id="192" name="Google Shape;192;p25"/>
          <p:cNvPicPr preferRelativeResize="0"/>
          <p:nvPr/>
        </p:nvPicPr>
        <p:blipFill rotWithShape="1">
          <a:blip r:embed="rId5">
            <a:alphaModFix/>
          </a:blip>
          <a:srcRect b="3352" l="1832" r="274" t="3351"/>
          <a:stretch/>
        </p:blipFill>
        <p:spPr>
          <a:xfrm>
            <a:off x="14517531" y="6853114"/>
            <a:ext cx="8238047" cy="5236681"/>
          </a:xfrm>
          <a:prstGeom prst="rect">
            <a:avLst/>
          </a:prstGeom>
          <a:noFill/>
          <a:ln>
            <a:noFill/>
          </a:ln>
        </p:spPr>
      </p:pic>
      <p:pic>
        <p:nvPicPr>
          <p:cNvPr id="193" name="Google Shape;193;p25"/>
          <p:cNvPicPr preferRelativeResize="0"/>
          <p:nvPr/>
        </p:nvPicPr>
        <p:blipFill rotWithShape="1">
          <a:blip r:embed="rId6">
            <a:alphaModFix/>
          </a:blip>
          <a:srcRect b="1526" l="739" r="972" t="4732"/>
          <a:stretch/>
        </p:blipFill>
        <p:spPr>
          <a:xfrm>
            <a:off x="6287932" y="1626205"/>
            <a:ext cx="8238047" cy="5236680"/>
          </a:xfrm>
          <a:prstGeom prst="rect">
            <a:avLst/>
          </a:prstGeom>
          <a:noFill/>
          <a:ln>
            <a:noFill/>
          </a:ln>
        </p:spPr>
      </p:pic>
      <p:sp>
        <p:nvSpPr>
          <p:cNvPr id="194" name="Google Shape;194;p25"/>
          <p:cNvSpPr/>
          <p:nvPr/>
        </p:nvSpPr>
        <p:spPr>
          <a:xfrm>
            <a:off x="0" y="6011654"/>
            <a:ext cx="131664" cy="1692692"/>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5" name="Google Shape;195;p25"/>
          <p:cNvSpPr/>
          <p:nvPr/>
        </p:nvSpPr>
        <p:spPr>
          <a:xfrm>
            <a:off x="24252336" y="0"/>
            <a:ext cx="131664" cy="13715999"/>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6"/>
          <p:cNvSpPr/>
          <p:nvPr/>
        </p:nvSpPr>
        <p:spPr>
          <a:xfrm>
            <a:off x="1579398" y="1614586"/>
            <a:ext cx="21225204" cy="10486828"/>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1" name="Google Shape;201;p26"/>
          <p:cNvPicPr preferRelativeResize="0"/>
          <p:nvPr/>
        </p:nvPicPr>
        <p:blipFill rotWithShape="1">
          <a:blip r:embed="rId3">
            <a:alphaModFix/>
          </a:blip>
          <a:srcRect b="31356" l="6817" r="8730" t="0"/>
          <a:stretch/>
        </p:blipFill>
        <p:spPr>
          <a:xfrm>
            <a:off x="8889678" y="1907749"/>
            <a:ext cx="4618201" cy="5623760"/>
          </a:xfrm>
          <a:prstGeom prst="rect">
            <a:avLst/>
          </a:prstGeom>
          <a:noFill/>
          <a:ln>
            <a:noFill/>
          </a:ln>
        </p:spPr>
      </p:pic>
      <p:pic>
        <p:nvPicPr>
          <p:cNvPr id="202" name="Google Shape;202;p26"/>
          <p:cNvPicPr preferRelativeResize="0"/>
          <p:nvPr/>
        </p:nvPicPr>
        <p:blipFill rotWithShape="1">
          <a:blip r:embed="rId4">
            <a:alphaModFix/>
          </a:blip>
          <a:srcRect b="7157" l="0" r="0" t="7158"/>
          <a:stretch/>
        </p:blipFill>
        <p:spPr>
          <a:xfrm>
            <a:off x="13512722" y="1598920"/>
            <a:ext cx="4618201" cy="5932589"/>
          </a:xfrm>
          <a:prstGeom prst="rect">
            <a:avLst/>
          </a:prstGeom>
          <a:noFill/>
          <a:ln>
            <a:noFill/>
          </a:ln>
        </p:spPr>
      </p:pic>
      <p:pic>
        <p:nvPicPr>
          <p:cNvPr id="203" name="Google Shape;203;p26"/>
          <p:cNvPicPr preferRelativeResize="0"/>
          <p:nvPr/>
        </p:nvPicPr>
        <p:blipFill rotWithShape="1">
          <a:blip r:embed="rId5">
            <a:alphaModFix/>
          </a:blip>
          <a:srcRect b="7111" l="0" r="0" t="7111"/>
          <a:stretch/>
        </p:blipFill>
        <p:spPr>
          <a:xfrm>
            <a:off x="18130572" y="1598920"/>
            <a:ext cx="4618201" cy="5932589"/>
          </a:xfrm>
          <a:prstGeom prst="rect">
            <a:avLst/>
          </a:prstGeom>
          <a:noFill/>
          <a:ln>
            <a:noFill/>
          </a:ln>
        </p:spPr>
      </p:pic>
      <p:sp>
        <p:nvSpPr>
          <p:cNvPr id="204" name="Google Shape;204;p26"/>
          <p:cNvSpPr/>
          <p:nvPr/>
        </p:nvSpPr>
        <p:spPr>
          <a:xfrm>
            <a:off x="9958358" y="10635404"/>
            <a:ext cx="2480678"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Chairman &amp; CEO</a:t>
            </a:r>
            <a:endParaRPr/>
          </a:p>
        </p:txBody>
      </p:sp>
      <p:sp>
        <p:nvSpPr>
          <p:cNvPr id="205" name="Google Shape;205;p26"/>
          <p:cNvSpPr/>
          <p:nvPr/>
        </p:nvSpPr>
        <p:spPr>
          <a:xfrm>
            <a:off x="8618382" y="8887687"/>
            <a:ext cx="5160631" cy="11353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Dmitry </a:t>
            </a:r>
            <a:endParaRPr/>
          </a:p>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Knyazev</a:t>
            </a:r>
            <a:endParaRPr/>
          </a:p>
        </p:txBody>
      </p:sp>
      <p:sp>
        <p:nvSpPr>
          <p:cNvPr id="206" name="Google Shape;206;p26"/>
          <p:cNvSpPr/>
          <p:nvPr/>
        </p:nvSpPr>
        <p:spPr>
          <a:xfrm rot="-5400000">
            <a:off x="11104522" y="11620985"/>
            <a:ext cx="188351" cy="760082"/>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7" name="Google Shape;207;p26"/>
          <p:cNvSpPr/>
          <p:nvPr/>
        </p:nvSpPr>
        <p:spPr>
          <a:xfrm>
            <a:off x="14001916" y="10635404"/>
            <a:ext cx="3639652"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Marketing Officer</a:t>
            </a:r>
            <a:endParaRPr/>
          </a:p>
        </p:txBody>
      </p:sp>
      <p:sp>
        <p:nvSpPr>
          <p:cNvPr id="208" name="Google Shape;208;p26"/>
          <p:cNvSpPr/>
          <p:nvPr/>
        </p:nvSpPr>
        <p:spPr>
          <a:xfrm>
            <a:off x="13241425" y="8887687"/>
            <a:ext cx="5160632" cy="11353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639DF"/>
              </a:buClr>
              <a:buSzPts val="3000"/>
              <a:buFont typeface="Montserrat SemiBold"/>
              <a:buNone/>
            </a:pPr>
            <a:r>
              <a:rPr b="0" i="0" lang="en-US" sz="3000" u="none" cap="none" strike="noStrike">
                <a:solidFill>
                  <a:srgbClr val="5639DF"/>
                </a:solidFill>
                <a:latin typeface="Montserrat SemiBold"/>
                <a:ea typeface="Montserrat SemiBold"/>
                <a:cs typeface="Montserrat SemiBold"/>
                <a:sym typeface="Montserrat SemiBold"/>
              </a:rPr>
              <a:t>Julia </a:t>
            </a:r>
            <a:endParaRPr/>
          </a:p>
          <a:p>
            <a:pPr indent="0" lvl="0" marL="0" marR="0" rtl="0" algn="ctr">
              <a:lnSpc>
                <a:spcPct val="120000"/>
              </a:lnSpc>
              <a:spcBef>
                <a:spcPts val="0"/>
              </a:spcBef>
              <a:spcAft>
                <a:spcPts val="0"/>
              </a:spcAft>
              <a:buClr>
                <a:srgbClr val="5639DF"/>
              </a:buClr>
              <a:buSzPts val="3000"/>
              <a:buFont typeface="Montserrat SemiBold"/>
              <a:buNone/>
            </a:pPr>
            <a:r>
              <a:rPr b="0" i="0" lang="en-US" sz="3000" u="none" cap="none" strike="noStrike">
                <a:solidFill>
                  <a:srgbClr val="5639DF"/>
                </a:solidFill>
                <a:latin typeface="Montserrat SemiBold"/>
                <a:ea typeface="Montserrat SemiBold"/>
                <a:cs typeface="Montserrat SemiBold"/>
                <a:sym typeface="Montserrat SemiBold"/>
              </a:rPr>
              <a:t>Kirilenko</a:t>
            </a:r>
            <a:endParaRPr/>
          </a:p>
        </p:txBody>
      </p:sp>
      <p:sp>
        <p:nvSpPr>
          <p:cNvPr id="209" name="Google Shape;209;p26"/>
          <p:cNvSpPr/>
          <p:nvPr/>
        </p:nvSpPr>
        <p:spPr>
          <a:xfrm>
            <a:off x="18573977" y="10635404"/>
            <a:ext cx="3731230"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Operating Officer</a:t>
            </a:r>
            <a:endParaRPr/>
          </a:p>
        </p:txBody>
      </p:sp>
      <p:sp>
        <p:nvSpPr>
          <p:cNvPr id="210" name="Google Shape;210;p26"/>
          <p:cNvSpPr/>
          <p:nvPr/>
        </p:nvSpPr>
        <p:spPr>
          <a:xfrm>
            <a:off x="17859275" y="8887687"/>
            <a:ext cx="5160632" cy="11353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West </a:t>
            </a:r>
            <a:endParaRPr/>
          </a:p>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Faux</a:t>
            </a:r>
            <a:endParaRPr/>
          </a:p>
        </p:txBody>
      </p:sp>
      <p:sp>
        <p:nvSpPr>
          <p:cNvPr id="211" name="Google Shape;211;p26"/>
          <p:cNvSpPr/>
          <p:nvPr/>
        </p:nvSpPr>
        <p:spPr>
          <a:xfrm>
            <a:off x="1560176" y="3472963"/>
            <a:ext cx="7058206" cy="21844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Company</a:t>
            </a:r>
            <a:endParaRPr/>
          </a:p>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Management</a:t>
            </a:r>
            <a:endParaRPr/>
          </a:p>
        </p:txBody>
      </p:sp>
      <p:sp>
        <p:nvSpPr>
          <p:cNvPr id="212" name="Google Shape;212;p26"/>
          <p:cNvSpPr/>
          <p:nvPr/>
        </p:nvSpPr>
        <p:spPr>
          <a:xfrm rot="-5400000">
            <a:off x="11787121" y="-6449929"/>
            <a:ext cx="809759" cy="16151058"/>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3" name="Google Shape;213;p26"/>
          <p:cNvSpPr/>
          <p:nvPr/>
        </p:nvSpPr>
        <p:spPr>
          <a:xfrm rot="-5400000">
            <a:off x="15727565" y="11620985"/>
            <a:ext cx="188351" cy="760082"/>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4" name="Google Shape;214;p26"/>
          <p:cNvSpPr/>
          <p:nvPr/>
        </p:nvSpPr>
        <p:spPr>
          <a:xfrm rot="-5400000">
            <a:off x="20345415" y="11620985"/>
            <a:ext cx="188351" cy="760082"/>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7"/>
          <p:cNvSpPr/>
          <p:nvPr/>
        </p:nvSpPr>
        <p:spPr>
          <a:xfrm>
            <a:off x="1605838" y="1575593"/>
            <a:ext cx="10779755" cy="10564814"/>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rPr b="0" i="0" lang="en-US" sz="3200" u="none" cap="none" strike="noStrike">
                <a:solidFill>
                  <a:srgbClr val="FFFFFF"/>
                </a:solidFill>
                <a:latin typeface="Helvetica Neue"/>
                <a:ea typeface="Helvetica Neue"/>
                <a:cs typeface="Helvetica Neue"/>
                <a:sym typeface="Helvetica Neue"/>
              </a:rPr>
              <a:t>?</a:t>
            </a:r>
            <a:endParaRPr/>
          </a:p>
        </p:txBody>
      </p:sp>
      <p:pic>
        <p:nvPicPr>
          <p:cNvPr id="220" name="Google Shape;220;p27"/>
          <p:cNvPicPr preferRelativeResize="0"/>
          <p:nvPr/>
        </p:nvPicPr>
        <p:blipFill rotWithShape="1">
          <a:blip r:embed="rId3">
            <a:alphaModFix/>
          </a:blip>
          <a:srcRect b="3527" l="22778" r="129" t="4427"/>
          <a:stretch/>
        </p:blipFill>
        <p:spPr>
          <a:xfrm flipH="1">
            <a:off x="9517170" y="1575593"/>
            <a:ext cx="13276263" cy="10564813"/>
          </a:xfrm>
          <a:prstGeom prst="rect">
            <a:avLst/>
          </a:prstGeom>
          <a:noFill/>
          <a:ln>
            <a:noFill/>
          </a:ln>
        </p:spPr>
      </p:pic>
      <p:sp>
        <p:nvSpPr>
          <p:cNvPr id="221" name="Google Shape;221;p27"/>
          <p:cNvSpPr/>
          <p:nvPr/>
        </p:nvSpPr>
        <p:spPr>
          <a:xfrm>
            <a:off x="-4862" y="6508005"/>
            <a:ext cx="10464309" cy="372606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2" name="Google Shape;222;p27"/>
          <p:cNvSpPr/>
          <p:nvPr/>
        </p:nvSpPr>
        <p:spPr>
          <a:xfrm>
            <a:off x="54074" y="3764805"/>
            <a:ext cx="12691373" cy="372606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3" name="Google Shape;223;p27"/>
          <p:cNvSpPr/>
          <p:nvPr/>
        </p:nvSpPr>
        <p:spPr>
          <a:xfrm>
            <a:off x="22773281" y="12105282"/>
            <a:ext cx="1610718" cy="1610718"/>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4" name="Google Shape;224;p27"/>
          <p:cNvSpPr/>
          <p:nvPr/>
        </p:nvSpPr>
        <p:spPr>
          <a:xfrm>
            <a:off x="4968748" y="4250690"/>
            <a:ext cx="7606666" cy="521462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639DF"/>
              </a:buClr>
              <a:buSzPts val="15000"/>
              <a:buFont typeface="Montserrat SemiBold"/>
              <a:buNone/>
            </a:pPr>
            <a:r>
              <a:rPr b="0" i="0" lang="en-US" sz="15000" u="none" cap="none" strike="noStrike">
                <a:solidFill>
                  <a:srgbClr val="5639DF"/>
                </a:solidFill>
                <a:latin typeface="Montserrat SemiBold"/>
                <a:ea typeface="Montserrat SemiBold"/>
                <a:cs typeface="Montserrat SemiBold"/>
                <a:sym typeface="Montserrat SemiBold"/>
              </a:rPr>
              <a:t>Thank </a:t>
            </a:r>
            <a:endParaRPr/>
          </a:p>
          <a:p>
            <a:pPr indent="0" lvl="0" marL="0" marR="0" rtl="0" algn="l">
              <a:lnSpc>
                <a:spcPct val="120000"/>
              </a:lnSpc>
              <a:spcBef>
                <a:spcPts val="0"/>
              </a:spcBef>
              <a:spcAft>
                <a:spcPts val="0"/>
              </a:spcAft>
              <a:buClr>
                <a:srgbClr val="000000"/>
              </a:buClr>
              <a:buSzPts val="15000"/>
              <a:buFont typeface="Montserrat SemiBold"/>
              <a:buNone/>
            </a:pPr>
            <a:r>
              <a:rPr b="0" i="0" lang="en-US" sz="15000" u="none" cap="none" strike="noStrike">
                <a:solidFill>
                  <a:srgbClr val="000000"/>
                </a:solidFill>
                <a:latin typeface="Montserrat SemiBold"/>
                <a:ea typeface="Montserrat SemiBold"/>
                <a:cs typeface="Montserrat SemiBold"/>
                <a:sym typeface="Montserrat SemiBold"/>
              </a:rPr>
              <a:t>You</a:t>
            </a:r>
            <a:endParaRPr/>
          </a:p>
        </p:txBody>
      </p:sp>
      <p:sp>
        <p:nvSpPr>
          <p:cNvPr id="225" name="Google Shape;225;p27"/>
          <p:cNvSpPr/>
          <p:nvPr/>
        </p:nvSpPr>
        <p:spPr>
          <a:xfrm rot="-5400000">
            <a:off x="124017" y="6584950"/>
            <a:ext cx="3292228" cy="546101"/>
          </a:xfrm>
          <a:prstGeom prst="rect">
            <a:avLst/>
          </a:prstGeom>
          <a:noFill/>
          <a:ln>
            <a:noFill/>
          </a:ln>
        </p:spPr>
        <p:txBody>
          <a:bodyPr anchorCtr="0" anchor="ctr" bIns="50800" lIns="50800" spcFirstLastPara="1" rIns="50800" wrap="square" tIns="50800">
            <a:noAutofit/>
          </a:bodyPr>
          <a:lstStyle/>
          <a:p>
            <a:pPr indent="0" lvl="0" marL="0" marR="0" rtl="0" algn="l">
              <a:lnSpc>
                <a:spcPct val="186666"/>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cl@financial.com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b="2107" l="30549" r="29429" t="2106"/>
          <a:stretch/>
        </p:blipFill>
        <p:spPr>
          <a:xfrm flipH="1">
            <a:off x="6732825" y="-1"/>
            <a:ext cx="8595123" cy="13716001"/>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70" name="Google Shape;70;p15"/>
          <p:cNvSpPr/>
          <p:nvPr/>
        </p:nvSpPr>
        <p:spPr>
          <a:xfrm>
            <a:off x="0" y="-40353"/>
            <a:ext cx="3200202"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8975690" y="1589682"/>
            <a:ext cx="13780196" cy="3057229"/>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2" name="Google Shape;72;p15"/>
          <p:cNvSpPr/>
          <p:nvPr/>
        </p:nvSpPr>
        <p:spPr>
          <a:xfrm>
            <a:off x="9442411" y="2412232"/>
            <a:ext cx="12846756" cy="18694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000"/>
              <a:buFont typeface="Roboto"/>
              <a:buNone/>
            </a:pPr>
            <a:r>
              <a:rPr b="0" i="0" lang="en-US" sz="2000" u="none" cap="none" strike="noStrike">
                <a:solidFill>
                  <a:srgbClr val="FFFFFF"/>
                </a:solidFill>
                <a:latin typeface="Roboto"/>
                <a:ea typeface="Roboto"/>
                <a:cs typeface="Roboto"/>
                <a:sym typeface="Roboto"/>
              </a:rPr>
              <a:t>This will be held at the Downtown Convention on November 14, 2024 from 9am to 6pm. Tickets start at only $19.99 and will feature exclusive freebies like free marketing plan assistance as well as a marketing planner worth $39.99. 60% of the profits from this event will be donated to the Children in the Africa Foundation and the remaining 40% will be utilized for the opening of the new Company Life Financial Corp. branch in Alaska.</a:t>
            </a:r>
            <a:endParaRPr/>
          </a:p>
        </p:txBody>
      </p:sp>
      <p:sp>
        <p:nvSpPr>
          <p:cNvPr id="73" name="Google Shape;73;p15"/>
          <p:cNvSpPr/>
          <p:nvPr/>
        </p:nvSpPr>
        <p:spPr>
          <a:xfrm>
            <a:off x="9442411" y="1854702"/>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FFFF"/>
              </a:buClr>
              <a:buSzPts val="3000"/>
              <a:buFont typeface="Montserrat SemiBold"/>
              <a:buNone/>
            </a:pPr>
            <a:r>
              <a:rPr b="0" i="0" lang="en-US" sz="3000" u="none" cap="none" strike="noStrike">
                <a:solidFill>
                  <a:srgbClr val="FFFFFF"/>
                </a:solidFill>
                <a:latin typeface="Montserrat SemiBold"/>
                <a:ea typeface="Montserrat SemiBold"/>
                <a:cs typeface="Montserrat SemiBold"/>
                <a:sym typeface="Montserrat SemiBold"/>
              </a:rPr>
              <a:t>ALL YEAR MARKETING PLAN</a:t>
            </a:r>
            <a:endParaRPr/>
          </a:p>
        </p:txBody>
      </p:sp>
      <p:sp>
        <p:nvSpPr>
          <p:cNvPr id="74" name="Google Shape;74;p15"/>
          <p:cNvSpPr/>
          <p:nvPr/>
        </p:nvSpPr>
        <p:spPr>
          <a:xfrm>
            <a:off x="1598275" y="6311899"/>
            <a:ext cx="4020608" cy="10922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Agenda</a:t>
            </a:r>
            <a:endParaRPr/>
          </a:p>
        </p:txBody>
      </p:sp>
      <p:sp>
        <p:nvSpPr>
          <p:cNvPr id="75" name="Google Shape;75;p15"/>
          <p:cNvSpPr/>
          <p:nvPr/>
        </p:nvSpPr>
        <p:spPr>
          <a:xfrm>
            <a:off x="8975690" y="9057282"/>
            <a:ext cx="13780196" cy="3057229"/>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 name="Google Shape;76;p15"/>
          <p:cNvSpPr/>
          <p:nvPr/>
        </p:nvSpPr>
        <p:spPr>
          <a:xfrm>
            <a:off x="9442411" y="9879832"/>
            <a:ext cx="12846756" cy="18694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000"/>
              <a:buFont typeface="Roboto"/>
              <a:buNone/>
            </a:pPr>
            <a:r>
              <a:rPr b="0" i="0" lang="en-US" sz="2000" u="none" cap="none" strike="noStrike">
                <a:solidFill>
                  <a:srgbClr val="FFFFFF"/>
                </a:solidFill>
                <a:latin typeface="Roboto"/>
                <a:ea typeface="Roboto"/>
                <a:cs typeface="Roboto"/>
                <a:sym typeface="Roboto"/>
              </a:rPr>
              <a:t>This monthly board meeting will be held on January 04, 2020 at Company Life Financial Corp. conference hall from 12pm to 6pm. This meeting is aimed to track and update the corporation’s status from the years 2015 to 2020. This meeting will also include the revision and review of the new set of marketing strategies, newly developed events and expos and product strategies to boost the corporations profit for the year 2025 to 2030.</a:t>
            </a:r>
            <a:endParaRPr/>
          </a:p>
        </p:txBody>
      </p:sp>
      <p:sp>
        <p:nvSpPr>
          <p:cNvPr id="77" name="Google Shape;77;p15"/>
          <p:cNvSpPr/>
          <p:nvPr/>
        </p:nvSpPr>
        <p:spPr>
          <a:xfrm>
            <a:off x="9442411" y="9322302"/>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FFFF"/>
              </a:buClr>
              <a:buSzPts val="3000"/>
              <a:buFont typeface="Montserrat SemiBold"/>
              <a:buNone/>
            </a:pPr>
            <a:r>
              <a:rPr b="0" i="0" lang="en-US" sz="3000" u="none" cap="none" strike="noStrike">
                <a:solidFill>
                  <a:srgbClr val="FFFFFF"/>
                </a:solidFill>
                <a:latin typeface="Montserrat SemiBold"/>
                <a:ea typeface="Montserrat SemiBold"/>
                <a:cs typeface="Montserrat SemiBold"/>
                <a:sym typeface="Montserrat SemiBold"/>
              </a:rPr>
              <a:t>MONTHLY BOARD MEETING</a:t>
            </a:r>
            <a:endParaRPr/>
          </a:p>
        </p:txBody>
      </p:sp>
      <p:sp>
        <p:nvSpPr>
          <p:cNvPr id="78" name="Google Shape;78;p15"/>
          <p:cNvSpPr/>
          <p:nvPr/>
        </p:nvSpPr>
        <p:spPr>
          <a:xfrm>
            <a:off x="8975690" y="5329386"/>
            <a:ext cx="13780196" cy="3057228"/>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9" name="Google Shape;79;p15"/>
          <p:cNvSpPr/>
          <p:nvPr/>
        </p:nvSpPr>
        <p:spPr>
          <a:xfrm>
            <a:off x="9442411" y="6151935"/>
            <a:ext cx="12846756" cy="18694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000"/>
              <a:buFont typeface="Roboto"/>
              <a:buNone/>
            </a:pPr>
            <a:r>
              <a:rPr b="0" i="0" lang="en-US" sz="2000" u="none" cap="none" strike="noStrike">
                <a:solidFill>
                  <a:srgbClr val="FFFFFF"/>
                </a:solidFill>
                <a:latin typeface="Roboto"/>
                <a:ea typeface="Roboto"/>
                <a:cs typeface="Roboto"/>
                <a:sym typeface="Roboto"/>
              </a:rPr>
              <a:t>This special event sponsored by TMX will be held at the Midtown Convention on July 4, 2025 from 10am to 7pm. Tickets start at just $13.99 each and will feature freebies like free marketing strategy to help boost a product, as well as discounts on great product selections. Profits gained from this event will be donated for the office renovation and system upgrade of Company Life Financial Corp. </a:t>
            </a:r>
            <a:endParaRPr/>
          </a:p>
          <a:p>
            <a:pPr indent="0" lvl="0" marL="0" marR="0" rtl="0" algn="just">
              <a:lnSpc>
                <a:spcPct val="120000"/>
              </a:lnSpc>
              <a:spcBef>
                <a:spcPts val="0"/>
              </a:spcBef>
              <a:spcAft>
                <a:spcPts val="0"/>
              </a:spcAft>
              <a:buClr>
                <a:srgbClr val="FFFFFF"/>
              </a:buClr>
              <a:buSzPts val="2000"/>
              <a:buFont typeface="Roboto"/>
              <a:buNone/>
            </a:pPr>
            <a:r>
              <a:rPr b="0" i="0" lang="en-US" sz="2000" u="none" cap="none" strike="noStrike">
                <a:solidFill>
                  <a:srgbClr val="FFFFFF"/>
                </a:solidFill>
                <a:latin typeface="Roboto"/>
                <a:ea typeface="Roboto"/>
                <a:cs typeface="Roboto"/>
                <a:sym typeface="Roboto"/>
              </a:rPr>
              <a:t>Alaska branch.</a:t>
            </a:r>
            <a:endParaRPr/>
          </a:p>
        </p:txBody>
      </p:sp>
      <p:sp>
        <p:nvSpPr>
          <p:cNvPr id="80" name="Google Shape;80;p15"/>
          <p:cNvSpPr/>
          <p:nvPr/>
        </p:nvSpPr>
        <p:spPr>
          <a:xfrm>
            <a:off x="9442411" y="5594405"/>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FFFF"/>
              </a:buClr>
              <a:buSzPts val="3000"/>
              <a:buFont typeface="Montserrat SemiBold"/>
              <a:buNone/>
            </a:pPr>
            <a:r>
              <a:rPr b="0" i="0" lang="en-US" sz="3000" u="none" cap="none" strike="noStrike">
                <a:solidFill>
                  <a:srgbClr val="FFFFFF"/>
                </a:solidFill>
                <a:latin typeface="Montserrat SemiBold"/>
                <a:ea typeface="Montserrat SemiBold"/>
                <a:cs typeface="Montserrat SemiBold"/>
                <a:sym typeface="Montserrat SemiBold"/>
              </a:rPr>
              <a:t>BOOST ALL! AN EXPO FOR ALL BUSINESS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p:nvPr/>
        </p:nvSpPr>
        <p:spPr>
          <a:xfrm>
            <a:off x="22090359" y="1646932"/>
            <a:ext cx="2293640" cy="10459642"/>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16"/>
          <p:cNvSpPr/>
          <p:nvPr/>
        </p:nvSpPr>
        <p:spPr>
          <a:xfrm>
            <a:off x="-66279" y="-40353"/>
            <a:ext cx="14572954"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7" name="Google Shape;87;p16"/>
          <p:cNvSpPr/>
          <p:nvPr/>
        </p:nvSpPr>
        <p:spPr>
          <a:xfrm>
            <a:off x="1598275" y="1479550"/>
            <a:ext cx="6326055" cy="69850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4500"/>
              <a:buFont typeface="Montserrat"/>
              <a:buNone/>
            </a:pPr>
            <a:r>
              <a:rPr b="1" i="0" lang="en-US" sz="4500" u="none" cap="none" strike="noStrike">
                <a:solidFill>
                  <a:srgbClr val="000000"/>
                </a:solidFill>
                <a:latin typeface="Montserrat"/>
                <a:ea typeface="Montserrat"/>
                <a:cs typeface="Montserrat"/>
                <a:sym typeface="Montserrat"/>
              </a:rPr>
              <a:t>Dmitry Knyazev</a:t>
            </a:r>
            <a:endParaRPr/>
          </a:p>
        </p:txBody>
      </p:sp>
      <p:sp>
        <p:nvSpPr>
          <p:cNvPr id="88" name="Google Shape;88;p16"/>
          <p:cNvSpPr/>
          <p:nvPr/>
        </p:nvSpPr>
        <p:spPr>
          <a:xfrm>
            <a:off x="1546417" y="2301874"/>
            <a:ext cx="3090603" cy="546101"/>
          </a:xfrm>
          <a:prstGeom prst="rect">
            <a:avLst/>
          </a:prstGeom>
          <a:noFill/>
          <a:ln>
            <a:noFill/>
          </a:ln>
        </p:spPr>
        <p:txBody>
          <a:bodyPr anchorCtr="0" anchor="ctr" bIns="50800" lIns="50800" spcFirstLastPara="1" rIns="50800" wrap="square" tIns="50800">
            <a:noAutofit/>
          </a:bodyPr>
          <a:lstStyle/>
          <a:p>
            <a:pPr indent="0" lvl="0" marL="0" marR="0" rtl="0" algn="l">
              <a:lnSpc>
                <a:spcPct val="186666"/>
              </a:lnSpc>
              <a:spcBef>
                <a:spcPts val="0"/>
              </a:spcBef>
              <a:spcAft>
                <a:spcPts val="0"/>
              </a:spcAft>
              <a:buClr>
                <a:srgbClr val="000000"/>
              </a:buClr>
              <a:buSzPts val="3000"/>
              <a:buFont typeface="Roboto Light"/>
              <a:buNone/>
            </a:pPr>
            <a:r>
              <a:rPr b="0" i="1" lang="en-US" sz="3000" u="none" cap="none" strike="noStrike">
                <a:solidFill>
                  <a:srgbClr val="000000"/>
                </a:solidFill>
                <a:latin typeface="Roboto Light"/>
                <a:ea typeface="Roboto Light"/>
                <a:cs typeface="Roboto Light"/>
                <a:sym typeface="Roboto Light"/>
              </a:rPr>
              <a:t>Chairman &amp; CEO</a:t>
            </a:r>
            <a:endParaRPr/>
          </a:p>
        </p:txBody>
      </p:sp>
      <p:sp>
        <p:nvSpPr>
          <p:cNvPr id="89" name="Google Shape;89;p16"/>
          <p:cNvSpPr/>
          <p:nvPr/>
        </p:nvSpPr>
        <p:spPr>
          <a:xfrm>
            <a:off x="1546417" y="4273192"/>
            <a:ext cx="8774287" cy="84251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I am pleased to welcome you to the strongest and most reliable financial company in the country, Company Life Financial Corp.</a:t>
            </a:r>
            <a:endParaRPr/>
          </a:p>
          <a:p>
            <a:pPr indent="0" lvl="0" marL="0" marR="0" rtl="0" algn="just">
              <a:lnSpc>
                <a:spcPct val="120000"/>
              </a:lnSpc>
              <a:spcBef>
                <a:spcPts val="0"/>
              </a:spcBef>
              <a:spcAft>
                <a:spcPts val="0"/>
              </a:spcAft>
              <a:buClr>
                <a:srgbClr val="000000"/>
              </a:buClr>
              <a:buSzPts val="3000"/>
              <a:buFont typeface="Roboto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Although this company started to become one of the fastest growing companies, the Company Life Financial Corp. stayed humble and customer friendly company with their affordable and competitive product packages available for all.</a:t>
            </a:r>
            <a:endParaRPr/>
          </a:p>
          <a:p>
            <a:pPr indent="0" lvl="0" marL="0" marR="0" rtl="0" algn="just">
              <a:lnSpc>
                <a:spcPct val="120000"/>
              </a:lnSpc>
              <a:spcBef>
                <a:spcPts val="0"/>
              </a:spcBef>
              <a:spcAft>
                <a:spcPts val="0"/>
              </a:spcAft>
              <a:buClr>
                <a:srgbClr val="000000"/>
              </a:buClr>
              <a:buSzPts val="3000"/>
              <a:buFont typeface="Roboto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Today, Company Life Financial Corp. has over 8,000 active employees 2 different fully operating branches and 5 soon to be opened branches across the country.</a:t>
            </a:r>
            <a:endParaRPr/>
          </a:p>
          <a:p>
            <a:pPr indent="0" lvl="0" marL="0" marR="0" rtl="0" algn="just">
              <a:lnSpc>
                <a:spcPct val="120000"/>
              </a:lnSpc>
              <a:spcBef>
                <a:spcPts val="0"/>
              </a:spcBef>
              <a:spcAft>
                <a:spcPts val="0"/>
              </a:spcAft>
              <a:buClr>
                <a:srgbClr val="000000"/>
              </a:buClr>
              <a:buSzPts val="3000"/>
              <a:buFont typeface="Roboto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As a company that is dedicated to deliver the best, most reliable and affordable products in the market, we at the Company Life Financial Corp. will strive further to satisfy all of our new and potential customers.</a:t>
            </a:r>
            <a:endParaRPr/>
          </a:p>
        </p:txBody>
      </p:sp>
      <p:pic>
        <p:nvPicPr>
          <p:cNvPr id="90" name="Google Shape;90;p16"/>
          <p:cNvPicPr preferRelativeResize="0"/>
          <p:nvPr/>
        </p:nvPicPr>
        <p:blipFill rotWithShape="1">
          <a:blip r:embed="rId3">
            <a:alphaModFix/>
          </a:blip>
          <a:srcRect b="11686" l="25080" r="15025" t="12056"/>
          <a:stretch/>
        </p:blipFill>
        <p:spPr>
          <a:xfrm>
            <a:off x="11800333" y="1646932"/>
            <a:ext cx="10953156" cy="10459443"/>
          </a:xfrm>
          <a:prstGeom prst="rect">
            <a:avLst/>
          </a:prstGeom>
          <a:noFill/>
          <a:ln>
            <a:noFill/>
          </a:ln>
        </p:spPr>
      </p:pic>
      <p:pic>
        <p:nvPicPr>
          <p:cNvPr id="91" name="Google Shape;91;p16"/>
          <p:cNvPicPr preferRelativeResize="0"/>
          <p:nvPr/>
        </p:nvPicPr>
        <p:blipFill rotWithShape="1">
          <a:blip r:embed="rId4">
            <a:alphaModFix/>
          </a:blip>
          <a:srcRect b="44088" l="11485" r="11484" t="4497"/>
          <a:stretch/>
        </p:blipFill>
        <p:spPr>
          <a:xfrm>
            <a:off x="14517439" y="8664078"/>
            <a:ext cx="5051922" cy="5051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7"/>
          <p:cNvSpPr/>
          <p:nvPr/>
        </p:nvSpPr>
        <p:spPr>
          <a:xfrm>
            <a:off x="0" y="1646932"/>
            <a:ext cx="456605" cy="10459642"/>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7" name="Google Shape;97;p17"/>
          <p:cNvSpPr/>
          <p:nvPr/>
        </p:nvSpPr>
        <p:spPr>
          <a:xfrm>
            <a:off x="14497048" y="-40353"/>
            <a:ext cx="9886951"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8" name="Google Shape;98;p17"/>
          <p:cNvSpPr/>
          <p:nvPr/>
        </p:nvSpPr>
        <p:spPr>
          <a:xfrm>
            <a:off x="1546417" y="8233998"/>
            <a:ext cx="9012567" cy="379591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Tickets start at only $19.99 and will feature exclusive freebies like free marketing plan assistance as well as a marketing planner worth $39.99. 60% of the profits from this event will be donated to the Children in the Africa Foundation and the remaining 40% will be utilized for the opening of the new Company Life Financial Corp. branch in Alaska.</a:t>
            </a:r>
            <a:endParaRPr/>
          </a:p>
        </p:txBody>
      </p:sp>
      <p:pic>
        <p:nvPicPr>
          <p:cNvPr id="99" name="Google Shape;99;p17"/>
          <p:cNvPicPr preferRelativeResize="0"/>
          <p:nvPr/>
        </p:nvPicPr>
        <p:blipFill rotWithShape="1">
          <a:blip r:embed="rId3">
            <a:alphaModFix/>
          </a:blip>
          <a:srcRect b="10746" l="21656" r="17755" t="11932"/>
          <a:stretch/>
        </p:blipFill>
        <p:spPr>
          <a:xfrm>
            <a:off x="11800333" y="1646932"/>
            <a:ext cx="10953156" cy="10459443"/>
          </a:xfrm>
          <a:prstGeom prst="rect">
            <a:avLst/>
          </a:prstGeom>
          <a:noFill/>
          <a:ln>
            <a:noFill/>
          </a:ln>
        </p:spPr>
      </p:pic>
      <p:sp>
        <p:nvSpPr>
          <p:cNvPr id="100" name="Google Shape;100;p17"/>
          <p:cNvSpPr/>
          <p:nvPr/>
        </p:nvSpPr>
        <p:spPr>
          <a:xfrm>
            <a:off x="1598275" y="1402080"/>
            <a:ext cx="8960709" cy="240284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All Year </a:t>
            </a:r>
            <a:endParaRPr b="1" i="0" sz="7000" u="none" cap="none" strike="noStrike">
              <a:solidFill>
                <a:srgbClr val="000000"/>
              </a:solidFill>
              <a:latin typeface="Montserrat"/>
              <a:ea typeface="Montserrat"/>
              <a:cs typeface="Montserrat"/>
              <a:sym typeface="Montserrat"/>
            </a:endParaRPr>
          </a:p>
          <a:p>
            <a:pPr indent="0" lvl="0" marL="0" marR="0" rtl="0" algn="l">
              <a:lnSpc>
                <a:spcPct val="12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Marketing Plan</a:t>
            </a:r>
            <a:endParaRPr/>
          </a:p>
        </p:txBody>
      </p:sp>
      <p:sp>
        <p:nvSpPr>
          <p:cNvPr id="101" name="Google Shape;101;p17"/>
          <p:cNvSpPr/>
          <p:nvPr/>
        </p:nvSpPr>
        <p:spPr>
          <a:xfrm>
            <a:off x="1546417" y="5742252"/>
            <a:ext cx="8774287" cy="1612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Downtown Convention</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November 14, 2024</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9am to 6pm</a:t>
            </a:r>
            <a:endParaRPr/>
          </a:p>
        </p:txBody>
      </p:sp>
      <p:sp>
        <p:nvSpPr>
          <p:cNvPr id="102" name="Google Shape;102;p17"/>
          <p:cNvSpPr/>
          <p:nvPr/>
        </p:nvSpPr>
        <p:spPr>
          <a:xfrm>
            <a:off x="20705366" y="5018682"/>
            <a:ext cx="3678635" cy="3678636"/>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8"/>
          <p:cNvSpPr/>
          <p:nvPr/>
        </p:nvSpPr>
        <p:spPr>
          <a:xfrm>
            <a:off x="0" y="-40353"/>
            <a:ext cx="3481983"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8" name="Google Shape;108;p18"/>
          <p:cNvSpPr/>
          <p:nvPr/>
        </p:nvSpPr>
        <p:spPr>
          <a:xfrm>
            <a:off x="1546417" y="8525404"/>
            <a:ext cx="8774287" cy="3746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Tickets start at just $13.99 each and will feature freebies like free marketing strategy to help boost a product, as well as discounts on great product selections. Profits gained from this event will be donated for the office renovation and system upgrade of Company Life Financial Corp. Alaska branch.</a:t>
            </a:r>
            <a:endParaRPr/>
          </a:p>
        </p:txBody>
      </p:sp>
      <p:pic>
        <p:nvPicPr>
          <p:cNvPr id="109" name="Google Shape;109;p18"/>
          <p:cNvPicPr preferRelativeResize="0"/>
          <p:nvPr/>
        </p:nvPicPr>
        <p:blipFill rotWithShape="1">
          <a:blip r:embed="rId3">
            <a:alphaModFix/>
          </a:blip>
          <a:srcRect b="0" l="26357" r="3253" t="0"/>
          <a:stretch/>
        </p:blipFill>
        <p:spPr>
          <a:xfrm>
            <a:off x="12384236" y="-36315"/>
            <a:ext cx="10369253" cy="13788630"/>
          </a:xfrm>
          <a:prstGeom prst="rect">
            <a:avLst/>
          </a:prstGeom>
          <a:noFill/>
          <a:ln>
            <a:noFill/>
          </a:ln>
        </p:spPr>
      </p:pic>
      <p:sp>
        <p:nvSpPr>
          <p:cNvPr id="110" name="Google Shape;110;p18"/>
          <p:cNvSpPr/>
          <p:nvPr/>
        </p:nvSpPr>
        <p:spPr>
          <a:xfrm>
            <a:off x="1585575" y="1402080"/>
            <a:ext cx="9764976" cy="240284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Boost All! An Expo For All Business</a:t>
            </a:r>
            <a:endParaRPr/>
          </a:p>
        </p:txBody>
      </p:sp>
      <p:sp>
        <p:nvSpPr>
          <p:cNvPr id="111" name="Google Shape;111;p18"/>
          <p:cNvSpPr/>
          <p:nvPr/>
        </p:nvSpPr>
        <p:spPr>
          <a:xfrm>
            <a:off x="1546417" y="6250252"/>
            <a:ext cx="8774287" cy="1612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Midtown Convention</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July 04, 2025</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10am to 7pm</a:t>
            </a:r>
            <a:endParaRPr/>
          </a:p>
        </p:txBody>
      </p:sp>
      <p:sp>
        <p:nvSpPr>
          <p:cNvPr id="112" name="Google Shape;112;p18"/>
          <p:cNvSpPr/>
          <p:nvPr/>
        </p:nvSpPr>
        <p:spPr>
          <a:xfrm>
            <a:off x="21513652" y="1593849"/>
            <a:ext cx="1239640" cy="10528302"/>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p:nvPr/>
        </p:nvSpPr>
        <p:spPr>
          <a:xfrm>
            <a:off x="7248525" y="-40353"/>
            <a:ext cx="17195899"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8" name="Google Shape;118;p19"/>
          <p:cNvSpPr/>
          <p:nvPr/>
        </p:nvSpPr>
        <p:spPr>
          <a:xfrm>
            <a:off x="12264578" y="-11778"/>
            <a:ext cx="10489011" cy="4755397"/>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9" name="Google Shape;119;p19"/>
          <p:cNvSpPr/>
          <p:nvPr/>
        </p:nvSpPr>
        <p:spPr>
          <a:xfrm>
            <a:off x="1546417" y="8525404"/>
            <a:ext cx="8774287" cy="3746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This meeting is aimed to track and update the corporation’s status from the year 2015 to 2020. This meeting will also include the revision and review of the new set of marketing strategies, newly developed events and expos and product strategies to boost the corporations profit for the year 2025 to 2030.</a:t>
            </a:r>
            <a:endParaRPr/>
          </a:p>
        </p:txBody>
      </p:sp>
      <p:pic>
        <p:nvPicPr>
          <p:cNvPr id="120" name="Google Shape;120;p19"/>
          <p:cNvPicPr preferRelativeResize="0"/>
          <p:nvPr/>
        </p:nvPicPr>
        <p:blipFill rotWithShape="1">
          <a:blip r:embed="rId3">
            <a:alphaModFix/>
          </a:blip>
          <a:srcRect b="21170" l="3381" r="36048" t="217"/>
          <a:stretch/>
        </p:blipFill>
        <p:spPr>
          <a:xfrm>
            <a:off x="12264578" y="4670722"/>
            <a:ext cx="10488813" cy="9073258"/>
          </a:xfrm>
          <a:prstGeom prst="rect">
            <a:avLst/>
          </a:prstGeom>
          <a:noFill/>
          <a:ln>
            <a:noFill/>
          </a:ln>
        </p:spPr>
      </p:pic>
      <p:sp>
        <p:nvSpPr>
          <p:cNvPr id="121" name="Google Shape;121;p19"/>
          <p:cNvSpPr/>
          <p:nvPr/>
        </p:nvSpPr>
        <p:spPr>
          <a:xfrm>
            <a:off x="1585575" y="1402080"/>
            <a:ext cx="8960709" cy="240284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Monthly Board Meeting</a:t>
            </a:r>
            <a:endParaRPr/>
          </a:p>
        </p:txBody>
      </p:sp>
      <p:sp>
        <p:nvSpPr>
          <p:cNvPr id="122" name="Google Shape;122;p19"/>
          <p:cNvSpPr/>
          <p:nvPr/>
        </p:nvSpPr>
        <p:spPr>
          <a:xfrm>
            <a:off x="1546417" y="6250252"/>
            <a:ext cx="9064426" cy="1612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Company Life Financial Corp. Conference Hall</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January 04, 2020</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12pm to 6pm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20"/>
          <p:cNvPicPr preferRelativeResize="0"/>
          <p:nvPr/>
        </p:nvPicPr>
        <p:blipFill rotWithShape="1">
          <a:blip r:embed="rId3">
            <a:alphaModFix/>
          </a:blip>
          <a:srcRect b="0" l="15329" r="15329" t="0"/>
          <a:stretch/>
        </p:blipFill>
        <p:spPr>
          <a:xfrm flipH="1">
            <a:off x="10119519" y="0"/>
            <a:ext cx="14264483" cy="13716000"/>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128" name="Google Shape;128;p20"/>
          <p:cNvSpPr/>
          <p:nvPr/>
        </p:nvSpPr>
        <p:spPr>
          <a:xfrm>
            <a:off x="0" y="-40353"/>
            <a:ext cx="2497634"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9" name="Google Shape;129;p20"/>
          <p:cNvSpPr/>
          <p:nvPr/>
        </p:nvSpPr>
        <p:spPr>
          <a:xfrm>
            <a:off x="11751930" y="3326259"/>
            <a:ext cx="11003956" cy="7063483"/>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0" name="Google Shape;130;p20"/>
          <p:cNvSpPr/>
          <p:nvPr/>
        </p:nvSpPr>
        <p:spPr>
          <a:xfrm>
            <a:off x="1585575" y="6311899"/>
            <a:ext cx="4020608" cy="10922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History</a:t>
            </a:r>
            <a:endParaRPr/>
          </a:p>
        </p:txBody>
      </p:sp>
      <p:sp>
        <p:nvSpPr>
          <p:cNvPr id="131" name="Google Shape;131;p20"/>
          <p:cNvSpPr/>
          <p:nvPr/>
        </p:nvSpPr>
        <p:spPr>
          <a:xfrm>
            <a:off x="12866765" y="4184649"/>
            <a:ext cx="8774287" cy="53467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3000"/>
              <a:buFont typeface="Roboto Light"/>
              <a:buNone/>
            </a:pPr>
            <a:r>
              <a:rPr b="0" i="0" lang="en-US" sz="3000" u="none" cap="none" strike="noStrike">
                <a:solidFill>
                  <a:srgbClr val="FFFFFF"/>
                </a:solidFill>
                <a:latin typeface="Roboto Light"/>
                <a:ea typeface="Roboto Light"/>
                <a:cs typeface="Roboto Light"/>
                <a:sym typeface="Roboto Light"/>
              </a:rPr>
              <a:t>Founded by Dmitry Knyazev in 1989 and has been operating and competing in the financial industry for over 29 years. Company Life Financial Corp.  is a proud provider of the newest and most reliable financial assistance products and services for company, family and personal use. Today, it has 2 fully operating offices in Illinois and Manhattan, up to 8,000 active employees and 5 soon to rise branches in Alaska, Arizona, Texas, Ohio and Minnesota.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p:nvPr/>
        </p:nvSpPr>
        <p:spPr>
          <a:xfrm>
            <a:off x="-6035279" y="-40353"/>
            <a:ext cx="14449526"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7" name="Google Shape;137;p21"/>
          <p:cNvSpPr/>
          <p:nvPr/>
        </p:nvSpPr>
        <p:spPr>
          <a:xfrm>
            <a:off x="11069373" y="3006908"/>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5639DF"/>
              </a:buClr>
              <a:buSzPts val="20000"/>
              <a:buFont typeface="Montserrat SemiBold"/>
              <a:buNone/>
            </a:pPr>
            <a:r>
              <a:rPr b="0" i="0" lang="en-US" sz="20000" u="none" cap="none" strike="noStrike">
                <a:solidFill>
                  <a:srgbClr val="5639DF"/>
                </a:solidFill>
                <a:latin typeface="Montserrat SemiBold"/>
                <a:ea typeface="Montserrat SemiBold"/>
                <a:cs typeface="Montserrat SemiBold"/>
                <a:sym typeface="Montserrat SemiBold"/>
              </a:rPr>
              <a:t>“</a:t>
            </a:r>
            <a:endParaRPr/>
          </a:p>
        </p:txBody>
      </p:sp>
      <p:sp>
        <p:nvSpPr>
          <p:cNvPr id="138" name="Google Shape;138;p21"/>
          <p:cNvSpPr/>
          <p:nvPr/>
        </p:nvSpPr>
        <p:spPr>
          <a:xfrm>
            <a:off x="11120173" y="5025595"/>
            <a:ext cx="11695212" cy="1079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Another exciting year awaits for this company delivering more great product selections for all of our valued customers.</a:t>
            </a:r>
            <a:endParaRPr/>
          </a:p>
        </p:txBody>
      </p:sp>
      <p:sp>
        <p:nvSpPr>
          <p:cNvPr id="139" name="Google Shape;139;p21"/>
          <p:cNvSpPr/>
          <p:nvPr/>
        </p:nvSpPr>
        <p:spPr>
          <a:xfrm>
            <a:off x="12656873" y="6562111"/>
            <a:ext cx="10118726" cy="546101"/>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5639DF"/>
              </a:buClr>
              <a:buSzPts val="3000"/>
              <a:buFont typeface="Roboto"/>
              <a:buNone/>
            </a:pPr>
            <a:r>
              <a:rPr b="1" i="1" lang="en-US" sz="3000" u="none" cap="none" strike="noStrike">
                <a:solidFill>
                  <a:srgbClr val="5639DF"/>
                </a:solidFill>
                <a:latin typeface="Roboto"/>
                <a:ea typeface="Roboto"/>
                <a:cs typeface="Roboto"/>
                <a:sym typeface="Roboto"/>
              </a:rPr>
              <a:t>- Dmitry Knyazev, 64, Chairman &amp; CEO</a:t>
            </a:r>
            <a:endParaRPr/>
          </a:p>
        </p:txBody>
      </p:sp>
      <p:sp>
        <p:nvSpPr>
          <p:cNvPr id="140" name="Google Shape;140;p21"/>
          <p:cNvSpPr/>
          <p:nvPr/>
        </p:nvSpPr>
        <p:spPr>
          <a:xfrm>
            <a:off x="11199475" y="1384299"/>
            <a:ext cx="6582237" cy="10922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Testimonials</a:t>
            </a:r>
            <a:endParaRPr/>
          </a:p>
        </p:txBody>
      </p:sp>
      <p:sp>
        <p:nvSpPr>
          <p:cNvPr id="141" name="Google Shape;141;p21"/>
          <p:cNvSpPr/>
          <p:nvPr/>
        </p:nvSpPr>
        <p:spPr>
          <a:xfrm>
            <a:off x="11069373" y="7638620"/>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000000"/>
              </a:buClr>
              <a:buSzPts val="20000"/>
              <a:buFont typeface="Montserrat SemiBold"/>
              <a:buNone/>
            </a:pPr>
            <a:r>
              <a:rPr b="0" i="0" lang="en-US" sz="20000" u="none" cap="none" strike="noStrike">
                <a:solidFill>
                  <a:srgbClr val="000000"/>
                </a:solidFill>
                <a:latin typeface="Montserrat SemiBold"/>
                <a:ea typeface="Montserrat SemiBold"/>
                <a:cs typeface="Montserrat SemiBold"/>
                <a:sym typeface="Montserrat SemiBold"/>
              </a:rPr>
              <a:t>“</a:t>
            </a:r>
            <a:endParaRPr/>
          </a:p>
        </p:txBody>
      </p:sp>
      <p:sp>
        <p:nvSpPr>
          <p:cNvPr id="142" name="Google Shape;142;p21"/>
          <p:cNvSpPr/>
          <p:nvPr/>
        </p:nvSpPr>
        <p:spPr>
          <a:xfrm>
            <a:off x="11120173" y="9644607"/>
            <a:ext cx="11695212" cy="1612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I am always happy and satisfied with the way the Company Life Financial Corp. assists me with my financial problems. They offer nothing but reliable, secure financial assistance.</a:t>
            </a:r>
            <a:endParaRPr/>
          </a:p>
        </p:txBody>
      </p:sp>
      <p:sp>
        <p:nvSpPr>
          <p:cNvPr id="143" name="Google Shape;143;p21"/>
          <p:cNvSpPr/>
          <p:nvPr/>
        </p:nvSpPr>
        <p:spPr>
          <a:xfrm>
            <a:off x="12656873" y="11701823"/>
            <a:ext cx="10118726" cy="546101"/>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000000"/>
              </a:buClr>
              <a:buSzPts val="3000"/>
              <a:buFont typeface="Roboto"/>
              <a:buNone/>
            </a:pPr>
            <a:r>
              <a:rPr b="1" i="1" lang="en-US" sz="3000" u="none" cap="none" strike="noStrike">
                <a:solidFill>
                  <a:srgbClr val="000000"/>
                </a:solidFill>
                <a:latin typeface="Roboto"/>
                <a:ea typeface="Roboto"/>
                <a:cs typeface="Roboto"/>
                <a:sym typeface="Roboto"/>
              </a:rPr>
              <a:t>- Henry Gaiden, 31, Economist &amp; Professor</a:t>
            </a:r>
            <a:endParaRPr/>
          </a:p>
        </p:txBody>
      </p:sp>
      <p:pic>
        <p:nvPicPr>
          <p:cNvPr id="144" name="Google Shape;144;p21"/>
          <p:cNvPicPr preferRelativeResize="0"/>
          <p:nvPr/>
        </p:nvPicPr>
        <p:blipFill rotWithShape="1">
          <a:blip r:embed="rId3">
            <a:alphaModFix/>
          </a:blip>
          <a:srcRect b="17113" l="9972" r="9971" t="4482"/>
          <a:stretch/>
        </p:blipFill>
        <p:spPr>
          <a:xfrm>
            <a:off x="1615082" y="-7839"/>
            <a:ext cx="5563346" cy="8162876"/>
          </a:xfrm>
          <a:prstGeom prst="rect">
            <a:avLst/>
          </a:prstGeom>
          <a:noFill/>
          <a:ln>
            <a:noFill/>
          </a:ln>
        </p:spPr>
      </p:pic>
      <p:pic>
        <p:nvPicPr>
          <p:cNvPr id="145" name="Google Shape;145;p21"/>
          <p:cNvPicPr preferRelativeResize="0"/>
          <p:nvPr/>
        </p:nvPicPr>
        <p:blipFill rotWithShape="1">
          <a:blip r:embed="rId4">
            <a:alphaModFix/>
          </a:blip>
          <a:srcRect b="30872" l="3167" r="3166" t="7090"/>
          <a:stretch/>
        </p:blipFill>
        <p:spPr>
          <a:xfrm>
            <a:off x="3951882" y="8152655"/>
            <a:ext cx="5563345" cy="5563345"/>
          </a:xfrm>
          <a:prstGeom prst="rect">
            <a:avLst/>
          </a:prstGeom>
          <a:noFill/>
          <a:ln>
            <a:noFill/>
          </a:ln>
        </p:spPr>
      </p:pic>
      <p:sp>
        <p:nvSpPr>
          <p:cNvPr id="146" name="Google Shape;146;p21"/>
          <p:cNvSpPr/>
          <p:nvPr/>
        </p:nvSpPr>
        <p:spPr>
          <a:xfrm>
            <a:off x="3615531" y="6786065"/>
            <a:ext cx="638374" cy="4812509"/>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2"/>
          <p:cNvSpPr/>
          <p:nvPr/>
        </p:nvSpPr>
        <p:spPr>
          <a:xfrm>
            <a:off x="7715448" y="1614351"/>
            <a:ext cx="14557375" cy="12142003"/>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2" name="Google Shape;152;p22"/>
          <p:cNvSpPr/>
          <p:nvPr/>
        </p:nvSpPr>
        <p:spPr>
          <a:xfrm>
            <a:off x="1546417" y="6345502"/>
            <a:ext cx="8395867"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Company Life Financial Corp.’s main goal is to help all clients and customers who are in dire need of financial assistance and provide excellent, reliable and quality customer care as well.</a:t>
            </a:r>
            <a:endParaRPr/>
          </a:p>
        </p:txBody>
      </p:sp>
      <p:pic>
        <p:nvPicPr>
          <p:cNvPr id="153" name="Google Shape;153;p22"/>
          <p:cNvPicPr preferRelativeResize="0"/>
          <p:nvPr/>
        </p:nvPicPr>
        <p:blipFill rotWithShape="1">
          <a:blip r:embed="rId3">
            <a:alphaModFix/>
          </a:blip>
          <a:srcRect b="0" l="15088" r="15087" t="0"/>
          <a:stretch/>
        </p:blipFill>
        <p:spPr>
          <a:xfrm>
            <a:off x="11800333" y="0"/>
            <a:ext cx="10953156" cy="10459443"/>
          </a:xfrm>
          <a:prstGeom prst="rect">
            <a:avLst/>
          </a:prstGeom>
          <a:noFill/>
          <a:ln>
            <a:noFill/>
          </a:ln>
        </p:spPr>
      </p:pic>
      <p:sp>
        <p:nvSpPr>
          <p:cNvPr id="154" name="Google Shape;154;p22"/>
          <p:cNvSpPr/>
          <p:nvPr/>
        </p:nvSpPr>
        <p:spPr>
          <a:xfrm>
            <a:off x="1598275" y="4690797"/>
            <a:ext cx="8960709" cy="10922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Main Goal</a:t>
            </a:r>
            <a:endParaRPr/>
          </a:p>
        </p:txBody>
      </p:sp>
      <p:sp>
        <p:nvSpPr>
          <p:cNvPr id="155" name="Google Shape;155;p22"/>
          <p:cNvSpPr/>
          <p:nvPr/>
        </p:nvSpPr>
        <p:spPr>
          <a:xfrm>
            <a:off x="21940938" y="4378552"/>
            <a:ext cx="1665188" cy="9352401"/>
          </a:xfrm>
          <a:prstGeom prst="rect">
            <a:avLst/>
          </a:prstGeom>
          <a:solidFill>
            <a:srgbClr val="5639D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