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y="6858000" cx="9144000"/>
  <p:notesSz cx="6858000" cy="9144000"/>
  <p:embeddedFontLst>
    <p:embeddedFont>
      <p:font typeface="Raleway"/>
      <p:bold r:id="rId23"/>
      <p:boldItalic r:id="rId24"/>
    </p:embeddedFont>
    <p:embeddedFont>
      <p:font typeface="Raleway SemiBold"/>
      <p:regular r:id="rId25"/>
      <p:bold r:id="rId26"/>
      <p:italic r:id="rId27"/>
      <p:boldItalic r:id="rId28"/>
    </p:embeddedFont>
    <p:embeddedFont>
      <p:font typeface="Muli"/>
      <p:bold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font" Target="fonts/Raleway-boldItalic.fntdata"/><Relationship Id="rId23" Type="http://schemas.openxmlformats.org/officeDocument/2006/relationships/font" Target="fonts/Raleway-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RalewaySemiBold-bold.fntdata"/><Relationship Id="rId25" Type="http://schemas.openxmlformats.org/officeDocument/2006/relationships/font" Target="fonts/RalewaySemiBold-regular.fntdata"/><Relationship Id="rId28" Type="http://schemas.openxmlformats.org/officeDocument/2006/relationships/font" Target="fonts/RalewaySemiBold-boldItalic.fntdata"/><Relationship Id="rId27" Type="http://schemas.openxmlformats.org/officeDocument/2006/relationships/font" Target="fonts/RalewaySemiBold-italic.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Muli-bold.fntdata"/><Relationship Id="rId7" Type="http://schemas.openxmlformats.org/officeDocument/2006/relationships/slide" Target="slides/slide3.xml"/><Relationship Id="rId8" Type="http://schemas.openxmlformats.org/officeDocument/2006/relationships/slide" Target="slides/slide4.xml"/><Relationship Id="rId30" Type="http://schemas.openxmlformats.org/officeDocument/2006/relationships/font" Target="fonts/Muli-boldItalic.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4" name="Shape 224"/>
        <p:cNvGrpSpPr/>
        <p:nvPr/>
      </p:nvGrpSpPr>
      <p:grpSpPr>
        <a:xfrm>
          <a:off x="0" y="0"/>
          <a:ext cx="0" cy="0"/>
          <a:chOff x="0" y="0"/>
          <a:chExt cx="0" cy="0"/>
        </a:xfrm>
      </p:grpSpPr>
      <p:sp>
        <p:nvSpPr>
          <p:cNvPr id="225" name="Google Shape;225;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8" name="Shape 238"/>
        <p:cNvGrpSpPr/>
        <p:nvPr/>
      </p:nvGrpSpPr>
      <p:grpSpPr>
        <a:xfrm>
          <a:off x="0" y="0"/>
          <a:ext cx="0" cy="0"/>
          <a:chOff x="0" y="0"/>
          <a:chExt cx="0" cy="0"/>
        </a:xfrm>
      </p:grpSpPr>
      <p:sp>
        <p:nvSpPr>
          <p:cNvPr id="239" name="Google Shape;239;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8" name="Shape 258"/>
        <p:cNvGrpSpPr/>
        <p:nvPr/>
      </p:nvGrpSpPr>
      <p:grpSpPr>
        <a:xfrm>
          <a:off x="0" y="0"/>
          <a:ext cx="0" cy="0"/>
          <a:chOff x="0" y="0"/>
          <a:chExt cx="0" cy="0"/>
        </a:xfrm>
      </p:grpSpPr>
      <p:sp>
        <p:nvSpPr>
          <p:cNvPr id="259" name="Google Shape;259;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8" name="Shape 278"/>
        <p:cNvGrpSpPr/>
        <p:nvPr/>
      </p:nvGrpSpPr>
      <p:grpSpPr>
        <a:xfrm>
          <a:off x="0" y="0"/>
          <a:ext cx="0" cy="0"/>
          <a:chOff x="0" y="0"/>
          <a:chExt cx="0" cy="0"/>
        </a:xfrm>
      </p:grpSpPr>
      <p:sp>
        <p:nvSpPr>
          <p:cNvPr id="279" name="Google Shape;279;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2" name="Shape 292"/>
        <p:cNvGrpSpPr/>
        <p:nvPr/>
      </p:nvGrpSpPr>
      <p:grpSpPr>
        <a:xfrm>
          <a:off x="0" y="0"/>
          <a:ext cx="0" cy="0"/>
          <a:chOff x="0" y="0"/>
          <a:chExt cx="0" cy="0"/>
        </a:xfrm>
      </p:grpSpPr>
      <p:sp>
        <p:nvSpPr>
          <p:cNvPr id="293" name="Google Shape;293;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1" name="Shape 301"/>
        <p:cNvGrpSpPr/>
        <p:nvPr/>
      </p:nvGrpSpPr>
      <p:grpSpPr>
        <a:xfrm>
          <a:off x="0" y="0"/>
          <a:ext cx="0" cy="0"/>
          <a:chOff x="0" y="0"/>
          <a:chExt cx="0" cy="0"/>
        </a:xfrm>
      </p:grpSpPr>
      <p:sp>
        <p:nvSpPr>
          <p:cNvPr id="302" name="Google Shape;302;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5" name="Shape 315"/>
        <p:cNvGrpSpPr/>
        <p:nvPr/>
      </p:nvGrpSpPr>
      <p:grpSpPr>
        <a:xfrm>
          <a:off x="0" y="0"/>
          <a:ext cx="0" cy="0"/>
          <a:chOff x="0" y="0"/>
          <a:chExt cx="0" cy="0"/>
        </a:xfrm>
      </p:grpSpPr>
      <p:sp>
        <p:nvSpPr>
          <p:cNvPr id="316" name="Google Shape;316;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3" name="Shape 323"/>
        <p:cNvGrpSpPr/>
        <p:nvPr/>
      </p:nvGrpSpPr>
      <p:grpSpPr>
        <a:xfrm>
          <a:off x="0" y="0"/>
          <a:ext cx="0" cy="0"/>
          <a:chOff x="0" y="0"/>
          <a:chExt cx="0" cy="0"/>
        </a:xfrm>
      </p:grpSpPr>
      <p:sp>
        <p:nvSpPr>
          <p:cNvPr id="324" name="Google Shape;324;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6" name="Shape 336"/>
        <p:cNvGrpSpPr/>
        <p:nvPr/>
      </p:nvGrpSpPr>
      <p:grpSpPr>
        <a:xfrm>
          <a:off x="0" y="0"/>
          <a:ext cx="0" cy="0"/>
          <a:chOff x="0" y="0"/>
          <a:chExt cx="0" cy="0"/>
        </a:xfrm>
      </p:grpSpPr>
      <p:sp>
        <p:nvSpPr>
          <p:cNvPr id="337" name="Google Shape;337;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Google Shape;94;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Google Shape;108;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Google Shape;127;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Google Shape;151;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4" name="Shape 174"/>
        <p:cNvGrpSpPr/>
        <p:nvPr/>
      </p:nvGrpSpPr>
      <p:grpSpPr>
        <a:xfrm>
          <a:off x="0" y="0"/>
          <a:ext cx="0" cy="0"/>
          <a:chOff x="0" y="0"/>
          <a:chExt cx="0" cy="0"/>
        </a:xfrm>
      </p:grpSpPr>
      <p:sp>
        <p:nvSpPr>
          <p:cNvPr id="175" name="Google Shape;175;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8" name="Shape 188"/>
        <p:cNvGrpSpPr/>
        <p:nvPr/>
      </p:nvGrpSpPr>
      <p:grpSpPr>
        <a:xfrm>
          <a:off x="0" y="0"/>
          <a:ext cx="0" cy="0"/>
          <a:chOff x="0" y="0"/>
          <a:chExt cx="0" cy="0"/>
        </a:xfrm>
      </p:grpSpPr>
      <p:sp>
        <p:nvSpPr>
          <p:cNvPr id="189" name="Google Shape;189;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2" name="Shape 202"/>
        <p:cNvGrpSpPr/>
        <p:nvPr/>
      </p:nvGrpSpPr>
      <p:grpSpPr>
        <a:xfrm>
          <a:off x="0" y="0"/>
          <a:ext cx="0" cy="0"/>
          <a:chOff x="0" y="0"/>
          <a:chExt cx="0" cy="0"/>
        </a:xfrm>
      </p:grpSpPr>
      <p:sp>
        <p:nvSpPr>
          <p:cNvPr id="203" name="Google Shape;203;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0" name="Shape 210"/>
        <p:cNvGrpSpPr/>
        <p:nvPr/>
      </p:nvGrpSpPr>
      <p:grpSpPr>
        <a:xfrm>
          <a:off x="0" y="0"/>
          <a:ext cx="0" cy="0"/>
          <a:chOff x="0" y="0"/>
          <a:chExt cx="0" cy="0"/>
        </a:xfrm>
      </p:grpSpPr>
      <p:sp>
        <p:nvSpPr>
          <p:cNvPr id="211" name="Google Shape;211;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685800" y="1122363"/>
            <a:ext cx="77724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96331" y="57944"/>
            <a:ext cx="4351338" cy="78867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623593" y="2285206"/>
            <a:ext cx="5811838" cy="197167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623093" y="370681"/>
            <a:ext cx="5811838" cy="5800725"/>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7" name="Shape 17"/>
        <p:cNvGrpSpPr/>
        <p:nvPr/>
      </p:nvGrpSpPr>
      <p:grpSpPr>
        <a:xfrm>
          <a:off x="0" y="0"/>
          <a:ext cx="0" cy="0"/>
          <a:chOff x="0" y="0"/>
          <a:chExt cx="0" cy="0"/>
        </a:xfrm>
      </p:grpSpPr>
      <p:sp>
        <p:nvSpPr>
          <p:cNvPr id="18" name="Google Shape;18;p3"/>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3"/>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3"/>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3" name="Shape 23"/>
        <p:cNvGrpSpPr/>
        <p:nvPr/>
      </p:nvGrpSpPr>
      <p:grpSpPr>
        <a:xfrm>
          <a:off x="0" y="0"/>
          <a:ext cx="0" cy="0"/>
          <a:chOff x="0" y="0"/>
          <a:chExt cx="0" cy="0"/>
        </a:xfrm>
      </p:grpSpPr>
      <p:sp>
        <p:nvSpPr>
          <p:cNvPr id="24" name="Google Shape;24;p4"/>
          <p:cNvSpPr txBox="1"/>
          <p:nvPr>
            <p:ph type="title"/>
          </p:nvPr>
        </p:nvSpPr>
        <p:spPr>
          <a:xfrm>
            <a:off x="623888" y="1709739"/>
            <a:ext cx="78867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4"/>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4"/>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4"/>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29" name="Shape 29"/>
        <p:cNvGrpSpPr/>
        <p:nvPr/>
      </p:nvGrpSpPr>
      <p:grpSpPr>
        <a:xfrm>
          <a:off x="0" y="0"/>
          <a:ext cx="0" cy="0"/>
          <a:chOff x="0" y="0"/>
          <a:chExt cx="0" cy="0"/>
        </a:xfrm>
      </p:grpSpPr>
      <p:sp>
        <p:nvSpPr>
          <p:cNvPr id="30" name="Google Shape;30;p5"/>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5"/>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5"/>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5"/>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5"/>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36" name="Shape 36"/>
        <p:cNvGrpSpPr/>
        <p:nvPr/>
      </p:nvGrpSpPr>
      <p:grpSpPr>
        <a:xfrm>
          <a:off x="0" y="0"/>
          <a:ext cx="0" cy="0"/>
          <a:chOff x="0" y="0"/>
          <a:chExt cx="0" cy="0"/>
        </a:xfrm>
      </p:grpSpPr>
      <p:sp>
        <p:nvSpPr>
          <p:cNvPr id="37" name="Google Shape;37;p6"/>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6"/>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6"/>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6"/>
          <p:cNvSpPr txBox="1"/>
          <p:nvPr>
            <p:ph idx="3" type="body"/>
          </p:nvPr>
        </p:nvSpPr>
        <p:spPr>
          <a:xfrm>
            <a:off x="4629150" y="1681163"/>
            <a:ext cx="3887391"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6"/>
          <p:cNvSpPr txBox="1"/>
          <p:nvPr>
            <p:ph idx="4" type="body"/>
          </p:nvPr>
        </p:nvSpPr>
        <p:spPr>
          <a:xfrm>
            <a:off x="4629150" y="2505075"/>
            <a:ext cx="3887391"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6"/>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5" name="Shape 45"/>
        <p:cNvGrpSpPr/>
        <p:nvPr/>
      </p:nvGrpSpPr>
      <p:grpSpPr>
        <a:xfrm>
          <a:off x="0" y="0"/>
          <a:ext cx="0" cy="0"/>
          <a:chOff x="0" y="0"/>
          <a:chExt cx="0" cy="0"/>
        </a:xfrm>
      </p:grpSpPr>
      <p:sp>
        <p:nvSpPr>
          <p:cNvPr id="46" name="Google Shape;46;p7"/>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7"/>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0" name="Shape 50"/>
        <p:cNvGrpSpPr/>
        <p:nvPr/>
      </p:nvGrpSpPr>
      <p:grpSpPr>
        <a:xfrm>
          <a:off x="0" y="0"/>
          <a:ext cx="0" cy="0"/>
          <a:chOff x="0" y="0"/>
          <a:chExt cx="0" cy="0"/>
        </a:xfrm>
      </p:grpSpPr>
      <p:sp>
        <p:nvSpPr>
          <p:cNvPr id="51" name="Google Shape;51;p8"/>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887391" y="987426"/>
            <a:ext cx="462915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9"/>
          <p:cNvSpPr txBox="1"/>
          <p:nvPr>
            <p:ph idx="2" type="body"/>
          </p:nvPr>
        </p:nvSpPr>
        <p:spPr>
          <a:xfrm>
            <a:off x="629841" y="2057400"/>
            <a:ext cx="2949178"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9"/>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3887391" y="987426"/>
            <a:ext cx="462915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4" name="Google Shape;64;p10"/>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0"/>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jpg"/><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jpg"/><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7F8FC"/>
        </a:solidFill>
      </p:bgPr>
    </p:bg>
    <p:spTree>
      <p:nvGrpSpPr>
        <p:cNvPr id="83" name="Shape 83"/>
        <p:cNvGrpSpPr/>
        <p:nvPr/>
      </p:nvGrpSpPr>
      <p:grpSpPr>
        <a:xfrm>
          <a:off x="0" y="0"/>
          <a:ext cx="0" cy="0"/>
          <a:chOff x="0" y="0"/>
          <a:chExt cx="0" cy="0"/>
        </a:xfrm>
      </p:grpSpPr>
      <p:sp>
        <p:nvSpPr>
          <p:cNvPr id="84" name="Google Shape;84;p13"/>
          <p:cNvSpPr/>
          <p:nvPr/>
        </p:nvSpPr>
        <p:spPr>
          <a:xfrm>
            <a:off x="4552951" y="0"/>
            <a:ext cx="4610100" cy="5010702"/>
          </a:xfrm>
          <a:prstGeom prst="parallelogram">
            <a:avLst>
              <a:gd fmla="val 27479" name="adj"/>
            </a:avLst>
          </a:prstGeom>
          <a:solidFill>
            <a:srgbClr val="69ECC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5" name="Google Shape;85;p13"/>
          <p:cNvSpPr/>
          <p:nvPr/>
        </p:nvSpPr>
        <p:spPr>
          <a:xfrm flipH="1" rot="10800000">
            <a:off x="0" y="0"/>
            <a:ext cx="9144000" cy="3672114"/>
          </a:xfrm>
          <a:custGeom>
            <a:rect b="b" l="l" r="r" t="t"/>
            <a:pathLst>
              <a:path extrusionOk="0" h="3123976" w="9144000">
                <a:moveTo>
                  <a:pt x="0" y="3123976"/>
                </a:moveTo>
                <a:lnTo>
                  <a:pt x="0" y="4258"/>
                </a:lnTo>
                <a:lnTo>
                  <a:pt x="1864378" y="0"/>
                </a:lnTo>
                <a:lnTo>
                  <a:pt x="9144000" y="3123976"/>
                </a:lnTo>
                <a:lnTo>
                  <a:pt x="0" y="3123976"/>
                </a:lnTo>
                <a:close/>
              </a:path>
            </a:pathLst>
          </a:custGeom>
          <a:blipFill rotWithShape="0">
            <a:blip r:embed="rId3">
              <a:alphaModFix/>
            </a:blip>
            <a:stretch>
              <a:fillRect b="-36176" l="-16872" r="-1562" t="-46689"/>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6" name="Google Shape;86;p13"/>
          <p:cNvSpPr txBox="1"/>
          <p:nvPr/>
        </p:nvSpPr>
        <p:spPr>
          <a:xfrm>
            <a:off x="5054189" y="2862834"/>
            <a:ext cx="3555008" cy="83099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4800" u="none" cap="none" strike="noStrike">
                <a:solidFill>
                  <a:schemeClr val="lt1"/>
                </a:solidFill>
                <a:latin typeface="Raleway"/>
                <a:ea typeface="Raleway"/>
                <a:cs typeface="Raleway"/>
                <a:sym typeface="Raleway"/>
              </a:rPr>
              <a:t>Corporate </a:t>
            </a:r>
            <a:endParaRPr b="1" sz="1600">
              <a:solidFill>
                <a:schemeClr val="lt1"/>
              </a:solidFill>
              <a:latin typeface="Raleway"/>
              <a:ea typeface="Raleway"/>
              <a:cs typeface="Raleway"/>
              <a:sym typeface="Raleway"/>
            </a:endParaRPr>
          </a:p>
        </p:txBody>
      </p:sp>
      <p:sp>
        <p:nvSpPr>
          <p:cNvPr id="87" name="Google Shape;87;p13"/>
          <p:cNvSpPr txBox="1"/>
          <p:nvPr/>
        </p:nvSpPr>
        <p:spPr>
          <a:xfrm>
            <a:off x="5092334" y="3865765"/>
            <a:ext cx="2147047" cy="523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800">
                <a:solidFill>
                  <a:srgbClr val="3F3F3F"/>
                </a:solidFill>
                <a:latin typeface="Raleway SemiBold"/>
                <a:ea typeface="Raleway SemiBold"/>
                <a:cs typeface="Raleway SemiBold"/>
                <a:sym typeface="Raleway SemiBold"/>
              </a:rPr>
              <a:t>Pitch Deck</a:t>
            </a:r>
            <a:endParaRPr sz="2800">
              <a:solidFill>
                <a:srgbClr val="3F3F3F"/>
              </a:solidFill>
              <a:latin typeface="Raleway SemiBold"/>
              <a:ea typeface="Raleway SemiBold"/>
              <a:cs typeface="Raleway SemiBold"/>
              <a:sym typeface="Raleway SemiBold"/>
            </a:endParaRPr>
          </a:p>
        </p:txBody>
      </p:sp>
      <p:grpSp>
        <p:nvGrpSpPr>
          <p:cNvPr id="88" name="Google Shape;88;p13"/>
          <p:cNvGrpSpPr/>
          <p:nvPr/>
        </p:nvGrpSpPr>
        <p:grpSpPr>
          <a:xfrm>
            <a:off x="628047" y="2989465"/>
            <a:ext cx="1755535" cy="2080153"/>
            <a:chOff x="628047" y="2894215"/>
            <a:chExt cx="1755535" cy="2080153"/>
          </a:xfrm>
        </p:grpSpPr>
        <p:sp>
          <p:nvSpPr>
            <p:cNvPr id="89" name="Google Shape;89;p13"/>
            <p:cNvSpPr/>
            <p:nvPr/>
          </p:nvSpPr>
          <p:spPr>
            <a:xfrm>
              <a:off x="628047" y="2894215"/>
              <a:ext cx="1216152" cy="914400"/>
            </a:xfrm>
            <a:prstGeom prst="parallelogram">
              <a:avLst>
                <a:gd fmla="val 25000" name="adj"/>
              </a:avLst>
            </a:prstGeom>
            <a:solidFill>
              <a:srgbClr val="69ECCD">
                <a:alpha val="4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0" name="Google Shape;90;p13"/>
            <p:cNvSpPr/>
            <p:nvPr/>
          </p:nvSpPr>
          <p:spPr>
            <a:xfrm>
              <a:off x="1167430" y="3427808"/>
              <a:ext cx="1216152" cy="914400"/>
            </a:xfrm>
            <a:prstGeom prst="parallelogram">
              <a:avLst>
                <a:gd fmla="val 25000" name="adj"/>
              </a:avLst>
            </a:prstGeom>
            <a:noFill/>
            <a:ln cap="flat" cmpd="sng" w="12700">
              <a:solidFill>
                <a:srgbClr val="69ECC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1" name="Google Shape;91;p13"/>
            <p:cNvSpPr/>
            <p:nvPr/>
          </p:nvSpPr>
          <p:spPr>
            <a:xfrm>
              <a:off x="702775" y="4059968"/>
              <a:ext cx="1216152" cy="914400"/>
            </a:xfrm>
            <a:prstGeom prst="parallelogram">
              <a:avLst>
                <a:gd fmla="val 25000" name="adj"/>
              </a:avLst>
            </a:prstGeom>
            <a:noFill/>
            <a:ln cap="flat" cmpd="sng" w="12700">
              <a:solidFill>
                <a:srgbClr val="69ECC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cxnSp>
        <p:nvCxnSpPr>
          <p:cNvPr id="92" name="Google Shape;92;p13"/>
          <p:cNvCxnSpPr/>
          <p:nvPr/>
        </p:nvCxnSpPr>
        <p:spPr>
          <a:xfrm>
            <a:off x="5225134" y="3680469"/>
            <a:ext cx="697602" cy="0"/>
          </a:xfrm>
          <a:prstGeom prst="straightConnector1">
            <a:avLst/>
          </a:prstGeom>
          <a:noFill/>
          <a:ln cap="flat" cmpd="sng" w="28575">
            <a:solidFill>
              <a:srgbClr val="595959"/>
            </a:solidFill>
            <a:prstDash val="solid"/>
            <a:miter lim="800000"/>
            <a:headEnd len="sm" w="sm" type="none"/>
            <a:tailEnd len="sm" w="sm" type="none"/>
          </a:ln>
        </p:spPr>
      </p:cxn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7F8FC"/>
        </a:solidFill>
      </p:bgPr>
    </p:bg>
    <p:spTree>
      <p:nvGrpSpPr>
        <p:cNvPr id="227" name="Shape 227"/>
        <p:cNvGrpSpPr/>
        <p:nvPr/>
      </p:nvGrpSpPr>
      <p:grpSpPr>
        <a:xfrm>
          <a:off x="0" y="0"/>
          <a:ext cx="0" cy="0"/>
          <a:chOff x="0" y="0"/>
          <a:chExt cx="0" cy="0"/>
        </a:xfrm>
      </p:grpSpPr>
      <p:sp>
        <p:nvSpPr>
          <p:cNvPr id="228" name="Google Shape;228;p22"/>
          <p:cNvSpPr/>
          <p:nvPr/>
        </p:nvSpPr>
        <p:spPr>
          <a:xfrm rot="5400000">
            <a:off x="-1693087" y="1693086"/>
            <a:ext cx="6858002" cy="3471828"/>
          </a:xfrm>
          <a:custGeom>
            <a:rect b="b" l="l" r="r" t="t"/>
            <a:pathLst>
              <a:path extrusionOk="0" h="3123976" w="9144000">
                <a:moveTo>
                  <a:pt x="0" y="3123976"/>
                </a:moveTo>
                <a:lnTo>
                  <a:pt x="0" y="4258"/>
                </a:lnTo>
                <a:lnTo>
                  <a:pt x="1864378" y="0"/>
                </a:lnTo>
                <a:lnTo>
                  <a:pt x="9144000" y="3123976"/>
                </a:lnTo>
                <a:lnTo>
                  <a:pt x="0" y="3123976"/>
                </a:lnTo>
                <a:close/>
              </a:path>
            </a:pathLst>
          </a:custGeom>
          <a:blipFill rotWithShape="0">
            <a:blip r:embed="rId3">
              <a:alphaModFix/>
            </a:blip>
            <a:stretch>
              <a:fillRect b="-832" l="-102877" r="-113989" t="-2497"/>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9" name="Google Shape;229;p22"/>
          <p:cNvSpPr/>
          <p:nvPr/>
        </p:nvSpPr>
        <p:spPr>
          <a:xfrm>
            <a:off x="3545975" y="3065750"/>
            <a:ext cx="4867200" cy="2862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lang="en-US" sz="2000">
                <a:solidFill>
                  <a:srgbClr val="595959"/>
                </a:solidFill>
                <a:latin typeface="Raleway"/>
                <a:ea typeface="Raleway"/>
                <a:cs typeface="Raleway"/>
                <a:sym typeface="Raleway"/>
              </a:rPr>
              <a:t>Based on a census conducted by the administration, Seattle has a total of 725, 000 residents and a total of 40 million tourists visiting the state annually as of 2017. This proves to be a great opportunity for Happy Coffee Brewing Company to serve more customers as well as establish a strong connection with its target market.</a:t>
            </a:r>
            <a:endParaRPr/>
          </a:p>
        </p:txBody>
      </p:sp>
      <p:sp>
        <p:nvSpPr>
          <p:cNvPr id="230" name="Google Shape;230;p22"/>
          <p:cNvSpPr/>
          <p:nvPr/>
        </p:nvSpPr>
        <p:spPr>
          <a:xfrm rot="-5400000">
            <a:off x="2218165" y="219832"/>
            <a:ext cx="2960425" cy="2520758"/>
          </a:xfrm>
          <a:prstGeom prst="parallelogram">
            <a:avLst>
              <a:gd fmla="val 37791" name="adj"/>
            </a:avLst>
          </a:prstGeom>
          <a:solidFill>
            <a:srgbClr val="69ECC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31" name="Google Shape;231;p22"/>
          <p:cNvGrpSpPr/>
          <p:nvPr/>
        </p:nvGrpSpPr>
        <p:grpSpPr>
          <a:xfrm>
            <a:off x="2894085" y="1160948"/>
            <a:ext cx="2214944" cy="584775"/>
            <a:chOff x="725695" y="2582988"/>
            <a:chExt cx="2214944" cy="584775"/>
          </a:xfrm>
        </p:grpSpPr>
        <p:sp>
          <p:nvSpPr>
            <p:cNvPr id="232" name="Google Shape;232;p22"/>
            <p:cNvSpPr/>
            <p:nvPr/>
          </p:nvSpPr>
          <p:spPr>
            <a:xfrm>
              <a:off x="725695" y="2582988"/>
              <a:ext cx="2214944"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200">
                  <a:solidFill>
                    <a:schemeClr val="lt1"/>
                  </a:solidFill>
                  <a:latin typeface="Raleway"/>
                  <a:ea typeface="Raleway"/>
                  <a:cs typeface="Raleway"/>
                  <a:sym typeface="Raleway"/>
                </a:rPr>
                <a:t>Traction</a:t>
              </a:r>
              <a:endParaRPr b="1" sz="3200">
                <a:solidFill>
                  <a:schemeClr val="lt1"/>
                </a:solidFill>
                <a:latin typeface="Raleway"/>
                <a:ea typeface="Raleway"/>
                <a:cs typeface="Raleway"/>
                <a:sym typeface="Raleway"/>
              </a:endParaRPr>
            </a:p>
          </p:txBody>
        </p:sp>
        <p:cxnSp>
          <p:nvCxnSpPr>
            <p:cNvPr id="233" name="Google Shape;233;p22"/>
            <p:cNvCxnSpPr/>
            <p:nvPr/>
          </p:nvCxnSpPr>
          <p:spPr>
            <a:xfrm>
              <a:off x="853440" y="3140399"/>
              <a:ext cx="495300" cy="0"/>
            </a:xfrm>
            <a:prstGeom prst="straightConnector1">
              <a:avLst/>
            </a:prstGeom>
            <a:noFill/>
            <a:ln cap="flat" cmpd="sng" w="28575">
              <a:solidFill>
                <a:srgbClr val="595959"/>
              </a:solidFill>
              <a:prstDash val="solid"/>
              <a:miter lim="800000"/>
              <a:headEnd len="sm" w="sm" type="none"/>
              <a:tailEnd len="sm" w="sm" type="none"/>
            </a:ln>
          </p:spPr>
        </p:cxnSp>
      </p:grpSp>
      <p:grpSp>
        <p:nvGrpSpPr>
          <p:cNvPr id="234" name="Google Shape;234;p22"/>
          <p:cNvGrpSpPr/>
          <p:nvPr/>
        </p:nvGrpSpPr>
        <p:grpSpPr>
          <a:xfrm>
            <a:off x="427412" y="5238751"/>
            <a:ext cx="1366558" cy="1619250"/>
            <a:chOff x="628047" y="2894215"/>
            <a:chExt cx="1755535" cy="2080153"/>
          </a:xfrm>
        </p:grpSpPr>
        <p:sp>
          <p:nvSpPr>
            <p:cNvPr id="235" name="Google Shape;235;p22"/>
            <p:cNvSpPr/>
            <p:nvPr/>
          </p:nvSpPr>
          <p:spPr>
            <a:xfrm>
              <a:off x="628047" y="2894215"/>
              <a:ext cx="1216152" cy="914400"/>
            </a:xfrm>
            <a:prstGeom prst="parallelogram">
              <a:avLst>
                <a:gd fmla="val 25000" name="adj"/>
              </a:avLst>
            </a:prstGeom>
            <a:solidFill>
              <a:srgbClr val="69ECCD">
                <a:alpha val="4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6" name="Google Shape;236;p22"/>
            <p:cNvSpPr/>
            <p:nvPr/>
          </p:nvSpPr>
          <p:spPr>
            <a:xfrm>
              <a:off x="1167430" y="3427808"/>
              <a:ext cx="1216152" cy="914400"/>
            </a:xfrm>
            <a:prstGeom prst="parallelogram">
              <a:avLst>
                <a:gd fmla="val 25000" name="adj"/>
              </a:avLst>
            </a:prstGeom>
            <a:noFill/>
            <a:ln cap="flat" cmpd="sng" w="12700">
              <a:solidFill>
                <a:srgbClr val="69ECC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7" name="Google Shape;237;p22"/>
            <p:cNvSpPr/>
            <p:nvPr/>
          </p:nvSpPr>
          <p:spPr>
            <a:xfrm>
              <a:off x="702775" y="4059968"/>
              <a:ext cx="1216152" cy="914400"/>
            </a:xfrm>
            <a:prstGeom prst="parallelogram">
              <a:avLst>
                <a:gd fmla="val 25000" name="adj"/>
              </a:avLst>
            </a:prstGeom>
            <a:noFill/>
            <a:ln cap="flat" cmpd="sng" w="12700">
              <a:solidFill>
                <a:srgbClr val="69ECC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7F8FC"/>
        </a:solidFill>
      </p:bgPr>
    </p:bg>
    <p:spTree>
      <p:nvGrpSpPr>
        <p:cNvPr id="241" name="Shape 241"/>
        <p:cNvGrpSpPr/>
        <p:nvPr/>
      </p:nvGrpSpPr>
      <p:grpSpPr>
        <a:xfrm>
          <a:off x="0" y="0"/>
          <a:ext cx="0" cy="0"/>
          <a:chOff x="0" y="0"/>
          <a:chExt cx="0" cy="0"/>
        </a:xfrm>
      </p:grpSpPr>
      <p:sp>
        <p:nvSpPr>
          <p:cNvPr id="242" name="Google Shape;242;p23"/>
          <p:cNvSpPr/>
          <p:nvPr/>
        </p:nvSpPr>
        <p:spPr>
          <a:xfrm>
            <a:off x="739413" y="1145646"/>
            <a:ext cx="7764179" cy="1015663"/>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2000">
                <a:solidFill>
                  <a:srgbClr val="595959"/>
                </a:solidFill>
                <a:latin typeface="Raleway"/>
                <a:ea typeface="Raleway"/>
                <a:cs typeface="Raleway"/>
                <a:sym typeface="Raleway"/>
              </a:rPr>
              <a:t>The chosen target market will be the residents of Washington, particularly Seattle. This specific group of individuals was chosen based on the following factors : </a:t>
            </a:r>
            <a:endParaRPr/>
          </a:p>
        </p:txBody>
      </p:sp>
      <p:grpSp>
        <p:nvGrpSpPr>
          <p:cNvPr id="243" name="Google Shape;243;p23"/>
          <p:cNvGrpSpPr/>
          <p:nvPr/>
        </p:nvGrpSpPr>
        <p:grpSpPr>
          <a:xfrm>
            <a:off x="739413" y="410969"/>
            <a:ext cx="2961730" cy="584775"/>
            <a:chOff x="725695" y="2582988"/>
            <a:chExt cx="2961730" cy="584775"/>
          </a:xfrm>
        </p:grpSpPr>
        <p:sp>
          <p:nvSpPr>
            <p:cNvPr id="244" name="Google Shape;244;p23"/>
            <p:cNvSpPr/>
            <p:nvPr/>
          </p:nvSpPr>
          <p:spPr>
            <a:xfrm>
              <a:off x="725695" y="2582988"/>
              <a:ext cx="2961730"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200">
                  <a:solidFill>
                    <a:srgbClr val="69ECCD"/>
                  </a:solidFill>
                  <a:latin typeface="Muli"/>
                  <a:ea typeface="Muli"/>
                  <a:cs typeface="Muli"/>
                  <a:sym typeface="Muli"/>
                </a:rPr>
                <a:t>Target Market</a:t>
              </a:r>
              <a:endParaRPr/>
            </a:p>
          </p:txBody>
        </p:sp>
        <p:cxnSp>
          <p:nvCxnSpPr>
            <p:cNvPr id="245" name="Google Shape;245;p23"/>
            <p:cNvCxnSpPr/>
            <p:nvPr/>
          </p:nvCxnSpPr>
          <p:spPr>
            <a:xfrm>
              <a:off x="853440" y="3140399"/>
              <a:ext cx="495300" cy="0"/>
            </a:xfrm>
            <a:prstGeom prst="straightConnector1">
              <a:avLst/>
            </a:prstGeom>
            <a:noFill/>
            <a:ln cap="flat" cmpd="sng" w="28575">
              <a:solidFill>
                <a:srgbClr val="595959"/>
              </a:solidFill>
              <a:prstDash val="solid"/>
              <a:miter lim="800000"/>
              <a:headEnd len="sm" w="sm" type="none"/>
              <a:tailEnd len="sm" w="sm" type="none"/>
            </a:ln>
          </p:spPr>
        </p:cxnSp>
      </p:grpSp>
      <p:sp>
        <p:nvSpPr>
          <p:cNvPr id="246" name="Google Shape;246;p23"/>
          <p:cNvSpPr/>
          <p:nvPr/>
        </p:nvSpPr>
        <p:spPr>
          <a:xfrm>
            <a:off x="2339059" y="2625802"/>
            <a:ext cx="3879759" cy="707886"/>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2000">
                <a:solidFill>
                  <a:srgbClr val="595959"/>
                </a:solidFill>
                <a:latin typeface="Raleway"/>
                <a:ea typeface="Raleway"/>
                <a:cs typeface="Raleway"/>
                <a:sym typeface="Raleway"/>
              </a:rPr>
              <a:t>Seattle’s population are individuals working 9 to 5 jobs. </a:t>
            </a:r>
            <a:endParaRPr/>
          </a:p>
        </p:txBody>
      </p:sp>
      <p:grpSp>
        <p:nvGrpSpPr>
          <p:cNvPr id="247" name="Google Shape;247;p23"/>
          <p:cNvGrpSpPr/>
          <p:nvPr/>
        </p:nvGrpSpPr>
        <p:grpSpPr>
          <a:xfrm>
            <a:off x="841758" y="2515402"/>
            <a:ext cx="929076" cy="929076"/>
            <a:chOff x="2220278" y="5081200"/>
            <a:chExt cx="929076" cy="929076"/>
          </a:xfrm>
        </p:grpSpPr>
        <p:sp>
          <p:nvSpPr>
            <p:cNvPr id="248" name="Google Shape;248;p23"/>
            <p:cNvSpPr/>
            <p:nvPr/>
          </p:nvSpPr>
          <p:spPr>
            <a:xfrm>
              <a:off x="2220278" y="5081200"/>
              <a:ext cx="929076" cy="929076"/>
            </a:xfrm>
            <a:prstGeom prst="donut">
              <a:avLst>
                <a:gd fmla="val 12500" name="adj"/>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49" name="Google Shape;249;p23"/>
            <p:cNvSpPr/>
            <p:nvPr/>
          </p:nvSpPr>
          <p:spPr>
            <a:xfrm>
              <a:off x="2220668" y="5081200"/>
              <a:ext cx="928686" cy="928686"/>
            </a:xfrm>
            <a:prstGeom prst="blockArc">
              <a:avLst>
                <a:gd fmla="val 10800000" name="adj1"/>
                <a:gd fmla="val 2361717" name="adj2"/>
                <a:gd fmla="val 12085" name="adj3"/>
              </a:avLst>
            </a:prstGeom>
            <a:solidFill>
              <a:srgbClr val="69ECC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50" name="Google Shape;250;p23"/>
          <p:cNvSpPr/>
          <p:nvPr/>
        </p:nvSpPr>
        <p:spPr>
          <a:xfrm>
            <a:off x="1002751" y="2754485"/>
            <a:ext cx="607091" cy="400110"/>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rPr b="1" lang="en-US" sz="2000">
                <a:solidFill>
                  <a:srgbClr val="595959"/>
                </a:solidFill>
                <a:latin typeface="Raleway"/>
                <a:ea typeface="Raleway"/>
                <a:cs typeface="Raleway"/>
                <a:sym typeface="Raleway"/>
              </a:rPr>
              <a:t>49</a:t>
            </a:r>
            <a:r>
              <a:rPr lang="en-US" sz="1200">
                <a:solidFill>
                  <a:srgbClr val="595959"/>
                </a:solidFill>
                <a:latin typeface="Raleway SemiBold"/>
                <a:ea typeface="Raleway SemiBold"/>
                <a:cs typeface="Raleway SemiBold"/>
                <a:sym typeface="Raleway SemiBold"/>
              </a:rPr>
              <a:t>%</a:t>
            </a:r>
            <a:endParaRPr sz="1200">
              <a:solidFill>
                <a:srgbClr val="595959"/>
              </a:solidFill>
              <a:latin typeface="Raleway SemiBold"/>
              <a:ea typeface="Raleway SemiBold"/>
              <a:cs typeface="Raleway SemiBold"/>
              <a:sym typeface="Raleway SemiBold"/>
            </a:endParaRPr>
          </a:p>
        </p:txBody>
      </p:sp>
      <p:sp>
        <p:nvSpPr>
          <p:cNvPr id="251" name="Google Shape;251;p23"/>
          <p:cNvSpPr/>
          <p:nvPr/>
        </p:nvSpPr>
        <p:spPr>
          <a:xfrm>
            <a:off x="2345586" y="3908581"/>
            <a:ext cx="3879759" cy="707886"/>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2000">
                <a:solidFill>
                  <a:srgbClr val="595959"/>
                </a:solidFill>
                <a:latin typeface="Raleway"/>
                <a:ea typeface="Raleway"/>
                <a:cs typeface="Raleway"/>
                <a:sym typeface="Raleway"/>
              </a:rPr>
              <a:t>Adults in Seattle’s entire population are coffee drinkers.</a:t>
            </a:r>
            <a:endParaRPr/>
          </a:p>
        </p:txBody>
      </p:sp>
      <p:sp>
        <p:nvSpPr>
          <p:cNvPr id="252" name="Google Shape;252;p23"/>
          <p:cNvSpPr/>
          <p:nvPr/>
        </p:nvSpPr>
        <p:spPr>
          <a:xfrm>
            <a:off x="740158" y="4112622"/>
            <a:ext cx="1847758" cy="400110"/>
          </a:xfrm>
          <a:prstGeom prst="rect">
            <a:avLst/>
          </a:prstGeom>
          <a:noFill/>
          <a:ln>
            <a:noFill/>
          </a:ln>
        </p:spPr>
        <p:txBody>
          <a:bodyPr anchorCtr="0" anchor="t" bIns="45700" lIns="91425" spcFirstLastPara="1" rIns="91425" wrap="square" tIns="45700">
            <a:noAutofit/>
          </a:bodyPr>
          <a:lstStyle/>
          <a:p>
            <a:pPr indent="0" lvl="0" marL="0" marR="0" rtl="0" algn="l">
              <a:lnSpc>
                <a:spcPct val="85714"/>
              </a:lnSpc>
              <a:spcBef>
                <a:spcPts val="0"/>
              </a:spcBef>
              <a:spcAft>
                <a:spcPts val="0"/>
              </a:spcAft>
              <a:buNone/>
            </a:pPr>
            <a:r>
              <a:rPr b="1" lang="en-US" sz="2800">
                <a:solidFill>
                  <a:srgbClr val="69ECCD"/>
                </a:solidFill>
                <a:latin typeface="Raleway"/>
                <a:ea typeface="Raleway"/>
                <a:cs typeface="Raleway"/>
                <a:sym typeface="Raleway"/>
              </a:rPr>
              <a:t>613, 859</a:t>
            </a:r>
            <a:endParaRPr/>
          </a:p>
        </p:txBody>
      </p:sp>
      <p:sp>
        <p:nvSpPr>
          <p:cNvPr id="253" name="Google Shape;253;p23"/>
          <p:cNvSpPr/>
          <p:nvPr/>
        </p:nvSpPr>
        <p:spPr>
          <a:xfrm>
            <a:off x="2324545" y="5180876"/>
            <a:ext cx="5529498" cy="707886"/>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2000">
                <a:solidFill>
                  <a:srgbClr val="595959"/>
                </a:solidFill>
                <a:latin typeface="Raleway"/>
                <a:ea typeface="Raleway"/>
                <a:cs typeface="Raleway"/>
                <a:sym typeface="Raleway"/>
              </a:rPr>
              <a:t>Population seek quality, affordable coffee and coffee based beverages.</a:t>
            </a:r>
            <a:endParaRPr/>
          </a:p>
        </p:txBody>
      </p:sp>
      <p:grpSp>
        <p:nvGrpSpPr>
          <p:cNvPr id="254" name="Google Shape;254;p23"/>
          <p:cNvGrpSpPr/>
          <p:nvPr/>
        </p:nvGrpSpPr>
        <p:grpSpPr>
          <a:xfrm>
            <a:off x="841758" y="5070476"/>
            <a:ext cx="929076" cy="929076"/>
            <a:chOff x="2220278" y="5081200"/>
            <a:chExt cx="929076" cy="929076"/>
          </a:xfrm>
        </p:grpSpPr>
        <p:sp>
          <p:nvSpPr>
            <p:cNvPr id="255" name="Google Shape;255;p23"/>
            <p:cNvSpPr/>
            <p:nvPr/>
          </p:nvSpPr>
          <p:spPr>
            <a:xfrm>
              <a:off x="2220278" y="5081200"/>
              <a:ext cx="929076" cy="929076"/>
            </a:xfrm>
            <a:prstGeom prst="donut">
              <a:avLst>
                <a:gd fmla="val 12500" name="adj"/>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56" name="Google Shape;256;p23"/>
            <p:cNvSpPr/>
            <p:nvPr/>
          </p:nvSpPr>
          <p:spPr>
            <a:xfrm>
              <a:off x="2220668" y="5081200"/>
              <a:ext cx="928686" cy="928686"/>
            </a:xfrm>
            <a:prstGeom prst="blockArc">
              <a:avLst>
                <a:gd fmla="val 10800000" name="adj1"/>
                <a:gd fmla="val 2361717" name="adj2"/>
                <a:gd fmla="val 12085" name="adj3"/>
              </a:avLst>
            </a:prstGeom>
            <a:solidFill>
              <a:srgbClr val="69ECC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57" name="Google Shape;257;p23"/>
          <p:cNvSpPr/>
          <p:nvPr/>
        </p:nvSpPr>
        <p:spPr>
          <a:xfrm>
            <a:off x="1002751" y="5309559"/>
            <a:ext cx="607091" cy="400110"/>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rPr b="1" lang="en-US" sz="2000">
                <a:solidFill>
                  <a:srgbClr val="595959"/>
                </a:solidFill>
                <a:latin typeface="Raleway"/>
                <a:ea typeface="Raleway"/>
                <a:cs typeface="Raleway"/>
                <a:sym typeface="Raleway"/>
              </a:rPr>
              <a:t>35</a:t>
            </a:r>
            <a:r>
              <a:rPr lang="en-US" sz="1200">
                <a:solidFill>
                  <a:srgbClr val="595959"/>
                </a:solidFill>
                <a:latin typeface="Raleway SemiBold"/>
                <a:ea typeface="Raleway SemiBold"/>
                <a:cs typeface="Raleway SemiBold"/>
                <a:sym typeface="Raleway SemiBold"/>
              </a:rPr>
              <a:t>%</a:t>
            </a:r>
            <a:endParaRPr sz="1200">
              <a:solidFill>
                <a:srgbClr val="595959"/>
              </a:solidFill>
              <a:latin typeface="Raleway SemiBold"/>
              <a:ea typeface="Raleway SemiBold"/>
              <a:cs typeface="Raleway SemiBold"/>
              <a:sym typeface="Raleway SemiBo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7F8FC"/>
        </a:solidFill>
      </p:bgPr>
    </p:bg>
    <p:spTree>
      <p:nvGrpSpPr>
        <p:cNvPr id="261" name="Shape 261"/>
        <p:cNvGrpSpPr/>
        <p:nvPr/>
      </p:nvGrpSpPr>
      <p:grpSpPr>
        <a:xfrm>
          <a:off x="0" y="0"/>
          <a:ext cx="0" cy="0"/>
          <a:chOff x="0" y="0"/>
          <a:chExt cx="0" cy="0"/>
        </a:xfrm>
      </p:grpSpPr>
      <p:sp>
        <p:nvSpPr>
          <p:cNvPr id="262" name="Google Shape;262;p24"/>
          <p:cNvSpPr/>
          <p:nvPr/>
        </p:nvSpPr>
        <p:spPr>
          <a:xfrm>
            <a:off x="616397" y="944212"/>
            <a:ext cx="7498903" cy="1015663"/>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2000">
                <a:solidFill>
                  <a:srgbClr val="595959"/>
                </a:solidFill>
                <a:latin typeface="Raleway"/>
                <a:ea typeface="Raleway"/>
                <a:cs typeface="Raleway"/>
                <a:sym typeface="Raleway"/>
              </a:rPr>
              <a:t>Based on a survey conducted in 2017, Happy Coffee Brewing Company concluded that the following companies will be considered as direct competitors :</a:t>
            </a:r>
            <a:endParaRPr sz="2000">
              <a:solidFill>
                <a:srgbClr val="595959"/>
              </a:solidFill>
              <a:latin typeface="Raleway"/>
              <a:ea typeface="Raleway"/>
              <a:cs typeface="Raleway"/>
              <a:sym typeface="Raleway"/>
            </a:endParaRPr>
          </a:p>
        </p:txBody>
      </p:sp>
      <p:grpSp>
        <p:nvGrpSpPr>
          <p:cNvPr id="263" name="Google Shape;263;p24"/>
          <p:cNvGrpSpPr/>
          <p:nvPr/>
        </p:nvGrpSpPr>
        <p:grpSpPr>
          <a:xfrm>
            <a:off x="616397" y="359437"/>
            <a:ext cx="2961730" cy="584775"/>
            <a:chOff x="725695" y="2582988"/>
            <a:chExt cx="2961730" cy="584775"/>
          </a:xfrm>
        </p:grpSpPr>
        <p:sp>
          <p:nvSpPr>
            <p:cNvPr id="264" name="Google Shape;264;p24"/>
            <p:cNvSpPr/>
            <p:nvPr/>
          </p:nvSpPr>
          <p:spPr>
            <a:xfrm>
              <a:off x="725695" y="2582988"/>
              <a:ext cx="2961730"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200">
                  <a:solidFill>
                    <a:srgbClr val="69ECCD"/>
                  </a:solidFill>
                  <a:latin typeface="Muli"/>
                  <a:ea typeface="Muli"/>
                  <a:cs typeface="Muli"/>
                  <a:sym typeface="Muli"/>
                </a:rPr>
                <a:t>Competition</a:t>
              </a:r>
              <a:endParaRPr/>
            </a:p>
          </p:txBody>
        </p:sp>
        <p:cxnSp>
          <p:nvCxnSpPr>
            <p:cNvPr id="265" name="Google Shape;265;p24"/>
            <p:cNvCxnSpPr/>
            <p:nvPr/>
          </p:nvCxnSpPr>
          <p:spPr>
            <a:xfrm>
              <a:off x="853440" y="3140399"/>
              <a:ext cx="495300" cy="0"/>
            </a:xfrm>
            <a:prstGeom prst="straightConnector1">
              <a:avLst/>
            </a:prstGeom>
            <a:noFill/>
            <a:ln cap="flat" cmpd="sng" w="28575">
              <a:solidFill>
                <a:srgbClr val="595959"/>
              </a:solidFill>
              <a:prstDash val="solid"/>
              <a:miter lim="800000"/>
              <a:headEnd len="sm" w="sm" type="none"/>
              <a:tailEnd len="sm" w="sm" type="none"/>
            </a:ln>
          </p:spPr>
        </p:cxnSp>
      </p:grpSp>
      <p:sp>
        <p:nvSpPr>
          <p:cNvPr id="266" name="Google Shape;266;p24"/>
          <p:cNvSpPr/>
          <p:nvPr/>
        </p:nvSpPr>
        <p:spPr>
          <a:xfrm>
            <a:off x="481733" y="3306583"/>
            <a:ext cx="2261467" cy="1323439"/>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rPr lang="en-US" sz="2000">
                <a:solidFill>
                  <a:srgbClr val="595959"/>
                </a:solidFill>
                <a:latin typeface="Raleway"/>
                <a:ea typeface="Raleway"/>
                <a:cs typeface="Raleway"/>
                <a:sym typeface="Raleway"/>
              </a:rPr>
              <a:t>Fresh Farm Coffee offers coffee starting price</a:t>
            </a:r>
            <a:endParaRPr sz="2000">
              <a:solidFill>
                <a:srgbClr val="595959"/>
              </a:solidFill>
              <a:latin typeface="Raleway"/>
              <a:ea typeface="Raleway"/>
              <a:cs typeface="Raleway"/>
              <a:sym typeface="Raleway"/>
            </a:endParaRPr>
          </a:p>
        </p:txBody>
      </p:sp>
      <p:grpSp>
        <p:nvGrpSpPr>
          <p:cNvPr id="267" name="Google Shape;267;p24"/>
          <p:cNvGrpSpPr/>
          <p:nvPr/>
        </p:nvGrpSpPr>
        <p:grpSpPr>
          <a:xfrm>
            <a:off x="625415" y="2561670"/>
            <a:ext cx="1974102" cy="497366"/>
            <a:chOff x="625415" y="2561670"/>
            <a:chExt cx="1974102" cy="497366"/>
          </a:xfrm>
        </p:grpSpPr>
        <p:sp>
          <p:nvSpPr>
            <p:cNvPr id="268" name="Google Shape;268;p24"/>
            <p:cNvSpPr/>
            <p:nvPr/>
          </p:nvSpPr>
          <p:spPr>
            <a:xfrm flipH="1">
              <a:off x="625415" y="2625725"/>
              <a:ext cx="1974102" cy="433311"/>
            </a:xfrm>
            <a:prstGeom prst="parallelogram">
              <a:avLst>
                <a:gd fmla="val 37791" name="adj"/>
              </a:avLst>
            </a:prstGeom>
            <a:solidFill>
              <a:srgbClr val="69ECC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9" name="Google Shape;269;p24"/>
            <p:cNvSpPr/>
            <p:nvPr/>
          </p:nvSpPr>
          <p:spPr>
            <a:xfrm>
              <a:off x="982224" y="2561670"/>
              <a:ext cx="1260600" cy="408900"/>
            </a:xfrm>
            <a:prstGeom prst="rect">
              <a:avLst/>
            </a:prstGeom>
            <a:noFill/>
            <a:ln>
              <a:noFill/>
            </a:ln>
          </p:spPr>
          <p:txBody>
            <a:bodyPr anchorCtr="0" anchor="t" bIns="45700" lIns="91425" spcFirstLastPara="1" rIns="91425" wrap="square" tIns="45700">
              <a:noAutofit/>
            </a:bodyPr>
            <a:lstStyle/>
            <a:p>
              <a:pPr indent="0" lvl="0" marL="0" marR="0" rtl="0" algn="ctr">
                <a:lnSpc>
                  <a:spcPct val="85714"/>
                </a:lnSpc>
                <a:spcBef>
                  <a:spcPts val="0"/>
                </a:spcBef>
                <a:spcAft>
                  <a:spcPts val="0"/>
                </a:spcAft>
                <a:buNone/>
              </a:pPr>
              <a:r>
                <a:rPr b="1" lang="en-US" sz="2800">
                  <a:solidFill>
                    <a:schemeClr val="lt1"/>
                  </a:solidFill>
                  <a:latin typeface="Raleway"/>
                  <a:ea typeface="Raleway"/>
                  <a:cs typeface="Raleway"/>
                  <a:sym typeface="Raleway"/>
                </a:rPr>
                <a:t>$3.99</a:t>
              </a:r>
              <a:endParaRPr b="1" sz="2800">
                <a:solidFill>
                  <a:schemeClr val="lt1"/>
                </a:solidFill>
                <a:latin typeface="Raleway"/>
                <a:ea typeface="Raleway"/>
                <a:cs typeface="Raleway"/>
                <a:sym typeface="Raleway"/>
              </a:endParaRPr>
            </a:p>
          </p:txBody>
        </p:sp>
      </p:grpSp>
      <p:grpSp>
        <p:nvGrpSpPr>
          <p:cNvPr id="270" name="Google Shape;270;p24"/>
          <p:cNvGrpSpPr/>
          <p:nvPr/>
        </p:nvGrpSpPr>
        <p:grpSpPr>
          <a:xfrm>
            <a:off x="3330073" y="2549525"/>
            <a:ext cx="1974102" cy="497366"/>
            <a:chOff x="3330073" y="2549525"/>
            <a:chExt cx="1974102" cy="497366"/>
          </a:xfrm>
        </p:grpSpPr>
        <p:sp>
          <p:nvSpPr>
            <p:cNvPr id="271" name="Google Shape;271;p24"/>
            <p:cNvSpPr/>
            <p:nvPr/>
          </p:nvSpPr>
          <p:spPr>
            <a:xfrm flipH="1">
              <a:off x="3330073" y="2613580"/>
              <a:ext cx="1974102" cy="433311"/>
            </a:xfrm>
            <a:prstGeom prst="parallelogram">
              <a:avLst>
                <a:gd fmla="val 37791" name="adj"/>
              </a:avLst>
            </a:prstGeom>
            <a:solidFill>
              <a:srgbClr val="69ECC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2" name="Google Shape;272;p24"/>
            <p:cNvSpPr/>
            <p:nvPr/>
          </p:nvSpPr>
          <p:spPr>
            <a:xfrm>
              <a:off x="3686882" y="2549525"/>
              <a:ext cx="1260600" cy="408900"/>
            </a:xfrm>
            <a:prstGeom prst="rect">
              <a:avLst/>
            </a:prstGeom>
            <a:noFill/>
            <a:ln>
              <a:noFill/>
            </a:ln>
          </p:spPr>
          <p:txBody>
            <a:bodyPr anchorCtr="0" anchor="t" bIns="45700" lIns="91425" spcFirstLastPara="1" rIns="91425" wrap="square" tIns="45700">
              <a:noAutofit/>
            </a:bodyPr>
            <a:lstStyle/>
            <a:p>
              <a:pPr indent="0" lvl="0" marL="0" marR="0" rtl="0" algn="ctr">
                <a:lnSpc>
                  <a:spcPct val="85714"/>
                </a:lnSpc>
                <a:spcBef>
                  <a:spcPts val="0"/>
                </a:spcBef>
                <a:spcAft>
                  <a:spcPts val="0"/>
                </a:spcAft>
                <a:buNone/>
              </a:pPr>
              <a:r>
                <a:rPr b="1" lang="en-US" sz="2800">
                  <a:solidFill>
                    <a:schemeClr val="lt1"/>
                  </a:solidFill>
                  <a:latin typeface="Raleway"/>
                  <a:ea typeface="Raleway"/>
                  <a:cs typeface="Raleway"/>
                  <a:sym typeface="Raleway"/>
                </a:rPr>
                <a:t>$4.99</a:t>
              </a:r>
              <a:endParaRPr b="1" sz="2800">
                <a:solidFill>
                  <a:schemeClr val="lt1"/>
                </a:solidFill>
                <a:latin typeface="Raleway"/>
                <a:ea typeface="Raleway"/>
                <a:cs typeface="Raleway"/>
                <a:sym typeface="Raleway"/>
              </a:endParaRPr>
            </a:p>
          </p:txBody>
        </p:sp>
      </p:grpSp>
      <p:grpSp>
        <p:nvGrpSpPr>
          <p:cNvPr id="273" name="Google Shape;273;p24"/>
          <p:cNvGrpSpPr/>
          <p:nvPr/>
        </p:nvGrpSpPr>
        <p:grpSpPr>
          <a:xfrm>
            <a:off x="6034731" y="2537381"/>
            <a:ext cx="1974102" cy="497367"/>
            <a:chOff x="6034731" y="2537381"/>
            <a:chExt cx="1974102" cy="497367"/>
          </a:xfrm>
        </p:grpSpPr>
        <p:sp>
          <p:nvSpPr>
            <p:cNvPr id="274" name="Google Shape;274;p24"/>
            <p:cNvSpPr/>
            <p:nvPr/>
          </p:nvSpPr>
          <p:spPr>
            <a:xfrm flipH="1">
              <a:off x="6034731" y="2601437"/>
              <a:ext cx="1974102" cy="433311"/>
            </a:xfrm>
            <a:prstGeom prst="parallelogram">
              <a:avLst>
                <a:gd fmla="val 37791" name="adj"/>
              </a:avLst>
            </a:prstGeom>
            <a:solidFill>
              <a:srgbClr val="69ECC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5" name="Google Shape;275;p24"/>
            <p:cNvSpPr/>
            <p:nvPr/>
          </p:nvSpPr>
          <p:spPr>
            <a:xfrm>
              <a:off x="6391540" y="2537381"/>
              <a:ext cx="1260600" cy="408900"/>
            </a:xfrm>
            <a:prstGeom prst="rect">
              <a:avLst/>
            </a:prstGeom>
            <a:noFill/>
            <a:ln>
              <a:noFill/>
            </a:ln>
          </p:spPr>
          <p:txBody>
            <a:bodyPr anchorCtr="0" anchor="t" bIns="45700" lIns="91425" spcFirstLastPara="1" rIns="91425" wrap="square" tIns="45700">
              <a:noAutofit/>
            </a:bodyPr>
            <a:lstStyle/>
            <a:p>
              <a:pPr indent="0" lvl="0" marL="0" marR="0" rtl="0" algn="ctr">
                <a:lnSpc>
                  <a:spcPct val="85714"/>
                </a:lnSpc>
                <a:spcBef>
                  <a:spcPts val="0"/>
                </a:spcBef>
                <a:spcAft>
                  <a:spcPts val="0"/>
                </a:spcAft>
                <a:buNone/>
              </a:pPr>
              <a:r>
                <a:rPr b="1" lang="en-US" sz="2800">
                  <a:solidFill>
                    <a:schemeClr val="lt1"/>
                  </a:solidFill>
                  <a:latin typeface="Raleway"/>
                  <a:ea typeface="Raleway"/>
                  <a:cs typeface="Raleway"/>
                  <a:sym typeface="Raleway"/>
                </a:rPr>
                <a:t>$6.99</a:t>
              </a:r>
              <a:endParaRPr b="1" sz="2800">
                <a:solidFill>
                  <a:schemeClr val="lt1"/>
                </a:solidFill>
                <a:latin typeface="Raleway"/>
                <a:ea typeface="Raleway"/>
                <a:cs typeface="Raleway"/>
                <a:sym typeface="Raleway"/>
              </a:endParaRPr>
            </a:p>
          </p:txBody>
        </p:sp>
      </p:grpSp>
      <p:sp>
        <p:nvSpPr>
          <p:cNvPr id="276" name="Google Shape;276;p24"/>
          <p:cNvSpPr/>
          <p:nvPr/>
        </p:nvSpPr>
        <p:spPr>
          <a:xfrm>
            <a:off x="3102508" y="3306582"/>
            <a:ext cx="2450480" cy="1323439"/>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rPr lang="en-US" sz="2000">
                <a:solidFill>
                  <a:srgbClr val="595959"/>
                </a:solidFill>
                <a:latin typeface="Raleway"/>
                <a:ea typeface="Raleway"/>
                <a:cs typeface="Raleway"/>
                <a:sym typeface="Raleway"/>
              </a:rPr>
              <a:t>Superior Taste Brewing Company offers coffee starting price</a:t>
            </a:r>
            <a:endParaRPr sz="2000">
              <a:solidFill>
                <a:srgbClr val="595959"/>
              </a:solidFill>
              <a:latin typeface="Raleway"/>
              <a:ea typeface="Raleway"/>
              <a:cs typeface="Raleway"/>
              <a:sym typeface="Raleway"/>
            </a:endParaRPr>
          </a:p>
        </p:txBody>
      </p:sp>
      <p:sp>
        <p:nvSpPr>
          <p:cNvPr id="277" name="Google Shape;277;p24"/>
          <p:cNvSpPr/>
          <p:nvPr/>
        </p:nvSpPr>
        <p:spPr>
          <a:xfrm>
            <a:off x="5915194" y="3306583"/>
            <a:ext cx="2234208" cy="1631216"/>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rPr lang="en-US" sz="2000">
                <a:solidFill>
                  <a:srgbClr val="595959"/>
                </a:solidFill>
                <a:latin typeface="Raleway"/>
                <a:ea typeface="Raleway"/>
                <a:cs typeface="Raleway"/>
                <a:sym typeface="Raleway"/>
              </a:rPr>
              <a:t>Coffee Delight offers coffee and coffee based beverages starting price</a:t>
            </a:r>
            <a:endParaRPr sz="2000">
              <a:solidFill>
                <a:srgbClr val="595959"/>
              </a:solidFill>
              <a:latin typeface="Raleway"/>
              <a:ea typeface="Raleway"/>
              <a:cs typeface="Raleway"/>
              <a:sym typeface="Raleway"/>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7F8FC"/>
        </a:solidFill>
      </p:bgPr>
    </p:bg>
    <p:spTree>
      <p:nvGrpSpPr>
        <p:cNvPr id="281" name="Shape 281"/>
        <p:cNvGrpSpPr/>
        <p:nvPr/>
      </p:nvGrpSpPr>
      <p:grpSpPr>
        <a:xfrm>
          <a:off x="0" y="0"/>
          <a:ext cx="0" cy="0"/>
          <a:chOff x="0" y="0"/>
          <a:chExt cx="0" cy="0"/>
        </a:xfrm>
      </p:grpSpPr>
      <p:sp>
        <p:nvSpPr>
          <p:cNvPr id="282" name="Google Shape;282;p25"/>
          <p:cNvSpPr/>
          <p:nvPr/>
        </p:nvSpPr>
        <p:spPr>
          <a:xfrm>
            <a:off x="743350" y="3024225"/>
            <a:ext cx="5966700" cy="3421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lang="en-US" sz="2000">
                <a:solidFill>
                  <a:srgbClr val="595959"/>
                </a:solidFill>
                <a:latin typeface="Raleway"/>
                <a:ea typeface="Raleway"/>
                <a:cs typeface="Raleway"/>
                <a:sym typeface="Raleway"/>
              </a:rPr>
              <a:t>The alternative solutions Happy Coffee Brewing Company can provide are the following:</a:t>
            </a:r>
            <a:endParaRPr/>
          </a:p>
          <a:p>
            <a:pPr indent="0" lvl="0" marL="0" marR="0" rtl="0" algn="l">
              <a:lnSpc>
                <a:spcPct val="100000"/>
              </a:lnSpc>
              <a:spcBef>
                <a:spcPts val="0"/>
              </a:spcBef>
              <a:spcAft>
                <a:spcPts val="0"/>
              </a:spcAft>
              <a:buNone/>
            </a:pPr>
            <a:br>
              <a:rPr lang="en-US" sz="2000">
                <a:solidFill>
                  <a:srgbClr val="595959"/>
                </a:solidFill>
                <a:latin typeface="Raleway"/>
                <a:ea typeface="Raleway"/>
                <a:cs typeface="Raleway"/>
                <a:sym typeface="Raleway"/>
              </a:rPr>
            </a:br>
            <a:r>
              <a:rPr lang="en-US" sz="2000">
                <a:solidFill>
                  <a:srgbClr val="595959"/>
                </a:solidFill>
                <a:latin typeface="Raleway"/>
                <a:ea typeface="Raleway"/>
                <a:cs typeface="Raleway"/>
                <a:sym typeface="Raleway"/>
              </a:rPr>
              <a:t>Coffee, coffee based drinks, and pastries starting at $2.99.</a:t>
            </a:r>
            <a:endParaRPr/>
          </a:p>
          <a:p>
            <a:pPr indent="0" lvl="0" marL="0" marR="0" rtl="0" algn="l">
              <a:lnSpc>
                <a:spcPct val="100000"/>
              </a:lnSpc>
              <a:spcBef>
                <a:spcPts val="0"/>
              </a:spcBef>
              <a:spcAft>
                <a:spcPts val="0"/>
              </a:spcAft>
              <a:buNone/>
            </a:pPr>
            <a:br>
              <a:rPr lang="en-US" sz="2000">
                <a:solidFill>
                  <a:srgbClr val="595959"/>
                </a:solidFill>
                <a:latin typeface="Raleway"/>
                <a:ea typeface="Raleway"/>
                <a:cs typeface="Raleway"/>
                <a:sym typeface="Raleway"/>
              </a:rPr>
            </a:br>
            <a:r>
              <a:rPr lang="en-US" sz="2000">
                <a:solidFill>
                  <a:srgbClr val="595959"/>
                </a:solidFill>
                <a:latin typeface="Raleway"/>
                <a:ea typeface="Raleway"/>
                <a:cs typeface="Raleway"/>
                <a:sym typeface="Raleway"/>
              </a:rPr>
              <a:t>20% to 30% off coupons to be given out on a monthly basis.</a:t>
            </a:r>
            <a:endParaRPr/>
          </a:p>
          <a:p>
            <a:pPr indent="0" lvl="0" marL="0" marR="0" rtl="0" algn="l">
              <a:lnSpc>
                <a:spcPct val="100000"/>
              </a:lnSpc>
              <a:spcBef>
                <a:spcPts val="0"/>
              </a:spcBef>
              <a:spcAft>
                <a:spcPts val="0"/>
              </a:spcAft>
              <a:buNone/>
            </a:pPr>
            <a:br>
              <a:rPr lang="en-US" sz="2000">
                <a:solidFill>
                  <a:srgbClr val="595959"/>
                </a:solidFill>
                <a:latin typeface="Raleway"/>
                <a:ea typeface="Raleway"/>
                <a:cs typeface="Raleway"/>
                <a:sym typeface="Raleway"/>
              </a:rPr>
            </a:br>
            <a:r>
              <a:rPr lang="en-US" sz="2000">
                <a:solidFill>
                  <a:srgbClr val="595959"/>
                </a:solidFill>
                <a:latin typeface="Raleway"/>
                <a:ea typeface="Raleway"/>
                <a:cs typeface="Raleway"/>
                <a:sym typeface="Raleway"/>
              </a:rPr>
              <a:t>Weekly statistics for all product reviews through customer comment cards.</a:t>
            </a:r>
            <a:endParaRPr/>
          </a:p>
        </p:txBody>
      </p:sp>
      <p:sp>
        <p:nvSpPr>
          <p:cNvPr id="283" name="Google Shape;283;p25"/>
          <p:cNvSpPr/>
          <p:nvPr/>
        </p:nvSpPr>
        <p:spPr>
          <a:xfrm flipH="1" rot="-5400000">
            <a:off x="3979085" y="1693088"/>
            <a:ext cx="6858002" cy="3471828"/>
          </a:xfrm>
          <a:custGeom>
            <a:rect b="b" l="l" r="r" t="t"/>
            <a:pathLst>
              <a:path extrusionOk="0" h="3123976" w="9144000">
                <a:moveTo>
                  <a:pt x="0" y="3123976"/>
                </a:moveTo>
                <a:lnTo>
                  <a:pt x="0" y="4258"/>
                </a:lnTo>
                <a:lnTo>
                  <a:pt x="1864378" y="0"/>
                </a:lnTo>
                <a:lnTo>
                  <a:pt x="9144000" y="3123976"/>
                </a:lnTo>
                <a:lnTo>
                  <a:pt x="0" y="3123976"/>
                </a:lnTo>
                <a:close/>
              </a:path>
            </a:pathLst>
          </a:custGeom>
          <a:blipFill rotWithShape="0">
            <a:blip r:embed="rId3">
              <a:alphaModFix/>
            </a:blip>
            <a:stretch>
              <a:fillRect b="-830" l="-28394" r="-77362" t="831"/>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4" name="Google Shape;284;p25"/>
          <p:cNvSpPr/>
          <p:nvPr/>
        </p:nvSpPr>
        <p:spPr>
          <a:xfrm flipH="1" rot="5400000">
            <a:off x="3546948" y="-588594"/>
            <a:ext cx="2960425" cy="4137614"/>
          </a:xfrm>
          <a:prstGeom prst="parallelogram">
            <a:avLst>
              <a:gd fmla="val 37791" name="adj"/>
            </a:avLst>
          </a:prstGeom>
          <a:solidFill>
            <a:srgbClr val="69ECC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85" name="Google Shape;285;p25"/>
          <p:cNvGrpSpPr/>
          <p:nvPr/>
        </p:nvGrpSpPr>
        <p:grpSpPr>
          <a:xfrm flipH="1">
            <a:off x="7350030" y="5238753"/>
            <a:ext cx="1366558" cy="1619250"/>
            <a:chOff x="628047" y="2894215"/>
            <a:chExt cx="1755535" cy="2080153"/>
          </a:xfrm>
        </p:grpSpPr>
        <p:sp>
          <p:nvSpPr>
            <p:cNvPr id="286" name="Google Shape;286;p25"/>
            <p:cNvSpPr/>
            <p:nvPr/>
          </p:nvSpPr>
          <p:spPr>
            <a:xfrm>
              <a:off x="628047" y="2894215"/>
              <a:ext cx="1216152" cy="914400"/>
            </a:xfrm>
            <a:prstGeom prst="parallelogram">
              <a:avLst>
                <a:gd fmla="val 25000" name="adj"/>
              </a:avLst>
            </a:prstGeom>
            <a:solidFill>
              <a:srgbClr val="69ECCD">
                <a:alpha val="4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7" name="Google Shape;287;p25"/>
            <p:cNvSpPr/>
            <p:nvPr/>
          </p:nvSpPr>
          <p:spPr>
            <a:xfrm>
              <a:off x="1167430" y="3427808"/>
              <a:ext cx="1216152" cy="914400"/>
            </a:xfrm>
            <a:prstGeom prst="parallelogram">
              <a:avLst>
                <a:gd fmla="val 25000" name="adj"/>
              </a:avLst>
            </a:prstGeom>
            <a:noFill/>
            <a:ln cap="flat" cmpd="sng" w="12700">
              <a:solidFill>
                <a:srgbClr val="69ECC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8" name="Google Shape;288;p25"/>
            <p:cNvSpPr/>
            <p:nvPr/>
          </p:nvSpPr>
          <p:spPr>
            <a:xfrm>
              <a:off x="702775" y="4059968"/>
              <a:ext cx="1216152" cy="914400"/>
            </a:xfrm>
            <a:prstGeom prst="parallelogram">
              <a:avLst>
                <a:gd fmla="val 25000" name="adj"/>
              </a:avLst>
            </a:prstGeom>
            <a:noFill/>
            <a:ln cap="flat" cmpd="sng" w="12700">
              <a:solidFill>
                <a:srgbClr val="69ECC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289" name="Google Shape;289;p25"/>
          <p:cNvGrpSpPr/>
          <p:nvPr/>
        </p:nvGrpSpPr>
        <p:grpSpPr>
          <a:xfrm>
            <a:off x="2889321" y="1187825"/>
            <a:ext cx="4275677" cy="584775"/>
            <a:chOff x="725694" y="2582988"/>
            <a:chExt cx="4275677" cy="584775"/>
          </a:xfrm>
        </p:grpSpPr>
        <p:sp>
          <p:nvSpPr>
            <p:cNvPr id="290" name="Google Shape;290;p25"/>
            <p:cNvSpPr/>
            <p:nvPr/>
          </p:nvSpPr>
          <p:spPr>
            <a:xfrm>
              <a:off x="725694" y="2582988"/>
              <a:ext cx="4275677"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200">
                  <a:solidFill>
                    <a:schemeClr val="lt1"/>
                  </a:solidFill>
                  <a:latin typeface="Raleway"/>
                  <a:ea typeface="Raleway"/>
                  <a:cs typeface="Raleway"/>
                  <a:sym typeface="Raleway"/>
                </a:rPr>
                <a:t>Alternative Solutions</a:t>
              </a:r>
              <a:endParaRPr b="1" sz="3200">
                <a:solidFill>
                  <a:schemeClr val="lt1"/>
                </a:solidFill>
                <a:latin typeface="Raleway"/>
                <a:ea typeface="Raleway"/>
                <a:cs typeface="Raleway"/>
                <a:sym typeface="Raleway"/>
              </a:endParaRPr>
            </a:p>
          </p:txBody>
        </p:sp>
        <p:cxnSp>
          <p:nvCxnSpPr>
            <p:cNvPr id="291" name="Google Shape;291;p25"/>
            <p:cNvCxnSpPr/>
            <p:nvPr/>
          </p:nvCxnSpPr>
          <p:spPr>
            <a:xfrm>
              <a:off x="853440" y="3140399"/>
              <a:ext cx="495300" cy="0"/>
            </a:xfrm>
            <a:prstGeom prst="straightConnector1">
              <a:avLst/>
            </a:prstGeom>
            <a:noFill/>
            <a:ln cap="flat" cmpd="sng" w="28575">
              <a:solidFill>
                <a:srgbClr val="595959"/>
              </a:solidFill>
              <a:prstDash val="solid"/>
              <a:miter lim="800000"/>
              <a:headEnd len="sm" w="sm" type="none"/>
              <a:tailEnd len="sm" w="sm" type="none"/>
            </a:ln>
          </p:spPr>
        </p:cxn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7F8FC"/>
        </a:solidFill>
      </p:bgPr>
    </p:bg>
    <p:spTree>
      <p:nvGrpSpPr>
        <p:cNvPr id="295" name="Shape 295"/>
        <p:cNvGrpSpPr/>
        <p:nvPr/>
      </p:nvGrpSpPr>
      <p:grpSpPr>
        <a:xfrm>
          <a:off x="0" y="0"/>
          <a:ext cx="0" cy="0"/>
          <a:chOff x="0" y="0"/>
          <a:chExt cx="0" cy="0"/>
        </a:xfrm>
      </p:grpSpPr>
      <p:sp>
        <p:nvSpPr>
          <p:cNvPr id="296" name="Google Shape;296;p26"/>
          <p:cNvSpPr/>
          <p:nvPr/>
        </p:nvSpPr>
        <p:spPr>
          <a:xfrm>
            <a:off x="0" y="0"/>
            <a:ext cx="9144000" cy="6858000"/>
          </a:xfrm>
          <a:prstGeom prst="rect">
            <a:avLst/>
          </a:prstGeom>
          <a:blipFill rotWithShape="1">
            <a:blip r:embed="rId3">
              <a:alphaModFix/>
            </a:blip>
            <a:stretch>
              <a:fillRect b="-2082" l="-1249" r="-6248" t="-2083"/>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7" name="Google Shape;297;p26"/>
          <p:cNvSpPr/>
          <p:nvPr/>
        </p:nvSpPr>
        <p:spPr>
          <a:xfrm>
            <a:off x="620651" y="946092"/>
            <a:ext cx="4455430" cy="2862322"/>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2000">
                <a:solidFill>
                  <a:srgbClr val="595959"/>
                </a:solidFill>
                <a:latin typeface="Raleway"/>
                <a:ea typeface="Raleway"/>
                <a:cs typeface="Raleway"/>
                <a:sym typeface="Raleway"/>
              </a:rPr>
              <a:t>The company will utilize the following business model which will be implemented by early 2019:</a:t>
            </a:r>
            <a:endParaRPr/>
          </a:p>
          <a:p>
            <a:pPr indent="0" lvl="0" marL="0" marR="0" rtl="0" algn="l">
              <a:lnSpc>
                <a:spcPct val="120000"/>
              </a:lnSpc>
              <a:spcBef>
                <a:spcPts val="0"/>
              </a:spcBef>
              <a:spcAft>
                <a:spcPts val="0"/>
              </a:spcAft>
              <a:buNone/>
            </a:pPr>
            <a:br>
              <a:rPr lang="en-US" sz="2000">
                <a:solidFill>
                  <a:srgbClr val="595959"/>
                </a:solidFill>
                <a:latin typeface="Raleway"/>
                <a:ea typeface="Raleway"/>
                <a:cs typeface="Raleway"/>
                <a:sym typeface="Raleway"/>
              </a:rPr>
            </a:br>
            <a:r>
              <a:rPr lang="en-US" sz="2000">
                <a:solidFill>
                  <a:srgbClr val="595959"/>
                </a:solidFill>
                <a:latin typeface="Raleway"/>
                <a:ea typeface="Raleway"/>
                <a:cs typeface="Raleway"/>
                <a:sym typeface="Raleway"/>
              </a:rPr>
              <a:t>[SPECIFY BUSINESS MODEL]</a:t>
            </a:r>
            <a:endParaRPr/>
          </a:p>
          <a:p>
            <a:pPr indent="0" lvl="0" marL="0" marR="0" rtl="0" algn="l">
              <a:lnSpc>
                <a:spcPct val="120000"/>
              </a:lnSpc>
              <a:spcBef>
                <a:spcPts val="0"/>
              </a:spcBef>
              <a:spcAft>
                <a:spcPts val="0"/>
              </a:spcAft>
              <a:buNone/>
            </a:pPr>
            <a:br>
              <a:rPr lang="en-US" sz="2000">
                <a:solidFill>
                  <a:srgbClr val="595959"/>
                </a:solidFill>
                <a:latin typeface="Raleway"/>
                <a:ea typeface="Raleway"/>
                <a:cs typeface="Raleway"/>
                <a:sym typeface="Raleway"/>
              </a:rPr>
            </a:br>
            <a:r>
              <a:rPr lang="en-US" sz="2000">
                <a:solidFill>
                  <a:srgbClr val="595959"/>
                </a:solidFill>
                <a:latin typeface="Raleway"/>
                <a:ea typeface="Raleway"/>
                <a:cs typeface="Raleway"/>
                <a:sym typeface="Raleway"/>
              </a:rPr>
              <a:t>Revenue equivalent to roughly $100,000 to $120,000 will be expected by the end of 2019.</a:t>
            </a:r>
            <a:endParaRPr sz="2000">
              <a:solidFill>
                <a:srgbClr val="595959"/>
              </a:solidFill>
              <a:latin typeface="Raleway"/>
              <a:ea typeface="Raleway"/>
              <a:cs typeface="Raleway"/>
              <a:sym typeface="Raleway"/>
            </a:endParaRPr>
          </a:p>
        </p:txBody>
      </p:sp>
      <p:grpSp>
        <p:nvGrpSpPr>
          <p:cNvPr id="298" name="Google Shape;298;p26"/>
          <p:cNvGrpSpPr/>
          <p:nvPr/>
        </p:nvGrpSpPr>
        <p:grpSpPr>
          <a:xfrm>
            <a:off x="620650" y="304167"/>
            <a:ext cx="4455431" cy="584775"/>
            <a:chOff x="725694" y="2582988"/>
            <a:chExt cx="4455431" cy="584775"/>
          </a:xfrm>
        </p:grpSpPr>
        <p:sp>
          <p:nvSpPr>
            <p:cNvPr id="299" name="Google Shape;299;p26"/>
            <p:cNvSpPr/>
            <p:nvPr/>
          </p:nvSpPr>
          <p:spPr>
            <a:xfrm>
              <a:off x="725694" y="2582988"/>
              <a:ext cx="4455431"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200">
                  <a:solidFill>
                    <a:srgbClr val="69ECCD"/>
                  </a:solidFill>
                  <a:latin typeface="Muli"/>
                  <a:ea typeface="Muli"/>
                  <a:cs typeface="Muli"/>
                  <a:sym typeface="Muli"/>
                </a:rPr>
                <a:t>Business Model</a:t>
              </a:r>
              <a:endParaRPr/>
            </a:p>
          </p:txBody>
        </p:sp>
        <p:cxnSp>
          <p:nvCxnSpPr>
            <p:cNvPr id="300" name="Google Shape;300;p26"/>
            <p:cNvCxnSpPr/>
            <p:nvPr/>
          </p:nvCxnSpPr>
          <p:spPr>
            <a:xfrm>
              <a:off x="853440" y="3140399"/>
              <a:ext cx="495300" cy="0"/>
            </a:xfrm>
            <a:prstGeom prst="straightConnector1">
              <a:avLst/>
            </a:prstGeom>
            <a:noFill/>
            <a:ln cap="flat" cmpd="sng" w="28575">
              <a:solidFill>
                <a:srgbClr val="595959"/>
              </a:solidFill>
              <a:prstDash val="solid"/>
              <a:miter lim="800000"/>
              <a:headEnd len="sm" w="sm" type="none"/>
              <a:tailEnd len="sm" w="sm" type="none"/>
            </a:ln>
          </p:spPr>
        </p:cxn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7F8FC"/>
        </a:solidFill>
      </p:bgPr>
    </p:bg>
    <p:spTree>
      <p:nvGrpSpPr>
        <p:cNvPr id="304" name="Shape 304"/>
        <p:cNvGrpSpPr/>
        <p:nvPr/>
      </p:nvGrpSpPr>
      <p:grpSpPr>
        <a:xfrm>
          <a:off x="0" y="0"/>
          <a:ext cx="0" cy="0"/>
          <a:chOff x="0" y="0"/>
          <a:chExt cx="0" cy="0"/>
        </a:xfrm>
      </p:grpSpPr>
      <p:sp>
        <p:nvSpPr>
          <p:cNvPr id="305" name="Google Shape;305;p27"/>
          <p:cNvSpPr/>
          <p:nvPr/>
        </p:nvSpPr>
        <p:spPr>
          <a:xfrm>
            <a:off x="0" y="0"/>
            <a:ext cx="9144000" cy="6858000"/>
          </a:xfrm>
          <a:prstGeom prst="rect">
            <a:avLst/>
          </a:prstGeom>
          <a:blipFill rotWithShape="1">
            <a:blip r:embed="rId3">
              <a:alphaModFix/>
            </a:blip>
            <a:stretch>
              <a:fillRect b="-9443" l="-22497" r="-15830" t="-1665"/>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6" name="Google Shape;306;p27"/>
          <p:cNvSpPr/>
          <p:nvPr/>
        </p:nvSpPr>
        <p:spPr>
          <a:xfrm>
            <a:off x="1634420" y="0"/>
            <a:ext cx="7509580" cy="6858000"/>
          </a:xfrm>
          <a:prstGeom prst="parallelogram">
            <a:avLst>
              <a:gd fmla="val 37791" name="adj"/>
            </a:avLst>
          </a:prstGeom>
          <a:solidFill>
            <a:srgbClr val="69ECC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307" name="Google Shape;307;p27"/>
          <p:cNvGrpSpPr/>
          <p:nvPr/>
        </p:nvGrpSpPr>
        <p:grpSpPr>
          <a:xfrm>
            <a:off x="3842081" y="1264141"/>
            <a:ext cx="2118631" cy="584775"/>
            <a:chOff x="725694" y="2582988"/>
            <a:chExt cx="2118631" cy="584775"/>
          </a:xfrm>
        </p:grpSpPr>
        <p:sp>
          <p:nvSpPr>
            <p:cNvPr id="308" name="Google Shape;308;p27"/>
            <p:cNvSpPr/>
            <p:nvPr/>
          </p:nvSpPr>
          <p:spPr>
            <a:xfrm>
              <a:off x="725694" y="2582988"/>
              <a:ext cx="2118631"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200">
                  <a:solidFill>
                    <a:schemeClr val="lt1"/>
                  </a:solidFill>
                  <a:latin typeface="Raleway"/>
                  <a:ea typeface="Raleway"/>
                  <a:cs typeface="Raleway"/>
                  <a:sym typeface="Raleway"/>
                </a:rPr>
                <a:t>Schedule</a:t>
              </a:r>
              <a:endParaRPr/>
            </a:p>
          </p:txBody>
        </p:sp>
        <p:cxnSp>
          <p:nvCxnSpPr>
            <p:cNvPr id="309" name="Google Shape;309;p27"/>
            <p:cNvCxnSpPr/>
            <p:nvPr/>
          </p:nvCxnSpPr>
          <p:spPr>
            <a:xfrm>
              <a:off x="853440" y="3140399"/>
              <a:ext cx="495300" cy="0"/>
            </a:xfrm>
            <a:prstGeom prst="straightConnector1">
              <a:avLst/>
            </a:prstGeom>
            <a:noFill/>
            <a:ln cap="flat" cmpd="sng" w="28575">
              <a:solidFill>
                <a:srgbClr val="595959"/>
              </a:solidFill>
              <a:prstDash val="solid"/>
              <a:miter lim="800000"/>
              <a:headEnd len="sm" w="sm" type="none"/>
              <a:tailEnd len="sm" w="sm" type="none"/>
            </a:ln>
          </p:spPr>
        </p:cxnSp>
      </p:grpSp>
      <p:sp>
        <p:nvSpPr>
          <p:cNvPr id="310" name="Google Shape;310;p27"/>
          <p:cNvSpPr/>
          <p:nvPr/>
        </p:nvSpPr>
        <p:spPr>
          <a:xfrm>
            <a:off x="3842081" y="1975504"/>
            <a:ext cx="3458606" cy="1631216"/>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2000">
                <a:solidFill>
                  <a:srgbClr val="595959"/>
                </a:solidFill>
                <a:latin typeface="Raleway"/>
                <a:ea typeface="Raleway"/>
                <a:cs typeface="Raleway"/>
                <a:sym typeface="Raleway"/>
              </a:rPr>
              <a:t>The company’s schedule will be as follows :</a:t>
            </a:r>
            <a:endParaRPr/>
          </a:p>
          <a:p>
            <a:pPr indent="0" lvl="0" marL="0" marR="0" rtl="0" algn="l">
              <a:lnSpc>
                <a:spcPct val="120000"/>
              </a:lnSpc>
              <a:spcBef>
                <a:spcPts val="0"/>
              </a:spcBef>
              <a:spcAft>
                <a:spcPts val="0"/>
              </a:spcAft>
              <a:buNone/>
            </a:pPr>
            <a:br>
              <a:rPr lang="en-US" sz="2000">
                <a:solidFill>
                  <a:srgbClr val="595959"/>
                </a:solidFill>
                <a:latin typeface="Raleway"/>
                <a:ea typeface="Raleway"/>
                <a:cs typeface="Raleway"/>
                <a:sym typeface="Raleway"/>
              </a:rPr>
            </a:br>
            <a:r>
              <a:rPr lang="en-US" sz="2000">
                <a:solidFill>
                  <a:srgbClr val="595959"/>
                </a:solidFill>
                <a:latin typeface="Raleway"/>
                <a:ea typeface="Raleway"/>
                <a:cs typeface="Raleway"/>
                <a:sym typeface="Raleway"/>
              </a:rPr>
              <a:t>[SPECIFY COMPANY SCHEDULE]</a:t>
            </a:r>
            <a:endParaRPr sz="2000">
              <a:solidFill>
                <a:srgbClr val="595959"/>
              </a:solidFill>
              <a:latin typeface="Raleway"/>
              <a:ea typeface="Raleway"/>
              <a:cs typeface="Raleway"/>
              <a:sym typeface="Raleway"/>
            </a:endParaRPr>
          </a:p>
        </p:txBody>
      </p:sp>
      <p:grpSp>
        <p:nvGrpSpPr>
          <p:cNvPr id="311" name="Google Shape;311;p27"/>
          <p:cNvGrpSpPr/>
          <p:nvPr/>
        </p:nvGrpSpPr>
        <p:grpSpPr>
          <a:xfrm>
            <a:off x="6799491" y="5238750"/>
            <a:ext cx="1366558" cy="1619250"/>
            <a:chOff x="628047" y="2894215"/>
            <a:chExt cx="1755535" cy="2080153"/>
          </a:xfrm>
        </p:grpSpPr>
        <p:sp>
          <p:nvSpPr>
            <p:cNvPr id="312" name="Google Shape;312;p27"/>
            <p:cNvSpPr/>
            <p:nvPr/>
          </p:nvSpPr>
          <p:spPr>
            <a:xfrm>
              <a:off x="628047" y="2894215"/>
              <a:ext cx="1216152" cy="914400"/>
            </a:xfrm>
            <a:prstGeom prst="parallelogram">
              <a:avLst>
                <a:gd fmla="val 25000" name="adj"/>
              </a:avLst>
            </a:prstGeom>
            <a:solidFill>
              <a:schemeClr val="lt1">
                <a:alpha val="4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3" name="Google Shape;313;p27"/>
            <p:cNvSpPr/>
            <p:nvPr/>
          </p:nvSpPr>
          <p:spPr>
            <a:xfrm>
              <a:off x="1167430" y="3427808"/>
              <a:ext cx="1216152" cy="914400"/>
            </a:xfrm>
            <a:prstGeom prst="parallelogram">
              <a:avLst>
                <a:gd fmla="val 25000" name="adj"/>
              </a:avLst>
            </a:prstGeom>
            <a:no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4" name="Google Shape;314;p27"/>
            <p:cNvSpPr/>
            <p:nvPr/>
          </p:nvSpPr>
          <p:spPr>
            <a:xfrm>
              <a:off x="702775" y="4059968"/>
              <a:ext cx="1216152" cy="914400"/>
            </a:xfrm>
            <a:prstGeom prst="parallelogram">
              <a:avLst>
                <a:gd fmla="val 25000" name="adj"/>
              </a:avLst>
            </a:prstGeom>
            <a:no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7F8FC"/>
        </a:solidFill>
      </p:bgPr>
    </p:bg>
    <p:spTree>
      <p:nvGrpSpPr>
        <p:cNvPr id="318" name="Shape 318"/>
        <p:cNvGrpSpPr/>
        <p:nvPr/>
      </p:nvGrpSpPr>
      <p:grpSpPr>
        <a:xfrm>
          <a:off x="0" y="0"/>
          <a:ext cx="0" cy="0"/>
          <a:chOff x="0" y="0"/>
          <a:chExt cx="0" cy="0"/>
        </a:xfrm>
      </p:grpSpPr>
      <p:sp>
        <p:nvSpPr>
          <p:cNvPr id="319" name="Google Shape;319;p28"/>
          <p:cNvSpPr/>
          <p:nvPr/>
        </p:nvSpPr>
        <p:spPr>
          <a:xfrm>
            <a:off x="736427" y="962663"/>
            <a:ext cx="7634181" cy="378565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rgbClr val="595959"/>
                </a:solidFill>
                <a:latin typeface="Raleway"/>
                <a:ea typeface="Raleway"/>
                <a:cs typeface="Raleway"/>
                <a:sym typeface="Raleway"/>
              </a:rPr>
              <a:t>In order to officially begin, the company will require a budget estimated between $80,000.00 and $90,000.00. This amount will be collected from the following sponsors : </a:t>
            </a:r>
            <a:endParaRPr/>
          </a:p>
          <a:p>
            <a:pPr indent="0" lvl="0" marL="0" marR="0" rtl="0" algn="l">
              <a:spcBef>
                <a:spcPts val="0"/>
              </a:spcBef>
              <a:spcAft>
                <a:spcPts val="0"/>
              </a:spcAft>
              <a:buNone/>
            </a:pPr>
            <a:br>
              <a:rPr lang="en-US" sz="2000">
                <a:solidFill>
                  <a:srgbClr val="595959"/>
                </a:solidFill>
                <a:latin typeface="Raleway"/>
                <a:ea typeface="Raleway"/>
                <a:cs typeface="Raleway"/>
                <a:sym typeface="Raleway"/>
              </a:rPr>
            </a:br>
            <a:r>
              <a:rPr lang="en-US" sz="2000">
                <a:solidFill>
                  <a:srgbClr val="595959"/>
                </a:solidFill>
                <a:latin typeface="Raleway"/>
                <a:ea typeface="Raleway"/>
                <a:cs typeface="Raleway"/>
                <a:sym typeface="Raleway"/>
              </a:rPr>
              <a:t>1. Daterra Coffee Farm </a:t>
            </a:r>
            <a:endParaRPr/>
          </a:p>
          <a:p>
            <a:pPr indent="0" lvl="0" marL="0" marR="0" rtl="0" algn="l">
              <a:spcBef>
                <a:spcPts val="0"/>
              </a:spcBef>
              <a:spcAft>
                <a:spcPts val="0"/>
              </a:spcAft>
              <a:buNone/>
            </a:pPr>
            <a:br>
              <a:rPr lang="en-US" sz="2000">
                <a:solidFill>
                  <a:srgbClr val="595959"/>
                </a:solidFill>
                <a:latin typeface="Raleway"/>
                <a:ea typeface="Raleway"/>
                <a:cs typeface="Raleway"/>
                <a:sym typeface="Raleway"/>
              </a:rPr>
            </a:br>
            <a:r>
              <a:rPr lang="en-US" sz="2000">
                <a:solidFill>
                  <a:srgbClr val="595959"/>
                </a:solidFill>
                <a:latin typeface="Raleway"/>
                <a:ea typeface="Raleway"/>
                <a:cs typeface="Raleway"/>
                <a:sym typeface="Raleway"/>
              </a:rPr>
              <a:t>2. National Bank Financial Investment Corp.</a:t>
            </a:r>
            <a:endParaRPr/>
          </a:p>
          <a:p>
            <a:pPr indent="0" lvl="0" marL="0" marR="0" rtl="0" algn="l">
              <a:spcBef>
                <a:spcPts val="0"/>
              </a:spcBef>
              <a:spcAft>
                <a:spcPts val="0"/>
              </a:spcAft>
              <a:buNone/>
            </a:pPr>
            <a:br>
              <a:rPr lang="en-US" sz="2000">
                <a:solidFill>
                  <a:srgbClr val="595959"/>
                </a:solidFill>
                <a:latin typeface="Raleway"/>
                <a:ea typeface="Raleway"/>
                <a:cs typeface="Raleway"/>
                <a:sym typeface="Raleway"/>
              </a:rPr>
            </a:br>
            <a:r>
              <a:rPr lang="en-US" sz="2000">
                <a:solidFill>
                  <a:srgbClr val="595959"/>
                </a:solidFill>
                <a:latin typeface="Raleway"/>
                <a:ea typeface="Raleway"/>
                <a:cs typeface="Raleway"/>
                <a:sym typeface="Raleway"/>
              </a:rPr>
              <a:t>3. All-Natural Farm Inc.</a:t>
            </a:r>
            <a:endParaRPr/>
          </a:p>
          <a:p>
            <a:pPr indent="0" lvl="0" marL="0" marR="0" rtl="0" algn="l">
              <a:spcBef>
                <a:spcPts val="0"/>
              </a:spcBef>
              <a:spcAft>
                <a:spcPts val="0"/>
              </a:spcAft>
              <a:buNone/>
            </a:pPr>
            <a:br>
              <a:rPr lang="en-US" sz="2000">
                <a:solidFill>
                  <a:srgbClr val="595959"/>
                </a:solidFill>
                <a:latin typeface="Raleway"/>
                <a:ea typeface="Raleway"/>
                <a:cs typeface="Raleway"/>
                <a:sym typeface="Raleway"/>
              </a:rPr>
            </a:br>
            <a:r>
              <a:rPr lang="en-US" sz="2000">
                <a:solidFill>
                  <a:srgbClr val="595959"/>
                </a:solidFill>
                <a:latin typeface="Raleway"/>
                <a:ea typeface="Raleway"/>
                <a:cs typeface="Raleway"/>
                <a:sym typeface="Raleway"/>
              </a:rPr>
              <a:t>Each sponsor has agreed to contribute and invest at least $30,000.00 in the Happy Coffee Brewing Company.</a:t>
            </a:r>
            <a:endParaRPr sz="2000">
              <a:solidFill>
                <a:srgbClr val="595959"/>
              </a:solidFill>
              <a:latin typeface="Raleway"/>
              <a:ea typeface="Raleway"/>
              <a:cs typeface="Raleway"/>
              <a:sym typeface="Raleway"/>
            </a:endParaRPr>
          </a:p>
        </p:txBody>
      </p:sp>
      <p:grpSp>
        <p:nvGrpSpPr>
          <p:cNvPr id="320" name="Google Shape;320;p28"/>
          <p:cNvGrpSpPr/>
          <p:nvPr/>
        </p:nvGrpSpPr>
        <p:grpSpPr>
          <a:xfrm>
            <a:off x="714376" y="168662"/>
            <a:ext cx="5908673" cy="584775"/>
            <a:chOff x="725694" y="2582988"/>
            <a:chExt cx="5908673" cy="584775"/>
          </a:xfrm>
        </p:grpSpPr>
        <p:sp>
          <p:nvSpPr>
            <p:cNvPr id="321" name="Google Shape;321;p28"/>
            <p:cNvSpPr/>
            <p:nvPr/>
          </p:nvSpPr>
          <p:spPr>
            <a:xfrm>
              <a:off x="725694" y="2582988"/>
              <a:ext cx="5908673"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200">
                  <a:solidFill>
                    <a:srgbClr val="69ECCD"/>
                  </a:solidFill>
                  <a:latin typeface="Raleway"/>
                  <a:ea typeface="Raleway"/>
                  <a:cs typeface="Raleway"/>
                  <a:sym typeface="Raleway"/>
                </a:rPr>
                <a:t>Investment And Sponsorship</a:t>
              </a:r>
              <a:endParaRPr b="1" sz="3200">
                <a:solidFill>
                  <a:srgbClr val="69ECCD"/>
                </a:solidFill>
                <a:latin typeface="Raleway"/>
                <a:ea typeface="Raleway"/>
                <a:cs typeface="Raleway"/>
                <a:sym typeface="Raleway"/>
              </a:endParaRPr>
            </a:p>
          </p:txBody>
        </p:sp>
        <p:cxnSp>
          <p:nvCxnSpPr>
            <p:cNvPr id="322" name="Google Shape;322;p28"/>
            <p:cNvCxnSpPr/>
            <p:nvPr/>
          </p:nvCxnSpPr>
          <p:spPr>
            <a:xfrm>
              <a:off x="853440" y="3140399"/>
              <a:ext cx="495300" cy="0"/>
            </a:xfrm>
            <a:prstGeom prst="straightConnector1">
              <a:avLst/>
            </a:prstGeom>
            <a:noFill/>
            <a:ln cap="flat" cmpd="sng" w="28575">
              <a:solidFill>
                <a:srgbClr val="595959"/>
              </a:solidFill>
              <a:prstDash val="solid"/>
              <a:miter lim="800000"/>
              <a:headEnd len="sm" w="sm" type="none"/>
              <a:tailEnd len="sm" w="sm" type="none"/>
            </a:ln>
          </p:spPr>
        </p:cxn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7F8FC"/>
        </a:solidFill>
      </p:bgPr>
    </p:bg>
    <p:spTree>
      <p:nvGrpSpPr>
        <p:cNvPr id="326" name="Shape 326"/>
        <p:cNvGrpSpPr/>
        <p:nvPr/>
      </p:nvGrpSpPr>
      <p:grpSpPr>
        <a:xfrm>
          <a:off x="0" y="0"/>
          <a:ext cx="0" cy="0"/>
          <a:chOff x="0" y="0"/>
          <a:chExt cx="0" cy="0"/>
        </a:xfrm>
      </p:grpSpPr>
      <p:sp>
        <p:nvSpPr>
          <p:cNvPr id="327" name="Google Shape;327;p29"/>
          <p:cNvSpPr/>
          <p:nvPr/>
        </p:nvSpPr>
        <p:spPr>
          <a:xfrm>
            <a:off x="0" y="3850823"/>
            <a:ext cx="9144000" cy="3007177"/>
          </a:xfrm>
          <a:custGeom>
            <a:rect b="b" l="l" r="r" t="t"/>
            <a:pathLst>
              <a:path extrusionOk="0" h="3123976" w="9144000">
                <a:moveTo>
                  <a:pt x="0" y="3123976"/>
                </a:moveTo>
                <a:lnTo>
                  <a:pt x="0" y="4258"/>
                </a:lnTo>
                <a:lnTo>
                  <a:pt x="1864378" y="0"/>
                </a:lnTo>
                <a:lnTo>
                  <a:pt x="9144000" y="3123976"/>
                </a:lnTo>
                <a:lnTo>
                  <a:pt x="0" y="3123976"/>
                </a:lnTo>
                <a:close/>
              </a:path>
            </a:pathLst>
          </a:custGeom>
          <a:blipFill rotWithShape="1">
            <a:blip r:embed="rId3">
              <a:alphaModFix/>
            </a:blip>
            <a:stretch>
              <a:fillRect b="-46554" l="-3123" r="-624" t="-5986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328" name="Google Shape;328;p29"/>
          <p:cNvGrpSpPr/>
          <p:nvPr/>
        </p:nvGrpSpPr>
        <p:grpSpPr>
          <a:xfrm flipH="1" rot="10800000">
            <a:off x="7777442" y="5238750"/>
            <a:ext cx="1366558" cy="1619250"/>
            <a:chOff x="628047" y="2894215"/>
            <a:chExt cx="1755535" cy="2080153"/>
          </a:xfrm>
        </p:grpSpPr>
        <p:sp>
          <p:nvSpPr>
            <p:cNvPr id="329" name="Google Shape;329;p29"/>
            <p:cNvSpPr/>
            <p:nvPr/>
          </p:nvSpPr>
          <p:spPr>
            <a:xfrm>
              <a:off x="628047" y="2894215"/>
              <a:ext cx="1216152" cy="914400"/>
            </a:xfrm>
            <a:prstGeom prst="parallelogram">
              <a:avLst>
                <a:gd fmla="val 25000" name="adj"/>
              </a:avLst>
            </a:prstGeom>
            <a:solidFill>
              <a:srgbClr val="69ECCD">
                <a:alpha val="4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0" name="Google Shape;330;p29"/>
            <p:cNvSpPr/>
            <p:nvPr/>
          </p:nvSpPr>
          <p:spPr>
            <a:xfrm>
              <a:off x="1167430" y="3427808"/>
              <a:ext cx="1216152" cy="914400"/>
            </a:xfrm>
            <a:prstGeom prst="parallelogram">
              <a:avLst>
                <a:gd fmla="val 25000" name="adj"/>
              </a:avLst>
            </a:prstGeom>
            <a:noFill/>
            <a:ln cap="flat" cmpd="sng" w="12700">
              <a:solidFill>
                <a:srgbClr val="69ECC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1" name="Google Shape;331;p29"/>
            <p:cNvSpPr/>
            <p:nvPr/>
          </p:nvSpPr>
          <p:spPr>
            <a:xfrm>
              <a:off x="702775" y="4059968"/>
              <a:ext cx="1216152" cy="914400"/>
            </a:xfrm>
            <a:prstGeom prst="parallelogram">
              <a:avLst>
                <a:gd fmla="val 25000" name="adj"/>
              </a:avLst>
            </a:prstGeom>
            <a:noFill/>
            <a:ln cap="flat" cmpd="sng" w="12700">
              <a:solidFill>
                <a:srgbClr val="69ECC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332" name="Google Shape;332;p29"/>
          <p:cNvGrpSpPr/>
          <p:nvPr/>
        </p:nvGrpSpPr>
        <p:grpSpPr>
          <a:xfrm>
            <a:off x="622401" y="368462"/>
            <a:ext cx="2423431" cy="584775"/>
            <a:chOff x="725694" y="2582988"/>
            <a:chExt cx="2423431" cy="584775"/>
          </a:xfrm>
        </p:grpSpPr>
        <p:sp>
          <p:nvSpPr>
            <p:cNvPr id="333" name="Google Shape;333;p29"/>
            <p:cNvSpPr/>
            <p:nvPr/>
          </p:nvSpPr>
          <p:spPr>
            <a:xfrm>
              <a:off x="725694" y="2582988"/>
              <a:ext cx="2423431"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200">
                  <a:solidFill>
                    <a:srgbClr val="69ECCD"/>
                  </a:solidFill>
                  <a:latin typeface="Muli"/>
                  <a:ea typeface="Muli"/>
                  <a:cs typeface="Muli"/>
                  <a:sym typeface="Muli"/>
                </a:rPr>
                <a:t>Contact Us</a:t>
              </a:r>
              <a:endParaRPr/>
            </a:p>
          </p:txBody>
        </p:sp>
        <p:cxnSp>
          <p:nvCxnSpPr>
            <p:cNvPr id="334" name="Google Shape;334;p29"/>
            <p:cNvCxnSpPr/>
            <p:nvPr/>
          </p:nvCxnSpPr>
          <p:spPr>
            <a:xfrm>
              <a:off x="853440" y="3140399"/>
              <a:ext cx="495300" cy="0"/>
            </a:xfrm>
            <a:prstGeom prst="straightConnector1">
              <a:avLst/>
            </a:prstGeom>
            <a:noFill/>
            <a:ln cap="flat" cmpd="sng" w="28575">
              <a:solidFill>
                <a:srgbClr val="595959"/>
              </a:solidFill>
              <a:prstDash val="solid"/>
              <a:miter lim="800000"/>
              <a:headEnd len="sm" w="sm" type="none"/>
              <a:tailEnd len="sm" w="sm" type="none"/>
            </a:ln>
          </p:spPr>
        </p:cxnSp>
      </p:grpSp>
      <p:sp>
        <p:nvSpPr>
          <p:cNvPr id="335" name="Google Shape;335;p29"/>
          <p:cNvSpPr/>
          <p:nvPr/>
        </p:nvSpPr>
        <p:spPr>
          <a:xfrm>
            <a:off x="622401" y="953237"/>
            <a:ext cx="7640841" cy="286232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lang="en-US" sz="2000">
                <a:solidFill>
                  <a:srgbClr val="595959"/>
                </a:solidFill>
                <a:latin typeface="Raleway"/>
                <a:ea typeface="Raleway"/>
                <a:cs typeface="Raleway"/>
                <a:sym typeface="Raleway"/>
              </a:rPr>
              <a:t>Visit our office every Monday to Friday from 9am to 6pm and Saturday from 9am to 4pm at [ADDRESS].</a:t>
            </a:r>
            <a:endParaRPr/>
          </a:p>
          <a:p>
            <a:pPr indent="0" lvl="0" marL="0" marR="0" rtl="0" algn="l">
              <a:lnSpc>
                <a:spcPct val="100000"/>
              </a:lnSpc>
              <a:spcBef>
                <a:spcPts val="0"/>
              </a:spcBef>
              <a:spcAft>
                <a:spcPts val="0"/>
              </a:spcAft>
              <a:buNone/>
            </a:pPr>
            <a:br>
              <a:rPr lang="en-US" sz="2000">
                <a:solidFill>
                  <a:srgbClr val="595959"/>
                </a:solidFill>
                <a:latin typeface="Raleway"/>
                <a:ea typeface="Raleway"/>
                <a:cs typeface="Raleway"/>
                <a:sym typeface="Raleway"/>
              </a:rPr>
            </a:br>
            <a:br>
              <a:rPr lang="en-US" sz="2000">
                <a:solidFill>
                  <a:srgbClr val="595959"/>
                </a:solidFill>
                <a:latin typeface="Raleway"/>
                <a:ea typeface="Raleway"/>
                <a:cs typeface="Raleway"/>
                <a:sym typeface="Raleway"/>
              </a:rPr>
            </a:br>
            <a:r>
              <a:rPr lang="en-US" sz="2000">
                <a:solidFill>
                  <a:srgbClr val="595959"/>
                </a:solidFill>
                <a:latin typeface="Raleway"/>
                <a:ea typeface="Raleway"/>
                <a:cs typeface="Raleway"/>
                <a:sym typeface="Raleway"/>
              </a:rPr>
              <a:t>For more information contact any of these contact details :</a:t>
            </a:r>
            <a:endParaRPr/>
          </a:p>
          <a:p>
            <a:pPr indent="0" lvl="0" marL="0" marR="0" rtl="0" algn="l">
              <a:lnSpc>
                <a:spcPct val="100000"/>
              </a:lnSpc>
              <a:spcBef>
                <a:spcPts val="0"/>
              </a:spcBef>
              <a:spcAft>
                <a:spcPts val="0"/>
              </a:spcAft>
              <a:buNone/>
            </a:pPr>
            <a:br>
              <a:rPr lang="en-US" sz="2000">
                <a:solidFill>
                  <a:srgbClr val="595959"/>
                </a:solidFill>
                <a:latin typeface="Raleway"/>
                <a:ea typeface="Raleway"/>
                <a:cs typeface="Raleway"/>
                <a:sym typeface="Raleway"/>
              </a:rPr>
            </a:br>
            <a:r>
              <a:rPr lang="en-US" sz="2000">
                <a:solidFill>
                  <a:srgbClr val="595959"/>
                </a:solidFill>
                <a:latin typeface="Raleway"/>
                <a:ea typeface="Raleway"/>
                <a:cs typeface="Raleway"/>
                <a:sym typeface="Raleway"/>
              </a:rPr>
              <a:t>[Phone Number]</a:t>
            </a:r>
            <a:endParaRPr/>
          </a:p>
          <a:p>
            <a:pPr indent="0" lvl="0" marL="0" marR="0" rtl="0" algn="l">
              <a:lnSpc>
                <a:spcPct val="100000"/>
              </a:lnSpc>
              <a:spcBef>
                <a:spcPts val="0"/>
              </a:spcBef>
              <a:spcAft>
                <a:spcPts val="0"/>
              </a:spcAft>
              <a:buNone/>
            </a:pPr>
            <a:r>
              <a:rPr lang="en-US" sz="2000">
                <a:solidFill>
                  <a:srgbClr val="595959"/>
                </a:solidFill>
                <a:latin typeface="Raleway"/>
                <a:ea typeface="Raleway"/>
                <a:cs typeface="Raleway"/>
                <a:sym typeface="Raleway"/>
              </a:rPr>
              <a:t>[Email]</a:t>
            </a:r>
            <a:endParaRPr/>
          </a:p>
          <a:p>
            <a:pPr indent="0" lvl="0" marL="0" marR="0" rtl="0" algn="l">
              <a:lnSpc>
                <a:spcPct val="100000"/>
              </a:lnSpc>
              <a:spcBef>
                <a:spcPts val="0"/>
              </a:spcBef>
              <a:spcAft>
                <a:spcPts val="0"/>
              </a:spcAft>
              <a:buNone/>
            </a:pPr>
            <a:r>
              <a:rPr lang="en-US" sz="2000">
                <a:solidFill>
                  <a:srgbClr val="595959"/>
                </a:solidFill>
                <a:latin typeface="Raleway"/>
                <a:ea typeface="Raleway"/>
                <a:cs typeface="Raleway"/>
                <a:sym typeface="Raleway"/>
              </a:rPr>
              <a:t>[Website]</a:t>
            </a:r>
            <a:endParaRPr sz="2000">
              <a:solidFill>
                <a:srgbClr val="595959"/>
              </a:solidFill>
              <a:latin typeface="Raleway"/>
              <a:ea typeface="Raleway"/>
              <a:cs typeface="Raleway"/>
              <a:sym typeface="Raleway"/>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7F8FC"/>
        </a:solidFill>
      </p:bgPr>
    </p:bg>
    <p:spTree>
      <p:nvGrpSpPr>
        <p:cNvPr id="339" name="Shape 339"/>
        <p:cNvGrpSpPr/>
        <p:nvPr/>
      </p:nvGrpSpPr>
      <p:grpSpPr>
        <a:xfrm>
          <a:off x="0" y="0"/>
          <a:ext cx="0" cy="0"/>
          <a:chOff x="0" y="0"/>
          <a:chExt cx="0" cy="0"/>
        </a:xfrm>
      </p:grpSpPr>
      <p:sp>
        <p:nvSpPr>
          <p:cNvPr id="340" name="Google Shape;340;p30"/>
          <p:cNvSpPr/>
          <p:nvPr/>
        </p:nvSpPr>
        <p:spPr>
          <a:xfrm>
            <a:off x="4552951" y="0"/>
            <a:ext cx="4610100" cy="5010702"/>
          </a:xfrm>
          <a:prstGeom prst="parallelogram">
            <a:avLst>
              <a:gd fmla="val 27479" name="adj"/>
            </a:avLst>
          </a:prstGeom>
          <a:solidFill>
            <a:srgbClr val="69ECC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341" name="Google Shape;341;p30"/>
          <p:cNvGrpSpPr/>
          <p:nvPr/>
        </p:nvGrpSpPr>
        <p:grpSpPr>
          <a:xfrm>
            <a:off x="4972278" y="3062585"/>
            <a:ext cx="3390672" cy="830997"/>
            <a:chOff x="725694" y="2582988"/>
            <a:chExt cx="3390672" cy="830997"/>
          </a:xfrm>
        </p:grpSpPr>
        <p:sp>
          <p:nvSpPr>
            <p:cNvPr id="342" name="Google Shape;342;p30"/>
            <p:cNvSpPr/>
            <p:nvPr/>
          </p:nvSpPr>
          <p:spPr>
            <a:xfrm>
              <a:off x="725694" y="2582988"/>
              <a:ext cx="3390672" cy="83099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4800">
                  <a:solidFill>
                    <a:schemeClr val="lt1"/>
                  </a:solidFill>
                  <a:latin typeface="Muli"/>
                  <a:ea typeface="Muli"/>
                  <a:cs typeface="Muli"/>
                  <a:sym typeface="Muli"/>
                </a:rPr>
                <a:t>Thank You</a:t>
              </a:r>
              <a:endParaRPr/>
            </a:p>
          </p:txBody>
        </p:sp>
        <p:cxnSp>
          <p:nvCxnSpPr>
            <p:cNvPr id="343" name="Google Shape;343;p30"/>
            <p:cNvCxnSpPr/>
            <p:nvPr/>
          </p:nvCxnSpPr>
          <p:spPr>
            <a:xfrm>
              <a:off x="853440" y="3356449"/>
              <a:ext cx="495300" cy="0"/>
            </a:xfrm>
            <a:prstGeom prst="straightConnector1">
              <a:avLst/>
            </a:prstGeom>
            <a:noFill/>
            <a:ln cap="flat" cmpd="sng" w="28575">
              <a:solidFill>
                <a:srgbClr val="595959"/>
              </a:solidFill>
              <a:prstDash val="solid"/>
              <a:miter lim="800000"/>
              <a:headEnd len="sm" w="sm" type="none"/>
              <a:tailEnd len="sm" w="sm" type="none"/>
            </a:ln>
          </p:spPr>
        </p:cxn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7F8FC"/>
        </a:solidFill>
      </p:bgPr>
    </p:bg>
    <p:spTree>
      <p:nvGrpSpPr>
        <p:cNvPr id="96" name="Shape 96"/>
        <p:cNvGrpSpPr/>
        <p:nvPr/>
      </p:nvGrpSpPr>
      <p:grpSpPr>
        <a:xfrm>
          <a:off x="0" y="0"/>
          <a:ext cx="0" cy="0"/>
          <a:chOff x="0" y="0"/>
          <a:chExt cx="0" cy="0"/>
        </a:xfrm>
      </p:grpSpPr>
      <p:sp>
        <p:nvSpPr>
          <p:cNvPr id="97" name="Google Shape;97;p14"/>
          <p:cNvSpPr/>
          <p:nvPr/>
        </p:nvSpPr>
        <p:spPr>
          <a:xfrm flipH="1" rot="10800000">
            <a:off x="0" y="0"/>
            <a:ext cx="9144000" cy="3007177"/>
          </a:xfrm>
          <a:custGeom>
            <a:rect b="b" l="l" r="r" t="t"/>
            <a:pathLst>
              <a:path extrusionOk="0" h="3123976" w="9144000">
                <a:moveTo>
                  <a:pt x="0" y="3123976"/>
                </a:moveTo>
                <a:lnTo>
                  <a:pt x="0" y="4258"/>
                </a:lnTo>
                <a:lnTo>
                  <a:pt x="1864378" y="0"/>
                </a:lnTo>
                <a:lnTo>
                  <a:pt x="9144000" y="3123976"/>
                </a:lnTo>
                <a:lnTo>
                  <a:pt x="0" y="3123976"/>
                </a:lnTo>
                <a:close/>
              </a:path>
            </a:pathLst>
          </a:custGeom>
          <a:blipFill rotWithShape="0">
            <a:blip r:embed="rId3">
              <a:alphaModFix/>
            </a:blip>
            <a:stretch>
              <a:fillRect b="-62485" l="-17810" r="-2498" t="-49409"/>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8" name="Google Shape;98;p14"/>
          <p:cNvSpPr/>
          <p:nvPr/>
        </p:nvSpPr>
        <p:spPr>
          <a:xfrm rot="10800000">
            <a:off x="278468" y="1449266"/>
            <a:ext cx="3436281" cy="2520758"/>
          </a:xfrm>
          <a:prstGeom prst="parallelogram">
            <a:avLst>
              <a:gd fmla="val 37791" name="adj"/>
            </a:avLst>
          </a:prstGeom>
          <a:solidFill>
            <a:srgbClr val="69ECC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9" name="Google Shape;99;p14"/>
          <p:cNvSpPr/>
          <p:nvPr/>
        </p:nvSpPr>
        <p:spPr>
          <a:xfrm>
            <a:off x="3547850" y="2950225"/>
            <a:ext cx="4625100" cy="1752900"/>
          </a:xfrm>
          <a:prstGeom prst="rect">
            <a:avLst/>
          </a:prstGeom>
          <a:noFill/>
          <a:ln>
            <a:noFill/>
          </a:ln>
        </p:spPr>
        <p:txBody>
          <a:bodyPr anchorCtr="0" anchor="t" bIns="45700" lIns="91425" spcFirstLastPara="1" rIns="91425" wrap="square" tIns="45700">
            <a:noAutofit/>
          </a:bodyPr>
          <a:lstStyle/>
          <a:p>
            <a:pPr indent="0" lvl="0" marL="0" marR="0" rtl="0" algn="l">
              <a:lnSpc>
                <a:spcPct val="110000"/>
              </a:lnSpc>
              <a:spcBef>
                <a:spcPts val="0"/>
              </a:spcBef>
              <a:spcAft>
                <a:spcPts val="0"/>
              </a:spcAft>
              <a:buNone/>
            </a:pPr>
            <a:r>
              <a:rPr lang="en-US" sz="2000">
                <a:solidFill>
                  <a:srgbClr val="595959"/>
                </a:solidFill>
                <a:latin typeface="Raleway"/>
                <a:ea typeface="Raleway"/>
                <a:cs typeface="Raleway"/>
                <a:sym typeface="Raleway"/>
              </a:rPr>
              <a:t>Happy Coffee Brewing Company is a coffee manufacturing company based in Seattle, Washington. It was founded by Jon Quest in 2001, a previous coffee farmer.</a:t>
            </a:r>
            <a:endParaRPr sz="2000">
              <a:solidFill>
                <a:srgbClr val="595959"/>
              </a:solidFill>
              <a:latin typeface="Raleway"/>
              <a:ea typeface="Raleway"/>
              <a:cs typeface="Raleway"/>
              <a:sym typeface="Raleway"/>
            </a:endParaRPr>
          </a:p>
        </p:txBody>
      </p:sp>
      <p:grpSp>
        <p:nvGrpSpPr>
          <p:cNvPr id="100" name="Google Shape;100;p14"/>
          <p:cNvGrpSpPr/>
          <p:nvPr/>
        </p:nvGrpSpPr>
        <p:grpSpPr>
          <a:xfrm>
            <a:off x="7752988" y="-8186"/>
            <a:ext cx="1366558" cy="1619250"/>
            <a:chOff x="628047" y="2894215"/>
            <a:chExt cx="1755535" cy="2080153"/>
          </a:xfrm>
        </p:grpSpPr>
        <p:sp>
          <p:nvSpPr>
            <p:cNvPr id="101" name="Google Shape;101;p14"/>
            <p:cNvSpPr/>
            <p:nvPr/>
          </p:nvSpPr>
          <p:spPr>
            <a:xfrm>
              <a:off x="628047" y="2894215"/>
              <a:ext cx="1216152" cy="914400"/>
            </a:xfrm>
            <a:prstGeom prst="parallelogram">
              <a:avLst>
                <a:gd fmla="val 25000" name="adj"/>
              </a:avLst>
            </a:prstGeom>
            <a:solidFill>
              <a:srgbClr val="69ECCD">
                <a:alpha val="4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2" name="Google Shape;102;p14"/>
            <p:cNvSpPr/>
            <p:nvPr/>
          </p:nvSpPr>
          <p:spPr>
            <a:xfrm>
              <a:off x="1167430" y="3427808"/>
              <a:ext cx="1216152" cy="914400"/>
            </a:xfrm>
            <a:prstGeom prst="parallelogram">
              <a:avLst>
                <a:gd fmla="val 25000" name="adj"/>
              </a:avLst>
            </a:prstGeom>
            <a:noFill/>
            <a:ln cap="flat" cmpd="sng" w="12700">
              <a:solidFill>
                <a:srgbClr val="69ECC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3" name="Google Shape;103;p14"/>
            <p:cNvSpPr/>
            <p:nvPr/>
          </p:nvSpPr>
          <p:spPr>
            <a:xfrm>
              <a:off x="702775" y="4059968"/>
              <a:ext cx="1216152" cy="914400"/>
            </a:xfrm>
            <a:prstGeom prst="parallelogram">
              <a:avLst>
                <a:gd fmla="val 25000" name="adj"/>
              </a:avLst>
            </a:prstGeom>
            <a:noFill/>
            <a:ln cap="flat" cmpd="sng" w="12700">
              <a:solidFill>
                <a:srgbClr val="69ECC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104" name="Google Shape;104;p14"/>
          <p:cNvGrpSpPr/>
          <p:nvPr/>
        </p:nvGrpSpPr>
        <p:grpSpPr>
          <a:xfrm>
            <a:off x="1032305" y="2201988"/>
            <a:ext cx="2263360" cy="584775"/>
            <a:chOff x="856321" y="2582988"/>
            <a:chExt cx="2263360" cy="584775"/>
          </a:xfrm>
        </p:grpSpPr>
        <p:sp>
          <p:nvSpPr>
            <p:cNvPr id="105" name="Google Shape;105;p14"/>
            <p:cNvSpPr/>
            <p:nvPr/>
          </p:nvSpPr>
          <p:spPr>
            <a:xfrm>
              <a:off x="856321" y="2582988"/>
              <a:ext cx="2263360"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3200" u="none" strike="noStrike">
                  <a:solidFill>
                    <a:schemeClr val="lt1"/>
                  </a:solidFill>
                  <a:latin typeface="Raleway"/>
                  <a:ea typeface="Raleway"/>
                  <a:cs typeface="Raleway"/>
                  <a:sym typeface="Raleway"/>
                </a:rPr>
                <a:t>About Us</a:t>
              </a:r>
              <a:endParaRPr b="1" sz="3200">
                <a:solidFill>
                  <a:schemeClr val="lt1"/>
                </a:solidFill>
                <a:latin typeface="Raleway"/>
                <a:ea typeface="Raleway"/>
                <a:cs typeface="Raleway"/>
                <a:sym typeface="Raleway"/>
              </a:endParaRPr>
            </a:p>
          </p:txBody>
        </p:sp>
        <p:cxnSp>
          <p:nvCxnSpPr>
            <p:cNvPr id="106" name="Google Shape;106;p14"/>
            <p:cNvCxnSpPr/>
            <p:nvPr/>
          </p:nvCxnSpPr>
          <p:spPr>
            <a:xfrm>
              <a:off x="960120" y="3140399"/>
              <a:ext cx="495300" cy="0"/>
            </a:xfrm>
            <a:prstGeom prst="straightConnector1">
              <a:avLst/>
            </a:prstGeom>
            <a:noFill/>
            <a:ln cap="flat" cmpd="sng" w="28575">
              <a:solidFill>
                <a:srgbClr val="595959"/>
              </a:solidFill>
              <a:prstDash val="solid"/>
              <a:miter lim="800000"/>
              <a:headEnd len="sm" w="sm" type="none"/>
              <a:tailEnd len="sm" w="sm" type="none"/>
            </a:ln>
          </p:spPr>
        </p:cxn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7F8FC"/>
        </a:solidFill>
      </p:bgPr>
    </p:bg>
    <p:spTree>
      <p:nvGrpSpPr>
        <p:cNvPr id="110" name="Shape 110"/>
        <p:cNvGrpSpPr/>
        <p:nvPr/>
      </p:nvGrpSpPr>
      <p:grpSpPr>
        <a:xfrm>
          <a:off x="0" y="0"/>
          <a:ext cx="0" cy="0"/>
          <a:chOff x="0" y="0"/>
          <a:chExt cx="0" cy="0"/>
        </a:xfrm>
      </p:grpSpPr>
      <p:sp>
        <p:nvSpPr>
          <p:cNvPr id="111" name="Google Shape;111;p15"/>
          <p:cNvSpPr/>
          <p:nvPr/>
        </p:nvSpPr>
        <p:spPr>
          <a:xfrm>
            <a:off x="1669010" y="999871"/>
            <a:ext cx="3714750" cy="804908"/>
          </a:xfrm>
          <a:prstGeom prst="parallelogram">
            <a:avLst>
              <a:gd fmla="val 37791" name="adj"/>
            </a:avLst>
          </a:prstGeom>
          <a:solidFill>
            <a:srgbClr val="69ECC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2" name="Google Shape;112;p15"/>
          <p:cNvSpPr/>
          <p:nvPr/>
        </p:nvSpPr>
        <p:spPr>
          <a:xfrm>
            <a:off x="3558913" y="1944135"/>
            <a:ext cx="4872071" cy="132343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lang="en-US" sz="2000">
                <a:solidFill>
                  <a:srgbClr val="595959"/>
                </a:solidFill>
                <a:latin typeface="Raleway"/>
                <a:ea typeface="Raleway"/>
                <a:cs typeface="Raleway"/>
                <a:sym typeface="Raleway"/>
              </a:rPr>
              <a:t>Our vision is to become the top leading brewing company across the country and to establish at least 3 branches by the year 2030.</a:t>
            </a:r>
            <a:endParaRPr sz="2000">
              <a:solidFill>
                <a:srgbClr val="595959"/>
              </a:solidFill>
              <a:latin typeface="Raleway"/>
              <a:ea typeface="Raleway"/>
              <a:cs typeface="Raleway"/>
              <a:sym typeface="Raleway"/>
            </a:endParaRPr>
          </a:p>
        </p:txBody>
      </p:sp>
      <p:sp>
        <p:nvSpPr>
          <p:cNvPr id="113" name="Google Shape;113;p15"/>
          <p:cNvSpPr/>
          <p:nvPr/>
        </p:nvSpPr>
        <p:spPr>
          <a:xfrm>
            <a:off x="3579323" y="4782072"/>
            <a:ext cx="4837147" cy="101566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lang="en-US" sz="2000">
                <a:solidFill>
                  <a:srgbClr val="595959"/>
                </a:solidFill>
                <a:latin typeface="Raleway"/>
                <a:ea typeface="Raleway"/>
                <a:cs typeface="Raleway"/>
                <a:sym typeface="Raleway"/>
              </a:rPr>
              <a:t>Our mission is to provide top quality coffee and coffee based drinks for all caffeine enthusiasts around the globe.</a:t>
            </a:r>
            <a:endParaRPr sz="2000">
              <a:solidFill>
                <a:srgbClr val="595959"/>
              </a:solidFill>
              <a:latin typeface="Raleway"/>
              <a:ea typeface="Raleway"/>
              <a:cs typeface="Raleway"/>
              <a:sym typeface="Raleway"/>
            </a:endParaRPr>
          </a:p>
        </p:txBody>
      </p:sp>
      <p:sp>
        <p:nvSpPr>
          <p:cNvPr id="114" name="Google Shape;114;p15"/>
          <p:cNvSpPr/>
          <p:nvPr/>
        </p:nvSpPr>
        <p:spPr>
          <a:xfrm flipH="1" rot="5400000">
            <a:off x="-1693087" y="1693086"/>
            <a:ext cx="6858002" cy="3471828"/>
          </a:xfrm>
          <a:custGeom>
            <a:rect b="b" l="l" r="r" t="t"/>
            <a:pathLst>
              <a:path extrusionOk="0" h="3123976" w="9144000">
                <a:moveTo>
                  <a:pt x="0" y="3123976"/>
                </a:moveTo>
                <a:lnTo>
                  <a:pt x="0" y="4258"/>
                </a:lnTo>
                <a:lnTo>
                  <a:pt x="1864378" y="0"/>
                </a:lnTo>
                <a:lnTo>
                  <a:pt x="9144000" y="3123976"/>
                </a:lnTo>
                <a:lnTo>
                  <a:pt x="0" y="3123976"/>
                </a:lnTo>
                <a:close/>
              </a:path>
            </a:pathLst>
          </a:custGeom>
          <a:blipFill rotWithShape="1">
            <a:blip r:embed="rId3">
              <a:alphaModFix/>
            </a:blip>
            <a:stretch>
              <a:fillRect b="-23044" l="-832" r="-3748" t="-25925"/>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5" name="Google Shape;115;p15"/>
          <p:cNvSpPr/>
          <p:nvPr/>
        </p:nvSpPr>
        <p:spPr>
          <a:xfrm>
            <a:off x="1669010" y="3708753"/>
            <a:ext cx="3714750" cy="804908"/>
          </a:xfrm>
          <a:prstGeom prst="parallelogram">
            <a:avLst>
              <a:gd fmla="val 37791" name="adj"/>
            </a:avLst>
          </a:prstGeom>
          <a:solidFill>
            <a:srgbClr val="69ECC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16" name="Google Shape;116;p15"/>
          <p:cNvGrpSpPr/>
          <p:nvPr/>
        </p:nvGrpSpPr>
        <p:grpSpPr>
          <a:xfrm>
            <a:off x="302452" y="0"/>
            <a:ext cx="1366558" cy="1619250"/>
            <a:chOff x="628047" y="2894215"/>
            <a:chExt cx="1755535" cy="2080153"/>
          </a:xfrm>
        </p:grpSpPr>
        <p:sp>
          <p:nvSpPr>
            <p:cNvPr id="117" name="Google Shape;117;p15"/>
            <p:cNvSpPr/>
            <p:nvPr/>
          </p:nvSpPr>
          <p:spPr>
            <a:xfrm>
              <a:off x="628047" y="2894215"/>
              <a:ext cx="1216152" cy="914400"/>
            </a:xfrm>
            <a:prstGeom prst="parallelogram">
              <a:avLst>
                <a:gd fmla="val 25000" name="adj"/>
              </a:avLst>
            </a:prstGeom>
            <a:solidFill>
              <a:srgbClr val="69ECCD">
                <a:alpha val="4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8" name="Google Shape;118;p15"/>
            <p:cNvSpPr/>
            <p:nvPr/>
          </p:nvSpPr>
          <p:spPr>
            <a:xfrm>
              <a:off x="1167430" y="3427808"/>
              <a:ext cx="1216152" cy="914400"/>
            </a:xfrm>
            <a:prstGeom prst="parallelogram">
              <a:avLst>
                <a:gd fmla="val 25000" name="adj"/>
              </a:avLst>
            </a:prstGeom>
            <a:noFill/>
            <a:ln cap="flat" cmpd="sng" w="12700">
              <a:solidFill>
                <a:srgbClr val="69ECC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9" name="Google Shape;119;p15"/>
            <p:cNvSpPr/>
            <p:nvPr/>
          </p:nvSpPr>
          <p:spPr>
            <a:xfrm>
              <a:off x="702775" y="4059968"/>
              <a:ext cx="1216152" cy="914400"/>
            </a:xfrm>
            <a:prstGeom prst="parallelogram">
              <a:avLst>
                <a:gd fmla="val 25000" name="adj"/>
              </a:avLst>
            </a:prstGeom>
            <a:noFill/>
            <a:ln cap="flat" cmpd="sng" w="12700">
              <a:solidFill>
                <a:srgbClr val="69ECC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120" name="Google Shape;120;p15"/>
          <p:cNvGrpSpPr/>
          <p:nvPr/>
        </p:nvGrpSpPr>
        <p:grpSpPr>
          <a:xfrm>
            <a:off x="2864240" y="1109938"/>
            <a:ext cx="1411374" cy="584775"/>
            <a:chOff x="769237" y="2582988"/>
            <a:chExt cx="1411374" cy="584775"/>
          </a:xfrm>
        </p:grpSpPr>
        <p:sp>
          <p:nvSpPr>
            <p:cNvPr id="121" name="Google Shape;121;p15"/>
            <p:cNvSpPr/>
            <p:nvPr/>
          </p:nvSpPr>
          <p:spPr>
            <a:xfrm>
              <a:off x="769237" y="2582988"/>
              <a:ext cx="1411374"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200">
                  <a:solidFill>
                    <a:schemeClr val="lt1"/>
                  </a:solidFill>
                  <a:latin typeface="Raleway"/>
                  <a:ea typeface="Raleway"/>
                  <a:cs typeface="Raleway"/>
                  <a:sym typeface="Raleway"/>
                </a:rPr>
                <a:t>Vision</a:t>
              </a:r>
              <a:endParaRPr/>
            </a:p>
          </p:txBody>
        </p:sp>
        <p:cxnSp>
          <p:nvCxnSpPr>
            <p:cNvPr id="122" name="Google Shape;122;p15"/>
            <p:cNvCxnSpPr/>
            <p:nvPr/>
          </p:nvCxnSpPr>
          <p:spPr>
            <a:xfrm>
              <a:off x="853440" y="3140399"/>
              <a:ext cx="495300" cy="0"/>
            </a:xfrm>
            <a:prstGeom prst="straightConnector1">
              <a:avLst/>
            </a:prstGeom>
            <a:noFill/>
            <a:ln cap="flat" cmpd="sng" w="28575">
              <a:solidFill>
                <a:srgbClr val="595959"/>
              </a:solidFill>
              <a:prstDash val="solid"/>
              <a:miter lim="800000"/>
              <a:headEnd len="sm" w="sm" type="none"/>
              <a:tailEnd len="sm" w="sm" type="none"/>
            </a:ln>
          </p:spPr>
        </p:cxnSp>
      </p:grpSp>
      <p:grpSp>
        <p:nvGrpSpPr>
          <p:cNvPr id="123" name="Google Shape;123;p15"/>
          <p:cNvGrpSpPr/>
          <p:nvPr/>
        </p:nvGrpSpPr>
        <p:grpSpPr>
          <a:xfrm>
            <a:off x="2709191" y="3818820"/>
            <a:ext cx="1663416" cy="584775"/>
            <a:chOff x="740209" y="2582988"/>
            <a:chExt cx="1663416" cy="584775"/>
          </a:xfrm>
        </p:grpSpPr>
        <p:sp>
          <p:nvSpPr>
            <p:cNvPr id="124" name="Google Shape;124;p15"/>
            <p:cNvSpPr/>
            <p:nvPr/>
          </p:nvSpPr>
          <p:spPr>
            <a:xfrm>
              <a:off x="740209" y="2582988"/>
              <a:ext cx="1663416"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200">
                  <a:solidFill>
                    <a:schemeClr val="lt1"/>
                  </a:solidFill>
                  <a:latin typeface="Raleway"/>
                  <a:ea typeface="Raleway"/>
                  <a:cs typeface="Raleway"/>
                  <a:sym typeface="Raleway"/>
                </a:rPr>
                <a:t>Mission</a:t>
              </a:r>
              <a:endParaRPr b="1" sz="3200">
                <a:solidFill>
                  <a:schemeClr val="lt1"/>
                </a:solidFill>
                <a:latin typeface="Raleway"/>
                <a:ea typeface="Raleway"/>
                <a:cs typeface="Raleway"/>
                <a:sym typeface="Raleway"/>
              </a:endParaRPr>
            </a:p>
          </p:txBody>
        </p:sp>
        <p:cxnSp>
          <p:nvCxnSpPr>
            <p:cNvPr id="125" name="Google Shape;125;p15"/>
            <p:cNvCxnSpPr/>
            <p:nvPr/>
          </p:nvCxnSpPr>
          <p:spPr>
            <a:xfrm>
              <a:off x="853440" y="3140399"/>
              <a:ext cx="495300" cy="0"/>
            </a:xfrm>
            <a:prstGeom prst="straightConnector1">
              <a:avLst/>
            </a:prstGeom>
            <a:noFill/>
            <a:ln cap="flat" cmpd="sng" w="28575">
              <a:solidFill>
                <a:srgbClr val="595959"/>
              </a:solidFill>
              <a:prstDash val="solid"/>
              <a:miter lim="800000"/>
              <a:headEnd len="sm" w="sm" type="none"/>
              <a:tailEnd len="sm" w="sm" type="none"/>
            </a:ln>
          </p:spPr>
        </p:cxn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7F8FC"/>
        </a:solidFill>
      </p:bgPr>
    </p:bg>
    <p:spTree>
      <p:nvGrpSpPr>
        <p:cNvPr id="129" name="Shape 129"/>
        <p:cNvGrpSpPr/>
        <p:nvPr/>
      </p:nvGrpSpPr>
      <p:grpSpPr>
        <a:xfrm>
          <a:off x="0" y="0"/>
          <a:ext cx="0" cy="0"/>
          <a:chOff x="0" y="0"/>
          <a:chExt cx="0" cy="0"/>
        </a:xfrm>
      </p:grpSpPr>
      <p:sp>
        <p:nvSpPr>
          <p:cNvPr id="130" name="Google Shape;130;p16"/>
          <p:cNvSpPr/>
          <p:nvPr/>
        </p:nvSpPr>
        <p:spPr>
          <a:xfrm>
            <a:off x="5211952" y="4923163"/>
            <a:ext cx="3060799" cy="83099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rgbClr val="595959"/>
                </a:solidFill>
                <a:latin typeface="Raleway"/>
                <a:ea typeface="Raleway"/>
                <a:cs typeface="Raleway"/>
                <a:sym typeface="Raleway"/>
              </a:rPr>
              <a:t>Manages the company’s growth and performance in its daily operations </a:t>
            </a:r>
            <a:endParaRPr/>
          </a:p>
        </p:txBody>
      </p:sp>
      <p:sp>
        <p:nvSpPr>
          <p:cNvPr id="131" name="Google Shape;131;p16"/>
          <p:cNvSpPr/>
          <p:nvPr/>
        </p:nvSpPr>
        <p:spPr>
          <a:xfrm>
            <a:off x="5209674" y="4229884"/>
            <a:ext cx="1955225"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rgbClr val="69ECCD"/>
                </a:solidFill>
                <a:latin typeface="Raleway SemiBold"/>
                <a:ea typeface="Raleway SemiBold"/>
                <a:cs typeface="Raleway SemiBold"/>
                <a:sym typeface="Raleway SemiBold"/>
              </a:rPr>
              <a:t>Steve Berry</a:t>
            </a:r>
            <a:endParaRPr sz="2000">
              <a:solidFill>
                <a:srgbClr val="69ECCD"/>
              </a:solidFill>
              <a:latin typeface="Raleway SemiBold"/>
              <a:ea typeface="Raleway SemiBold"/>
              <a:cs typeface="Raleway SemiBold"/>
              <a:sym typeface="Raleway SemiBold"/>
            </a:endParaRPr>
          </a:p>
        </p:txBody>
      </p:sp>
      <p:sp>
        <p:nvSpPr>
          <p:cNvPr id="132" name="Google Shape;132;p16"/>
          <p:cNvSpPr/>
          <p:nvPr/>
        </p:nvSpPr>
        <p:spPr>
          <a:xfrm>
            <a:off x="5212878" y="4552200"/>
            <a:ext cx="2278532"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1" lang="en-US" sz="1400">
                <a:solidFill>
                  <a:srgbClr val="A5A5A5"/>
                </a:solidFill>
                <a:latin typeface="Raleway"/>
                <a:ea typeface="Raleway"/>
                <a:cs typeface="Raleway"/>
                <a:sym typeface="Raleway"/>
              </a:rPr>
              <a:t>Chief Operating Officer</a:t>
            </a:r>
            <a:endParaRPr i="1" sz="1400">
              <a:solidFill>
                <a:srgbClr val="A5A5A5"/>
              </a:solidFill>
              <a:latin typeface="Raleway"/>
              <a:ea typeface="Raleway"/>
              <a:cs typeface="Raleway"/>
              <a:sym typeface="Raleway"/>
            </a:endParaRPr>
          </a:p>
        </p:txBody>
      </p:sp>
      <p:sp>
        <p:nvSpPr>
          <p:cNvPr id="133" name="Google Shape;133;p16"/>
          <p:cNvSpPr/>
          <p:nvPr/>
        </p:nvSpPr>
        <p:spPr>
          <a:xfrm>
            <a:off x="599342" y="4922137"/>
            <a:ext cx="3076750" cy="83099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rgbClr val="595959"/>
                </a:solidFill>
                <a:latin typeface="Raleway"/>
                <a:ea typeface="Raleway"/>
                <a:cs typeface="Raleway"/>
                <a:sym typeface="Raleway"/>
              </a:rPr>
              <a:t>Promulgates and executes any and all managerial decisions.</a:t>
            </a:r>
            <a:endParaRPr sz="1600">
              <a:solidFill>
                <a:srgbClr val="595959"/>
              </a:solidFill>
              <a:latin typeface="Raleway"/>
              <a:ea typeface="Raleway"/>
              <a:cs typeface="Raleway"/>
              <a:sym typeface="Raleway"/>
            </a:endParaRPr>
          </a:p>
        </p:txBody>
      </p:sp>
      <p:sp>
        <p:nvSpPr>
          <p:cNvPr id="134" name="Google Shape;134;p16"/>
          <p:cNvSpPr/>
          <p:nvPr/>
        </p:nvSpPr>
        <p:spPr>
          <a:xfrm>
            <a:off x="608237" y="4552703"/>
            <a:ext cx="2429917"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1" lang="en-US" sz="1400">
                <a:solidFill>
                  <a:srgbClr val="A5A5A5"/>
                </a:solidFill>
                <a:latin typeface="Raleway"/>
                <a:ea typeface="Raleway"/>
                <a:cs typeface="Raleway"/>
                <a:sym typeface="Raleway"/>
              </a:rPr>
              <a:t>Chairman &amp; CEO</a:t>
            </a:r>
            <a:endParaRPr i="1" sz="1400">
              <a:solidFill>
                <a:srgbClr val="A5A5A5"/>
              </a:solidFill>
              <a:latin typeface="Raleway"/>
              <a:ea typeface="Raleway"/>
              <a:cs typeface="Raleway"/>
              <a:sym typeface="Raleway"/>
            </a:endParaRPr>
          </a:p>
        </p:txBody>
      </p:sp>
      <p:sp>
        <p:nvSpPr>
          <p:cNvPr id="135" name="Google Shape;135;p16"/>
          <p:cNvSpPr/>
          <p:nvPr/>
        </p:nvSpPr>
        <p:spPr>
          <a:xfrm>
            <a:off x="613057" y="4230679"/>
            <a:ext cx="1512226"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rgbClr val="69ECCD"/>
                </a:solidFill>
                <a:latin typeface="Raleway SemiBold"/>
                <a:ea typeface="Raleway SemiBold"/>
                <a:cs typeface="Raleway SemiBold"/>
                <a:sym typeface="Raleway SemiBold"/>
              </a:rPr>
              <a:t>Jon Quest</a:t>
            </a:r>
            <a:endParaRPr sz="2000">
              <a:solidFill>
                <a:srgbClr val="69ECCD"/>
              </a:solidFill>
              <a:latin typeface="Raleway SemiBold"/>
              <a:ea typeface="Raleway SemiBold"/>
              <a:cs typeface="Raleway SemiBold"/>
              <a:sym typeface="Raleway SemiBold"/>
            </a:endParaRPr>
          </a:p>
        </p:txBody>
      </p:sp>
      <p:sp>
        <p:nvSpPr>
          <p:cNvPr id="136" name="Google Shape;136;p16"/>
          <p:cNvSpPr/>
          <p:nvPr/>
        </p:nvSpPr>
        <p:spPr>
          <a:xfrm>
            <a:off x="712924" y="1732377"/>
            <a:ext cx="3036809" cy="2283315"/>
          </a:xfrm>
          <a:prstGeom prst="parallelogram">
            <a:avLst>
              <a:gd fmla="val 25000" name="adj"/>
            </a:avLst>
          </a:prstGeom>
          <a:blipFill rotWithShape="1">
            <a:blip r:embed="rId3">
              <a:alphaModFix/>
            </a:blip>
            <a:stretch>
              <a:fillRect b="-71083" l="-627" r="-12020" t="-5838"/>
            </a:stretch>
          </a:blip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7" name="Google Shape;137;p16"/>
          <p:cNvSpPr/>
          <p:nvPr/>
        </p:nvSpPr>
        <p:spPr>
          <a:xfrm>
            <a:off x="5319214" y="1734558"/>
            <a:ext cx="3036809" cy="2283315"/>
          </a:xfrm>
          <a:prstGeom prst="parallelogram">
            <a:avLst>
              <a:gd fmla="val 25000" name="adj"/>
            </a:avLst>
          </a:prstGeom>
          <a:blipFill rotWithShape="1">
            <a:blip r:embed="rId4">
              <a:alphaModFix/>
            </a:blip>
            <a:stretch>
              <a:fillRect b="-40165" l="-6640" r="-262" t="-8244"/>
            </a:stretch>
          </a:blip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8" name="Google Shape;138;p16"/>
          <p:cNvSpPr/>
          <p:nvPr/>
        </p:nvSpPr>
        <p:spPr>
          <a:xfrm>
            <a:off x="2714625" y="310587"/>
            <a:ext cx="3714750" cy="804908"/>
          </a:xfrm>
          <a:prstGeom prst="parallelogram">
            <a:avLst>
              <a:gd fmla="val 37791" name="adj"/>
            </a:avLst>
          </a:prstGeom>
          <a:solidFill>
            <a:srgbClr val="69ECC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39" name="Google Shape;139;p16"/>
          <p:cNvGrpSpPr/>
          <p:nvPr/>
        </p:nvGrpSpPr>
        <p:grpSpPr>
          <a:xfrm>
            <a:off x="3164684" y="420654"/>
            <a:ext cx="2829715" cy="584775"/>
            <a:chOff x="754722" y="2582988"/>
            <a:chExt cx="2829715" cy="584775"/>
          </a:xfrm>
        </p:grpSpPr>
        <p:sp>
          <p:nvSpPr>
            <p:cNvPr id="140" name="Google Shape;140;p16"/>
            <p:cNvSpPr/>
            <p:nvPr/>
          </p:nvSpPr>
          <p:spPr>
            <a:xfrm>
              <a:off x="754722" y="2582988"/>
              <a:ext cx="2829715"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200">
                  <a:solidFill>
                    <a:schemeClr val="lt1"/>
                  </a:solidFill>
                  <a:latin typeface="Raleway"/>
                  <a:ea typeface="Raleway"/>
                  <a:cs typeface="Raleway"/>
                  <a:sym typeface="Raleway"/>
                </a:rPr>
                <a:t>Management</a:t>
              </a:r>
              <a:endParaRPr/>
            </a:p>
          </p:txBody>
        </p:sp>
        <p:cxnSp>
          <p:nvCxnSpPr>
            <p:cNvPr id="141" name="Google Shape;141;p16"/>
            <p:cNvCxnSpPr/>
            <p:nvPr/>
          </p:nvCxnSpPr>
          <p:spPr>
            <a:xfrm>
              <a:off x="853440" y="3140399"/>
              <a:ext cx="495300" cy="0"/>
            </a:xfrm>
            <a:prstGeom prst="straightConnector1">
              <a:avLst/>
            </a:prstGeom>
            <a:noFill/>
            <a:ln cap="flat" cmpd="sng" w="28575">
              <a:solidFill>
                <a:srgbClr val="595959"/>
              </a:solidFill>
              <a:prstDash val="solid"/>
              <a:miter lim="800000"/>
              <a:headEnd len="sm" w="sm" type="none"/>
              <a:tailEnd len="sm" w="sm" type="none"/>
            </a:ln>
          </p:spPr>
        </p:cxnSp>
      </p:grpSp>
      <p:grpSp>
        <p:nvGrpSpPr>
          <p:cNvPr id="142" name="Google Shape;142;p16"/>
          <p:cNvGrpSpPr/>
          <p:nvPr/>
        </p:nvGrpSpPr>
        <p:grpSpPr>
          <a:xfrm>
            <a:off x="2714625" y="3588104"/>
            <a:ext cx="710462" cy="841835"/>
            <a:chOff x="628047" y="2894215"/>
            <a:chExt cx="1755535" cy="2080153"/>
          </a:xfrm>
        </p:grpSpPr>
        <p:sp>
          <p:nvSpPr>
            <p:cNvPr id="143" name="Google Shape;143;p16"/>
            <p:cNvSpPr/>
            <p:nvPr/>
          </p:nvSpPr>
          <p:spPr>
            <a:xfrm>
              <a:off x="628047" y="2894215"/>
              <a:ext cx="1216152" cy="914400"/>
            </a:xfrm>
            <a:prstGeom prst="parallelogram">
              <a:avLst>
                <a:gd fmla="val 25000" name="adj"/>
              </a:avLst>
            </a:prstGeom>
            <a:solidFill>
              <a:srgbClr val="69ECCD">
                <a:alpha val="4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4" name="Google Shape;144;p16"/>
            <p:cNvSpPr/>
            <p:nvPr/>
          </p:nvSpPr>
          <p:spPr>
            <a:xfrm>
              <a:off x="1167430" y="3427808"/>
              <a:ext cx="1216152" cy="914400"/>
            </a:xfrm>
            <a:prstGeom prst="parallelogram">
              <a:avLst>
                <a:gd fmla="val 25000" name="adj"/>
              </a:avLst>
            </a:prstGeom>
            <a:noFill/>
            <a:ln cap="flat" cmpd="sng" w="12700">
              <a:solidFill>
                <a:srgbClr val="69ECC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5" name="Google Shape;145;p16"/>
            <p:cNvSpPr/>
            <p:nvPr/>
          </p:nvSpPr>
          <p:spPr>
            <a:xfrm>
              <a:off x="702775" y="4059968"/>
              <a:ext cx="1216152" cy="914400"/>
            </a:xfrm>
            <a:prstGeom prst="parallelogram">
              <a:avLst>
                <a:gd fmla="val 25000" name="adj"/>
              </a:avLst>
            </a:prstGeom>
            <a:noFill/>
            <a:ln cap="flat" cmpd="sng" w="12700">
              <a:solidFill>
                <a:srgbClr val="69ECC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146" name="Google Shape;146;p16"/>
          <p:cNvGrpSpPr/>
          <p:nvPr/>
        </p:nvGrpSpPr>
        <p:grpSpPr>
          <a:xfrm>
            <a:off x="7340098" y="3588104"/>
            <a:ext cx="710462" cy="841835"/>
            <a:chOff x="628047" y="2894215"/>
            <a:chExt cx="1755535" cy="2080153"/>
          </a:xfrm>
        </p:grpSpPr>
        <p:sp>
          <p:nvSpPr>
            <p:cNvPr id="147" name="Google Shape;147;p16"/>
            <p:cNvSpPr/>
            <p:nvPr/>
          </p:nvSpPr>
          <p:spPr>
            <a:xfrm>
              <a:off x="628047" y="2894215"/>
              <a:ext cx="1216152" cy="914400"/>
            </a:xfrm>
            <a:prstGeom prst="parallelogram">
              <a:avLst>
                <a:gd fmla="val 25000" name="adj"/>
              </a:avLst>
            </a:prstGeom>
            <a:solidFill>
              <a:srgbClr val="69ECCD">
                <a:alpha val="4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8" name="Google Shape;148;p16"/>
            <p:cNvSpPr/>
            <p:nvPr/>
          </p:nvSpPr>
          <p:spPr>
            <a:xfrm>
              <a:off x="1167430" y="3427808"/>
              <a:ext cx="1216152" cy="914400"/>
            </a:xfrm>
            <a:prstGeom prst="parallelogram">
              <a:avLst>
                <a:gd fmla="val 25000" name="adj"/>
              </a:avLst>
            </a:prstGeom>
            <a:noFill/>
            <a:ln cap="flat" cmpd="sng" w="12700">
              <a:solidFill>
                <a:srgbClr val="69ECC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9" name="Google Shape;149;p16"/>
            <p:cNvSpPr/>
            <p:nvPr/>
          </p:nvSpPr>
          <p:spPr>
            <a:xfrm>
              <a:off x="702775" y="4059968"/>
              <a:ext cx="1216152" cy="914400"/>
            </a:xfrm>
            <a:prstGeom prst="parallelogram">
              <a:avLst>
                <a:gd fmla="val 25000" name="adj"/>
              </a:avLst>
            </a:prstGeom>
            <a:noFill/>
            <a:ln cap="flat" cmpd="sng" w="12700">
              <a:solidFill>
                <a:srgbClr val="69ECC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7F8FC"/>
        </a:solidFill>
      </p:bgPr>
    </p:bg>
    <p:spTree>
      <p:nvGrpSpPr>
        <p:cNvPr id="153" name="Shape 153"/>
        <p:cNvGrpSpPr/>
        <p:nvPr/>
      </p:nvGrpSpPr>
      <p:grpSpPr>
        <a:xfrm>
          <a:off x="0" y="0"/>
          <a:ext cx="0" cy="0"/>
          <a:chOff x="0" y="0"/>
          <a:chExt cx="0" cy="0"/>
        </a:xfrm>
      </p:grpSpPr>
      <p:sp>
        <p:nvSpPr>
          <p:cNvPr id="154" name="Google Shape;154;p17"/>
          <p:cNvSpPr/>
          <p:nvPr/>
        </p:nvSpPr>
        <p:spPr>
          <a:xfrm>
            <a:off x="608146" y="4929504"/>
            <a:ext cx="3047699"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rgbClr val="595959"/>
                </a:solidFill>
                <a:latin typeface="Raleway"/>
                <a:ea typeface="Raleway"/>
                <a:cs typeface="Raleway"/>
                <a:sym typeface="Raleway"/>
              </a:rPr>
              <a:t>Monitors the consistent quality standards of products.</a:t>
            </a:r>
            <a:endParaRPr sz="1600">
              <a:solidFill>
                <a:srgbClr val="595959"/>
              </a:solidFill>
              <a:latin typeface="Raleway"/>
              <a:ea typeface="Raleway"/>
              <a:cs typeface="Raleway"/>
              <a:sym typeface="Raleway"/>
            </a:endParaRPr>
          </a:p>
        </p:txBody>
      </p:sp>
      <p:sp>
        <p:nvSpPr>
          <p:cNvPr id="155" name="Google Shape;155;p17"/>
          <p:cNvSpPr/>
          <p:nvPr/>
        </p:nvSpPr>
        <p:spPr>
          <a:xfrm>
            <a:off x="606767" y="4549136"/>
            <a:ext cx="2919861"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1" lang="en-US" sz="1400">
                <a:solidFill>
                  <a:srgbClr val="A5A5A5"/>
                </a:solidFill>
                <a:latin typeface="Raleway"/>
                <a:ea typeface="Raleway"/>
                <a:cs typeface="Raleway"/>
                <a:sym typeface="Raleway"/>
              </a:rPr>
              <a:t>Chief Quality Officer</a:t>
            </a:r>
            <a:endParaRPr i="1" sz="1400">
              <a:solidFill>
                <a:srgbClr val="A5A5A5"/>
              </a:solidFill>
              <a:latin typeface="Raleway"/>
              <a:ea typeface="Raleway"/>
              <a:cs typeface="Raleway"/>
              <a:sym typeface="Raleway"/>
            </a:endParaRPr>
          </a:p>
        </p:txBody>
      </p:sp>
      <p:sp>
        <p:nvSpPr>
          <p:cNvPr id="156" name="Google Shape;156;p17"/>
          <p:cNvSpPr/>
          <p:nvPr/>
        </p:nvSpPr>
        <p:spPr>
          <a:xfrm>
            <a:off x="608542" y="4230208"/>
            <a:ext cx="2505682"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rgbClr val="69ECCD"/>
                </a:solidFill>
                <a:latin typeface="Raleway SemiBold"/>
                <a:ea typeface="Raleway SemiBold"/>
                <a:cs typeface="Raleway SemiBold"/>
                <a:sym typeface="Raleway SemiBold"/>
              </a:rPr>
              <a:t>Cassandra Twin</a:t>
            </a:r>
            <a:endParaRPr sz="2000">
              <a:solidFill>
                <a:srgbClr val="69ECCD"/>
              </a:solidFill>
              <a:latin typeface="Raleway SemiBold"/>
              <a:ea typeface="Raleway SemiBold"/>
              <a:cs typeface="Raleway SemiBold"/>
              <a:sym typeface="Raleway SemiBold"/>
            </a:endParaRPr>
          </a:p>
        </p:txBody>
      </p:sp>
      <p:sp>
        <p:nvSpPr>
          <p:cNvPr id="157" name="Google Shape;157;p17"/>
          <p:cNvSpPr/>
          <p:nvPr/>
        </p:nvSpPr>
        <p:spPr>
          <a:xfrm>
            <a:off x="5217848" y="4927777"/>
            <a:ext cx="3072985" cy="83099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rgbClr val="595959"/>
                </a:solidFill>
                <a:latin typeface="Raleway"/>
                <a:ea typeface="Raleway"/>
                <a:cs typeface="Raleway"/>
                <a:sym typeface="Raleway"/>
              </a:rPr>
              <a:t>Manages the company’s market, brand and image to the public.</a:t>
            </a:r>
            <a:endParaRPr sz="1600">
              <a:solidFill>
                <a:srgbClr val="595959"/>
              </a:solidFill>
              <a:latin typeface="Raleway"/>
              <a:ea typeface="Raleway"/>
              <a:cs typeface="Raleway"/>
              <a:sym typeface="Raleway"/>
            </a:endParaRPr>
          </a:p>
        </p:txBody>
      </p:sp>
      <p:sp>
        <p:nvSpPr>
          <p:cNvPr id="158" name="Google Shape;158;p17"/>
          <p:cNvSpPr/>
          <p:nvPr/>
        </p:nvSpPr>
        <p:spPr>
          <a:xfrm>
            <a:off x="5212889" y="4550736"/>
            <a:ext cx="3400558"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1" lang="en-US" sz="1400">
                <a:solidFill>
                  <a:srgbClr val="A5A5A5"/>
                </a:solidFill>
                <a:latin typeface="Raleway"/>
                <a:ea typeface="Raleway"/>
                <a:cs typeface="Raleway"/>
                <a:sym typeface="Raleway"/>
              </a:rPr>
              <a:t>Chief Creative Officer</a:t>
            </a:r>
            <a:endParaRPr i="1" sz="1400">
              <a:solidFill>
                <a:srgbClr val="A5A5A5"/>
              </a:solidFill>
              <a:latin typeface="Raleway"/>
              <a:ea typeface="Raleway"/>
              <a:cs typeface="Raleway"/>
              <a:sym typeface="Raleway"/>
            </a:endParaRPr>
          </a:p>
        </p:txBody>
      </p:sp>
      <p:sp>
        <p:nvSpPr>
          <p:cNvPr id="159" name="Google Shape;159;p17"/>
          <p:cNvSpPr/>
          <p:nvPr/>
        </p:nvSpPr>
        <p:spPr>
          <a:xfrm>
            <a:off x="5220040" y="4237190"/>
            <a:ext cx="2086050"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rgbClr val="69ECCD"/>
                </a:solidFill>
                <a:latin typeface="Raleway SemiBold"/>
                <a:ea typeface="Raleway SemiBold"/>
                <a:cs typeface="Raleway SemiBold"/>
                <a:sym typeface="Raleway SemiBold"/>
              </a:rPr>
              <a:t>Ana Gold</a:t>
            </a:r>
            <a:endParaRPr sz="2000">
              <a:solidFill>
                <a:srgbClr val="69ECCD"/>
              </a:solidFill>
              <a:latin typeface="Raleway SemiBold"/>
              <a:ea typeface="Raleway SemiBold"/>
              <a:cs typeface="Raleway SemiBold"/>
              <a:sym typeface="Raleway SemiBold"/>
            </a:endParaRPr>
          </a:p>
        </p:txBody>
      </p:sp>
      <p:sp>
        <p:nvSpPr>
          <p:cNvPr id="160" name="Google Shape;160;p17"/>
          <p:cNvSpPr/>
          <p:nvPr/>
        </p:nvSpPr>
        <p:spPr>
          <a:xfrm>
            <a:off x="2714625" y="310587"/>
            <a:ext cx="3714750" cy="804908"/>
          </a:xfrm>
          <a:prstGeom prst="parallelogram">
            <a:avLst>
              <a:gd fmla="val 37791" name="adj"/>
            </a:avLst>
          </a:prstGeom>
          <a:solidFill>
            <a:srgbClr val="69ECC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61" name="Google Shape;161;p17"/>
          <p:cNvGrpSpPr/>
          <p:nvPr/>
        </p:nvGrpSpPr>
        <p:grpSpPr>
          <a:xfrm>
            <a:off x="3164684" y="420654"/>
            <a:ext cx="2829715" cy="584775"/>
            <a:chOff x="754722" y="2582988"/>
            <a:chExt cx="2829715" cy="584775"/>
          </a:xfrm>
        </p:grpSpPr>
        <p:sp>
          <p:nvSpPr>
            <p:cNvPr id="162" name="Google Shape;162;p17"/>
            <p:cNvSpPr/>
            <p:nvPr/>
          </p:nvSpPr>
          <p:spPr>
            <a:xfrm>
              <a:off x="754722" y="2582988"/>
              <a:ext cx="2829715"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200">
                  <a:solidFill>
                    <a:schemeClr val="lt1"/>
                  </a:solidFill>
                  <a:latin typeface="Raleway"/>
                  <a:ea typeface="Raleway"/>
                  <a:cs typeface="Raleway"/>
                  <a:sym typeface="Raleway"/>
                </a:rPr>
                <a:t>Management</a:t>
              </a:r>
              <a:endParaRPr/>
            </a:p>
          </p:txBody>
        </p:sp>
        <p:cxnSp>
          <p:nvCxnSpPr>
            <p:cNvPr id="163" name="Google Shape;163;p17"/>
            <p:cNvCxnSpPr/>
            <p:nvPr/>
          </p:nvCxnSpPr>
          <p:spPr>
            <a:xfrm>
              <a:off x="853440" y="3140399"/>
              <a:ext cx="495300" cy="0"/>
            </a:xfrm>
            <a:prstGeom prst="straightConnector1">
              <a:avLst/>
            </a:prstGeom>
            <a:noFill/>
            <a:ln cap="flat" cmpd="sng" w="28575">
              <a:solidFill>
                <a:srgbClr val="595959"/>
              </a:solidFill>
              <a:prstDash val="solid"/>
              <a:miter lim="800000"/>
              <a:headEnd len="sm" w="sm" type="none"/>
              <a:tailEnd len="sm" w="sm" type="none"/>
            </a:ln>
          </p:spPr>
        </p:cxnSp>
      </p:grpSp>
      <p:sp>
        <p:nvSpPr>
          <p:cNvPr id="164" name="Google Shape;164;p17"/>
          <p:cNvSpPr/>
          <p:nvPr/>
        </p:nvSpPr>
        <p:spPr>
          <a:xfrm>
            <a:off x="712924" y="1732377"/>
            <a:ext cx="3036809" cy="2283315"/>
          </a:xfrm>
          <a:prstGeom prst="parallelogram">
            <a:avLst>
              <a:gd fmla="val 25000" name="adj"/>
            </a:avLst>
          </a:prstGeom>
          <a:blipFill rotWithShape="1">
            <a:blip r:embed="rId3">
              <a:alphaModFix/>
            </a:blip>
            <a:stretch>
              <a:fillRect b="-6313" l="-13284" r="-8067" t="-11777"/>
            </a:stretch>
          </a:blip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5" name="Google Shape;165;p17"/>
          <p:cNvSpPr/>
          <p:nvPr/>
        </p:nvSpPr>
        <p:spPr>
          <a:xfrm>
            <a:off x="5319214" y="1734558"/>
            <a:ext cx="3036809" cy="2283315"/>
          </a:xfrm>
          <a:prstGeom prst="parallelogram">
            <a:avLst>
              <a:gd fmla="val 25000" name="adj"/>
            </a:avLst>
          </a:prstGeom>
          <a:blipFill rotWithShape="1">
            <a:blip r:embed="rId4">
              <a:alphaModFix/>
            </a:blip>
            <a:stretch>
              <a:fillRect b="-35456" l="0" r="-10447" t="-2943"/>
            </a:stretch>
          </a:blip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66" name="Google Shape;166;p17"/>
          <p:cNvGrpSpPr/>
          <p:nvPr/>
        </p:nvGrpSpPr>
        <p:grpSpPr>
          <a:xfrm>
            <a:off x="2714625" y="3588104"/>
            <a:ext cx="710462" cy="841835"/>
            <a:chOff x="628047" y="2894215"/>
            <a:chExt cx="1755535" cy="2080153"/>
          </a:xfrm>
        </p:grpSpPr>
        <p:sp>
          <p:nvSpPr>
            <p:cNvPr id="167" name="Google Shape;167;p17"/>
            <p:cNvSpPr/>
            <p:nvPr/>
          </p:nvSpPr>
          <p:spPr>
            <a:xfrm>
              <a:off x="628047" y="2894215"/>
              <a:ext cx="1216152" cy="914400"/>
            </a:xfrm>
            <a:prstGeom prst="parallelogram">
              <a:avLst>
                <a:gd fmla="val 25000" name="adj"/>
              </a:avLst>
            </a:prstGeom>
            <a:solidFill>
              <a:srgbClr val="69ECCD">
                <a:alpha val="4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8" name="Google Shape;168;p17"/>
            <p:cNvSpPr/>
            <p:nvPr/>
          </p:nvSpPr>
          <p:spPr>
            <a:xfrm>
              <a:off x="1167430" y="3427808"/>
              <a:ext cx="1216152" cy="914400"/>
            </a:xfrm>
            <a:prstGeom prst="parallelogram">
              <a:avLst>
                <a:gd fmla="val 25000" name="adj"/>
              </a:avLst>
            </a:prstGeom>
            <a:noFill/>
            <a:ln cap="flat" cmpd="sng" w="12700">
              <a:solidFill>
                <a:srgbClr val="69ECC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9" name="Google Shape;169;p17"/>
            <p:cNvSpPr/>
            <p:nvPr/>
          </p:nvSpPr>
          <p:spPr>
            <a:xfrm>
              <a:off x="702775" y="4059968"/>
              <a:ext cx="1216152" cy="914400"/>
            </a:xfrm>
            <a:prstGeom prst="parallelogram">
              <a:avLst>
                <a:gd fmla="val 25000" name="adj"/>
              </a:avLst>
            </a:prstGeom>
            <a:noFill/>
            <a:ln cap="flat" cmpd="sng" w="12700">
              <a:solidFill>
                <a:srgbClr val="69ECC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170" name="Google Shape;170;p17"/>
          <p:cNvGrpSpPr/>
          <p:nvPr/>
        </p:nvGrpSpPr>
        <p:grpSpPr>
          <a:xfrm>
            <a:off x="7340098" y="3588104"/>
            <a:ext cx="710462" cy="841835"/>
            <a:chOff x="628047" y="2894215"/>
            <a:chExt cx="1755535" cy="2080153"/>
          </a:xfrm>
        </p:grpSpPr>
        <p:sp>
          <p:nvSpPr>
            <p:cNvPr id="171" name="Google Shape;171;p17"/>
            <p:cNvSpPr/>
            <p:nvPr/>
          </p:nvSpPr>
          <p:spPr>
            <a:xfrm>
              <a:off x="628047" y="2894215"/>
              <a:ext cx="1216152" cy="914400"/>
            </a:xfrm>
            <a:prstGeom prst="parallelogram">
              <a:avLst>
                <a:gd fmla="val 25000" name="adj"/>
              </a:avLst>
            </a:prstGeom>
            <a:solidFill>
              <a:srgbClr val="69ECCD">
                <a:alpha val="4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2" name="Google Shape;172;p17"/>
            <p:cNvSpPr/>
            <p:nvPr/>
          </p:nvSpPr>
          <p:spPr>
            <a:xfrm>
              <a:off x="1167430" y="3427808"/>
              <a:ext cx="1216152" cy="914400"/>
            </a:xfrm>
            <a:prstGeom prst="parallelogram">
              <a:avLst>
                <a:gd fmla="val 25000" name="adj"/>
              </a:avLst>
            </a:prstGeom>
            <a:noFill/>
            <a:ln cap="flat" cmpd="sng" w="12700">
              <a:solidFill>
                <a:srgbClr val="69ECC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3" name="Google Shape;173;p17"/>
            <p:cNvSpPr/>
            <p:nvPr/>
          </p:nvSpPr>
          <p:spPr>
            <a:xfrm>
              <a:off x="702775" y="4059968"/>
              <a:ext cx="1216152" cy="914400"/>
            </a:xfrm>
            <a:prstGeom prst="parallelogram">
              <a:avLst>
                <a:gd fmla="val 25000" name="adj"/>
              </a:avLst>
            </a:prstGeom>
            <a:noFill/>
            <a:ln cap="flat" cmpd="sng" w="12700">
              <a:solidFill>
                <a:srgbClr val="69ECC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7F8FC"/>
        </a:solidFill>
      </p:bgPr>
    </p:bg>
    <p:spTree>
      <p:nvGrpSpPr>
        <p:cNvPr id="177" name="Shape 177"/>
        <p:cNvGrpSpPr/>
        <p:nvPr/>
      </p:nvGrpSpPr>
      <p:grpSpPr>
        <a:xfrm>
          <a:off x="0" y="0"/>
          <a:ext cx="0" cy="0"/>
          <a:chOff x="0" y="0"/>
          <a:chExt cx="0" cy="0"/>
        </a:xfrm>
      </p:grpSpPr>
      <p:sp>
        <p:nvSpPr>
          <p:cNvPr id="178" name="Google Shape;178;p18"/>
          <p:cNvSpPr/>
          <p:nvPr/>
        </p:nvSpPr>
        <p:spPr>
          <a:xfrm flipH="1" rot="10800000">
            <a:off x="0" y="0"/>
            <a:ext cx="9144000" cy="3007177"/>
          </a:xfrm>
          <a:custGeom>
            <a:rect b="b" l="l" r="r" t="t"/>
            <a:pathLst>
              <a:path extrusionOk="0" h="3123976" w="9144000">
                <a:moveTo>
                  <a:pt x="0" y="3123976"/>
                </a:moveTo>
                <a:lnTo>
                  <a:pt x="0" y="4258"/>
                </a:lnTo>
                <a:lnTo>
                  <a:pt x="1864378" y="0"/>
                </a:lnTo>
                <a:lnTo>
                  <a:pt x="9144000" y="3123976"/>
                </a:lnTo>
                <a:lnTo>
                  <a:pt x="0" y="3123976"/>
                </a:lnTo>
                <a:close/>
              </a:path>
            </a:pathLst>
          </a:custGeom>
          <a:blipFill rotWithShape="0">
            <a:blip r:embed="rId3">
              <a:alphaModFix/>
            </a:blip>
            <a:stretch>
              <a:fillRect b="-94794" l="0" r="-16560" t="-53209"/>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9" name="Google Shape;179;p18"/>
          <p:cNvSpPr/>
          <p:nvPr/>
        </p:nvSpPr>
        <p:spPr>
          <a:xfrm rot="10800000">
            <a:off x="255493" y="1449266"/>
            <a:ext cx="3566831" cy="2520758"/>
          </a:xfrm>
          <a:prstGeom prst="parallelogram">
            <a:avLst>
              <a:gd fmla="val 37791" name="adj"/>
            </a:avLst>
          </a:prstGeom>
          <a:solidFill>
            <a:srgbClr val="69ECC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0" name="Google Shape;180;p18"/>
          <p:cNvSpPr/>
          <p:nvPr/>
        </p:nvSpPr>
        <p:spPr>
          <a:xfrm>
            <a:off x="3560525" y="2805525"/>
            <a:ext cx="5086200" cy="2235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lang="en-US" sz="2000">
                <a:solidFill>
                  <a:srgbClr val="595959"/>
                </a:solidFill>
                <a:latin typeface="Raleway"/>
                <a:ea typeface="Raleway"/>
                <a:cs typeface="Raleway"/>
                <a:sym typeface="Raleway"/>
              </a:rPr>
              <a:t>The Food and Drug Administration’s survey shows that nearly 30 brewing companies fail to gain their desired monthly profits due to (1) lack of effective marketing strategies and (2) failure to provide quality, affordable coffee and coffee based beverages. </a:t>
            </a:r>
            <a:endParaRPr/>
          </a:p>
        </p:txBody>
      </p:sp>
      <p:grpSp>
        <p:nvGrpSpPr>
          <p:cNvPr id="181" name="Google Shape;181;p18"/>
          <p:cNvGrpSpPr/>
          <p:nvPr/>
        </p:nvGrpSpPr>
        <p:grpSpPr>
          <a:xfrm>
            <a:off x="816998" y="2087688"/>
            <a:ext cx="2840601" cy="584775"/>
            <a:chOff x="769236" y="2582988"/>
            <a:chExt cx="2840601" cy="584775"/>
          </a:xfrm>
        </p:grpSpPr>
        <p:sp>
          <p:nvSpPr>
            <p:cNvPr id="182" name="Google Shape;182;p18"/>
            <p:cNvSpPr/>
            <p:nvPr/>
          </p:nvSpPr>
          <p:spPr>
            <a:xfrm>
              <a:off x="769236" y="2582988"/>
              <a:ext cx="2840601"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200">
                  <a:solidFill>
                    <a:schemeClr val="lt1"/>
                  </a:solidFill>
                  <a:latin typeface="Raleway"/>
                  <a:ea typeface="Raleway"/>
                  <a:cs typeface="Raleway"/>
                  <a:sym typeface="Raleway"/>
                </a:rPr>
                <a:t>The Problem</a:t>
              </a:r>
              <a:endParaRPr/>
            </a:p>
          </p:txBody>
        </p:sp>
        <p:cxnSp>
          <p:nvCxnSpPr>
            <p:cNvPr id="183" name="Google Shape;183;p18"/>
            <p:cNvCxnSpPr/>
            <p:nvPr/>
          </p:nvCxnSpPr>
          <p:spPr>
            <a:xfrm>
              <a:off x="853440" y="3140399"/>
              <a:ext cx="495300" cy="0"/>
            </a:xfrm>
            <a:prstGeom prst="straightConnector1">
              <a:avLst/>
            </a:prstGeom>
            <a:noFill/>
            <a:ln cap="flat" cmpd="sng" w="28575">
              <a:solidFill>
                <a:srgbClr val="595959"/>
              </a:solidFill>
              <a:prstDash val="solid"/>
              <a:miter lim="800000"/>
              <a:headEnd len="sm" w="sm" type="none"/>
              <a:tailEnd len="sm" w="sm" type="none"/>
            </a:ln>
          </p:spPr>
        </p:cxnSp>
      </p:grpSp>
      <p:grpSp>
        <p:nvGrpSpPr>
          <p:cNvPr id="184" name="Google Shape;184;p18"/>
          <p:cNvGrpSpPr/>
          <p:nvPr/>
        </p:nvGrpSpPr>
        <p:grpSpPr>
          <a:xfrm>
            <a:off x="7752988" y="-8186"/>
            <a:ext cx="1366558" cy="1619250"/>
            <a:chOff x="628047" y="2894215"/>
            <a:chExt cx="1755535" cy="2080153"/>
          </a:xfrm>
        </p:grpSpPr>
        <p:sp>
          <p:nvSpPr>
            <p:cNvPr id="185" name="Google Shape;185;p18"/>
            <p:cNvSpPr/>
            <p:nvPr/>
          </p:nvSpPr>
          <p:spPr>
            <a:xfrm>
              <a:off x="628047" y="2894215"/>
              <a:ext cx="1216152" cy="914400"/>
            </a:xfrm>
            <a:prstGeom prst="parallelogram">
              <a:avLst>
                <a:gd fmla="val 25000" name="adj"/>
              </a:avLst>
            </a:prstGeom>
            <a:solidFill>
              <a:srgbClr val="69ECCD">
                <a:alpha val="4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6" name="Google Shape;186;p18"/>
            <p:cNvSpPr/>
            <p:nvPr/>
          </p:nvSpPr>
          <p:spPr>
            <a:xfrm>
              <a:off x="1167430" y="3427808"/>
              <a:ext cx="1216152" cy="914400"/>
            </a:xfrm>
            <a:prstGeom prst="parallelogram">
              <a:avLst>
                <a:gd fmla="val 25000" name="adj"/>
              </a:avLst>
            </a:prstGeom>
            <a:noFill/>
            <a:ln cap="flat" cmpd="sng" w="12700">
              <a:solidFill>
                <a:srgbClr val="69ECC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7" name="Google Shape;187;p18"/>
            <p:cNvSpPr/>
            <p:nvPr/>
          </p:nvSpPr>
          <p:spPr>
            <a:xfrm>
              <a:off x="702775" y="4059968"/>
              <a:ext cx="1216152" cy="914400"/>
            </a:xfrm>
            <a:prstGeom prst="parallelogram">
              <a:avLst>
                <a:gd fmla="val 25000" name="adj"/>
              </a:avLst>
            </a:prstGeom>
            <a:noFill/>
            <a:ln cap="flat" cmpd="sng" w="12700">
              <a:solidFill>
                <a:srgbClr val="69ECC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7F8FC"/>
        </a:solidFill>
      </p:bgPr>
    </p:bg>
    <p:spTree>
      <p:nvGrpSpPr>
        <p:cNvPr id="191" name="Shape 191"/>
        <p:cNvGrpSpPr/>
        <p:nvPr/>
      </p:nvGrpSpPr>
      <p:grpSpPr>
        <a:xfrm>
          <a:off x="0" y="0"/>
          <a:ext cx="0" cy="0"/>
          <a:chOff x="0" y="0"/>
          <a:chExt cx="0" cy="0"/>
        </a:xfrm>
      </p:grpSpPr>
      <p:sp>
        <p:nvSpPr>
          <p:cNvPr id="192" name="Google Shape;192;p19"/>
          <p:cNvSpPr/>
          <p:nvPr/>
        </p:nvSpPr>
        <p:spPr>
          <a:xfrm rot="10800000">
            <a:off x="0" y="0"/>
            <a:ext cx="9144000" cy="3007177"/>
          </a:xfrm>
          <a:custGeom>
            <a:rect b="b" l="l" r="r" t="t"/>
            <a:pathLst>
              <a:path extrusionOk="0" h="3123976" w="9144000">
                <a:moveTo>
                  <a:pt x="0" y="3123976"/>
                </a:moveTo>
                <a:lnTo>
                  <a:pt x="0" y="4258"/>
                </a:lnTo>
                <a:lnTo>
                  <a:pt x="1864378" y="0"/>
                </a:lnTo>
                <a:lnTo>
                  <a:pt x="9144000" y="3123976"/>
                </a:lnTo>
                <a:lnTo>
                  <a:pt x="0" y="3123976"/>
                </a:lnTo>
                <a:close/>
              </a:path>
            </a:pathLst>
          </a:custGeom>
          <a:blipFill rotWithShape="0">
            <a:blip r:embed="rId3">
              <a:alphaModFix/>
            </a:blip>
            <a:stretch>
              <a:fillRect b="-134696" l="-5312" r="-18749" t="-1899"/>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3" name="Google Shape;193;p19"/>
          <p:cNvSpPr/>
          <p:nvPr/>
        </p:nvSpPr>
        <p:spPr>
          <a:xfrm flipH="1" rot="10800000">
            <a:off x="5297509" y="1244034"/>
            <a:ext cx="3566831" cy="2520758"/>
          </a:xfrm>
          <a:prstGeom prst="parallelogram">
            <a:avLst>
              <a:gd fmla="val 37791" name="adj"/>
            </a:avLst>
          </a:prstGeom>
          <a:solidFill>
            <a:srgbClr val="69ECC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4" name="Google Shape;194;p19"/>
          <p:cNvSpPr/>
          <p:nvPr/>
        </p:nvSpPr>
        <p:spPr>
          <a:xfrm>
            <a:off x="857250" y="2549075"/>
            <a:ext cx="4541400" cy="32142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None/>
            </a:pPr>
            <a:r>
              <a:rPr lang="en-US" sz="2000">
                <a:solidFill>
                  <a:srgbClr val="595959"/>
                </a:solidFill>
                <a:latin typeface="Raleway"/>
                <a:ea typeface="Raleway"/>
                <a:cs typeface="Raleway"/>
                <a:sym typeface="Raleway"/>
              </a:rPr>
              <a:t>Happy Coffee Brewing Company will provide the public with internationally and locally sourced coffee brews, coffee based drinks, and pastries that are delicious and affordable. In order to draw a larger customer base, a diverse marketing strategy consisting of both physical and online based marketing products will be utilized. </a:t>
            </a:r>
            <a:endParaRPr/>
          </a:p>
        </p:txBody>
      </p:sp>
      <p:grpSp>
        <p:nvGrpSpPr>
          <p:cNvPr id="195" name="Google Shape;195;p19"/>
          <p:cNvGrpSpPr/>
          <p:nvPr/>
        </p:nvGrpSpPr>
        <p:grpSpPr>
          <a:xfrm>
            <a:off x="5659042" y="1741566"/>
            <a:ext cx="2628615" cy="584775"/>
            <a:chOff x="740208" y="2582988"/>
            <a:chExt cx="2628615" cy="584775"/>
          </a:xfrm>
        </p:grpSpPr>
        <p:sp>
          <p:nvSpPr>
            <p:cNvPr id="196" name="Google Shape;196;p19"/>
            <p:cNvSpPr/>
            <p:nvPr/>
          </p:nvSpPr>
          <p:spPr>
            <a:xfrm>
              <a:off x="740208" y="2582988"/>
              <a:ext cx="2628615"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200">
                  <a:solidFill>
                    <a:schemeClr val="lt1"/>
                  </a:solidFill>
                  <a:latin typeface="Muli"/>
                  <a:ea typeface="Muli"/>
                  <a:cs typeface="Muli"/>
                  <a:sym typeface="Muli"/>
                </a:rPr>
                <a:t>Our Solution</a:t>
              </a:r>
              <a:endParaRPr/>
            </a:p>
          </p:txBody>
        </p:sp>
        <p:cxnSp>
          <p:nvCxnSpPr>
            <p:cNvPr id="197" name="Google Shape;197;p19"/>
            <p:cNvCxnSpPr/>
            <p:nvPr/>
          </p:nvCxnSpPr>
          <p:spPr>
            <a:xfrm>
              <a:off x="853440" y="3140399"/>
              <a:ext cx="495300" cy="0"/>
            </a:xfrm>
            <a:prstGeom prst="straightConnector1">
              <a:avLst/>
            </a:prstGeom>
            <a:noFill/>
            <a:ln cap="flat" cmpd="sng" w="28575">
              <a:solidFill>
                <a:srgbClr val="595959"/>
              </a:solidFill>
              <a:prstDash val="solid"/>
              <a:miter lim="800000"/>
              <a:headEnd len="sm" w="sm" type="none"/>
              <a:tailEnd len="sm" w="sm" type="none"/>
            </a:ln>
          </p:spPr>
        </p:cxnSp>
      </p:grpSp>
      <p:grpSp>
        <p:nvGrpSpPr>
          <p:cNvPr id="198" name="Google Shape;198;p19"/>
          <p:cNvGrpSpPr/>
          <p:nvPr/>
        </p:nvGrpSpPr>
        <p:grpSpPr>
          <a:xfrm flipH="1">
            <a:off x="0" y="0"/>
            <a:ext cx="1366558" cy="1619250"/>
            <a:chOff x="628047" y="2894215"/>
            <a:chExt cx="1755535" cy="2080153"/>
          </a:xfrm>
        </p:grpSpPr>
        <p:sp>
          <p:nvSpPr>
            <p:cNvPr id="199" name="Google Shape;199;p19"/>
            <p:cNvSpPr/>
            <p:nvPr/>
          </p:nvSpPr>
          <p:spPr>
            <a:xfrm>
              <a:off x="628047" y="2894215"/>
              <a:ext cx="1216152" cy="914400"/>
            </a:xfrm>
            <a:prstGeom prst="parallelogram">
              <a:avLst>
                <a:gd fmla="val 25000" name="adj"/>
              </a:avLst>
            </a:prstGeom>
            <a:solidFill>
              <a:srgbClr val="69ECCD">
                <a:alpha val="4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0" name="Google Shape;200;p19"/>
            <p:cNvSpPr/>
            <p:nvPr/>
          </p:nvSpPr>
          <p:spPr>
            <a:xfrm>
              <a:off x="1167430" y="3427808"/>
              <a:ext cx="1216152" cy="914400"/>
            </a:xfrm>
            <a:prstGeom prst="parallelogram">
              <a:avLst>
                <a:gd fmla="val 25000" name="adj"/>
              </a:avLst>
            </a:prstGeom>
            <a:noFill/>
            <a:ln cap="flat" cmpd="sng" w="12700">
              <a:solidFill>
                <a:srgbClr val="69ECC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1" name="Google Shape;201;p19"/>
            <p:cNvSpPr/>
            <p:nvPr/>
          </p:nvSpPr>
          <p:spPr>
            <a:xfrm>
              <a:off x="702775" y="4059968"/>
              <a:ext cx="1216152" cy="914400"/>
            </a:xfrm>
            <a:prstGeom prst="parallelogram">
              <a:avLst>
                <a:gd fmla="val 25000" name="adj"/>
              </a:avLst>
            </a:prstGeom>
            <a:noFill/>
            <a:ln cap="flat" cmpd="sng" w="12700">
              <a:solidFill>
                <a:srgbClr val="69ECC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7F8FC"/>
        </a:solidFill>
      </p:bgPr>
    </p:bg>
    <p:spTree>
      <p:nvGrpSpPr>
        <p:cNvPr id="205" name="Shape 205"/>
        <p:cNvGrpSpPr/>
        <p:nvPr/>
      </p:nvGrpSpPr>
      <p:grpSpPr>
        <a:xfrm>
          <a:off x="0" y="0"/>
          <a:ext cx="0" cy="0"/>
          <a:chOff x="0" y="0"/>
          <a:chExt cx="0" cy="0"/>
        </a:xfrm>
      </p:grpSpPr>
      <p:sp>
        <p:nvSpPr>
          <p:cNvPr id="206" name="Google Shape;206;p20"/>
          <p:cNvSpPr/>
          <p:nvPr/>
        </p:nvSpPr>
        <p:spPr>
          <a:xfrm>
            <a:off x="604250" y="962300"/>
            <a:ext cx="7815900" cy="5569200"/>
          </a:xfrm>
          <a:prstGeom prst="rect">
            <a:avLst/>
          </a:prstGeom>
          <a:noFill/>
          <a:ln>
            <a:noFill/>
          </a:ln>
        </p:spPr>
        <p:txBody>
          <a:bodyPr anchorCtr="0" anchor="t" bIns="45700" lIns="91425" spcFirstLastPara="1" rIns="91425" wrap="square" tIns="45700">
            <a:noAutofit/>
          </a:bodyPr>
          <a:lstStyle/>
          <a:p>
            <a:pPr indent="-457200" lvl="0" marL="457200" marR="0" rtl="0" algn="l">
              <a:lnSpc>
                <a:spcPct val="100000"/>
              </a:lnSpc>
              <a:spcBef>
                <a:spcPts val="0"/>
              </a:spcBef>
              <a:spcAft>
                <a:spcPts val="0"/>
              </a:spcAft>
              <a:buClr>
                <a:srgbClr val="595959"/>
              </a:buClr>
              <a:buSzPts val="2000"/>
              <a:buFont typeface="Calibri"/>
              <a:buAutoNum type="arabicPeriod"/>
            </a:pPr>
            <a:r>
              <a:rPr lang="en-US" sz="2000">
                <a:solidFill>
                  <a:srgbClr val="595959"/>
                </a:solidFill>
                <a:latin typeface="Raleway"/>
                <a:ea typeface="Raleway"/>
                <a:cs typeface="Raleway"/>
                <a:sym typeface="Raleway"/>
              </a:rPr>
              <a:t>Internationally sourced coffee beans will be utilized for a unique coffee tasting experience.</a:t>
            </a:r>
            <a:endParaRPr/>
          </a:p>
          <a:p>
            <a:pPr indent="-330200" lvl="0" marL="457200" marR="0" rtl="0" algn="l">
              <a:lnSpc>
                <a:spcPct val="100000"/>
              </a:lnSpc>
              <a:spcBef>
                <a:spcPts val="0"/>
              </a:spcBef>
              <a:spcAft>
                <a:spcPts val="0"/>
              </a:spcAft>
              <a:buClr>
                <a:schemeClr val="dk1"/>
              </a:buClr>
              <a:buSzPts val="2000"/>
              <a:buFont typeface="Calibri"/>
              <a:buNone/>
            </a:pPr>
            <a:r>
              <a:t/>
            </a:r>
            <a:endParaRPr sz="2000">
              <a:solidFill>
                <a:srgbClr val="595959"/>
              </a:solidFill>
              <a:latin typeface="Raleway"/>
              <a:ea typeface="Raleway"/>
              <a:cs typeface="Raleway"/>
              <a:sym typeface="Raleway"/>
            </a:endParaRPr>
          </a:p>
          <a:p>
            <a:pPr indent="-457200" lvl="0" marL="457200" marR="0" rtl="0" algn="l">
              <a:lnSpc>
                <a:spcPct val="100000"/>
              </a:lnSpc>
              <a:spcBef>
                <a:spcPts val="0"/>
              </a:spcBef>
              <a:spcAft>
                <a:spcPts val="0"/>
              </a:spcAft>
              <a:buClr>
                <a:srgbClr val="595959"/>
              </a:buClr>
              <a:buSzPts val="2000"/>
              <a:buFont typeface="Calibri"/>
              <a:buAutoNum type="arabicPeriod"/>
            </a:pPr>
            <a:r>
              <a:rPr lang="en-US" sz="2000">
                <a:solidFill>
                  <a:srgbClr val="595959"/>
                </a:solidFill>
                <a:latin typeface="Raleway"/>
                <a:ea typeface="Raleway"/>
                <a:cs typeface="Raleway"/>
                <a:sym typeface="Raleway"/>
              </a:rPr>
              <a:t>Locally sourced coffee beans to help locals taste the best of what Seattle can offer.</a:t>
            </a:r>
            <a:endParaRPr/>
          </a:p>
          <a:p>
            <a:pPr indent="-330200" lvl="0" marL="457200" marR="0" rtl="0" algn="l">
              <a:lnSpc>
                <a:spcPct val="100000"/>
              </a:lnSpc>
              <a:spcBef>
                <a:spcPts val="0"/>
              </a:spcBef>
              <a:spcAft>
                <a:spcPts val="0"/>
              </a:spcAft>
              <a:buClr>
                <a:schemeClr val="dk1"/>
              </a:buClr>
              <a:buSzPts val="2000"/>
              <a:buFont typeface="Calibri"/>
              <a:buNone/>
            </a:pPr>
            <a:r>
              <a:t/>
            </a:r>
            <a:endParaRPr sz="2000">
              <a:solidFill>
                <a:srgbClr val="595959"/>
              </a:solidFill>
              <a:latin typeface="Raleway"/>
              <a:ea typeface="Raleway"/>
              <a:cs typeface="Raleway"/>
              <a:sym typeface="Raleway"/>
            </a:endParaRPr>
          </a:p>
          <a:p>
            <a:pPr indent="-457200" lvl="0" marL="457200" marR="0" rtl="0" algn="l">
              <a:lnSpc>
                <a:spcPct val="100000"/>
              </a:lnSpc>
              <a:spcBef>
                <a:spcPts val="0"/>
              </a:spcBef>
              <a:spcAft>
                <a:spcPts val="0"/>
              </a:spcAft>
              <a:buClr>
                <a:srgbClr val="595959"/>
              </a:buClr>
              <a:buSzPts val="2000"/>
              <a:buFont typeface="Calibri"/>
              <a:buAutoNum type="arabicPeriod"/>
            </a:pPr>
            <a:r>
              <a:rPr lang="en-US" sz="2000">
                <a:solidFill>
                  <a:srgbClr val="595959"/>
                </a:solidFill>
                <a:latin typeface="Raleway"/>
                <a:ea typeface="Raleway"/>
                <a:cs typeface="Raleway"/>
                <a:sym typeface="Raleway"/>
              </a:rPr>
              <a:t>Air conditioned and well designed interiors along with outdoor garden seating options.</a:t>
            </a:r>
            <a:endParaRPr/>
          </a:p>
          <a:p>
            <a:pPr indent="-330200" lvl="0" marL="457200" marR="0" rtl="0" algn="l">
              <a:lnSpc>
                <a:spcPct val="100000"/>
              </a:lnSpc>
              <a:spcBef>
                <a:spcPts val="0"/>
              </a:spcBef>
              <a:spcAft>
                <a:spcPts val="0"/>
              </a:spcAft>
              <a:buClr>
                <a:schemeClr val="dk1"/>
              </a:buClr>
              <a:buSzPts val="2000"/>
              <a:buFont typeface="Calibri"/>
              <a:buNone/>
            </a:pPr>
            <a:r>
              <a:t/>
            </a:r>
            <a:endParaRPr sz="2000">
              <a:solidFill>
                <a:srgbClr val="595959"/>
              </a:solidFill>
              <a:latin typeface="Raleway"/>
              <a:ea typeface="Raleway"/>
              <a:cs typeface="Raleway"/>
              <a:sym typeface="Raleway"/>
            </a:endParaRPr>
          </a:p>
          <a:p>
            <a:pPr indent="-457200" lvl="0" marL="457200" marR="0" rtl="0" algn="l">
              <a:lnSpc>
                <a:spcPct val="100000"/>
              </a:lnSpc>
              <a:spcBef>
                <a:spcPts val="0"/>
              </a:spcBef>
              <a:spcAft>
                <a:spcPts val="0"/>
              </a:spcAft>
              <a:buClr>
                <a:srgbClr val="595959"/>
              </a:buClr>
              <a:buSzPts val="2000"/>
              <a:buFont typeface="Calibri"/>
              <a:buAutoNum type="arabicPeriod"/>
            </a:pPr>
            <a:r>
              <a:rPr lang="en-US" sz="2000">
                <a:solidFill>
                  <a:srgbClr val="595959"/>
                </a:solidFill>
                <a:latin typeface="Raleway"/>
                <a:ea typeface="Raleway"/>
                <a:cs typeface="Raleway"/>
                <a:sym typeface="Raleway"/>
              </a:rPr>
              <a:t>Free Wi-Fi and free 2 hours of parking.</a:t>
            </a:r>
            <a:endParaRPr/>
          </a:p>
          <a:p>
            <a:pPr indent="-330200" lvl="0" marL="457200" marR="0" rtl="0" algn="l">
              <a:lnSpc>
                <a:spcPct val="100000"/>
              </a:lnSpc>
              <a:spcBef>
                <a:spcPts val="0"/>
              </a:spcBef>
              <a:spcAft>
                <a:spcPts val="0"/>
              </a:spcAft>
              <a:buClr>
                <a:schemeClr val="dk1"/>
              </a:buClr>
              <a:buSzPts val="2000"/>
              <a:buFont typeface="Calibri"/>
              <a:buNone/>
            </a:pPr>
            <a:r>
              <a:t/>
            </a:r>
            <a:endParaRPr sz="2000">
              <a:solidFill>
                <a:srgbClr val="595959"/>
              </a:solidFill>
              <a:latin typeface="Raleway"/>
              <a:ea typeface="Raleway"/>
              <a:cs typeface="Raleway"/>
              <a:sym typeface="Raleway"/>
            </a:endParaRPr>
          </a:p>
          <a:p>
            <a:pPr indent="-457200" lvl="0" marL="457200" marR="0" rtl="0" algn="l">
              <a:lnSpc>
                <a:spcPct val="100000"/>
              </a:lnSpc>
              <a:spcBef>
                <a:spcPts val="0"/>
              </a:spcBef>
              <a:spcAft>
                <a:spcPts val="0"/>
              </a:spcAft>
              <a:buClr>
                <a:srgbClr val="595959"/>
              </a:buClr>
              <a:buSzPts val="2000"/>
              <a:buFont typeface="Calibri"/>
              <a:buAutoNum type="arabicPeriod"/>
            </a:pPr>
            <a:r>
              <a:rPr lang="en-US" sz="2000">
                <a:solidFill>
                  <a:srgbClr val="595959"/>
                </a:solidFill>
                <a:latin typeface="Raleway"/>
                <a:ea typeface="Raleway"/>
                <a:cs typeface="Raleway"/>
                <a:sym typeface="Raleway"/>
              </a:rPr>
              <a:t>Implementation of extensive marketing strategies such as flyers, banners, and official social media pages for better traction and better communication with clients.</a:t>
            </a:r>
            <a:endParaRPr/>
          </a:p>
          <a:p>
            <a:pPr indent="-330200" lvl="0" marL="457200" marR="0" rtl="0" algn="l">
              <a:lnSpc>
                <a:spcPct val="100000"/>
              </a:lnSpc>
              <a:spcBef>
                <a:spcPts val="0"/>
              </a:spcBef>
              <a:spcAft>
                <a:spcPts val="0"/>
              </a:spcAft>
              <a:buClr>
                <a:schemeClr val="dk1"/>
              </a:buClr>
              <a:buSzPts val="2000"/>
              <a:buFont typeface="Calibri"/>
              <a:buNone/>
            </a:pPr>
            <a:r>
              <a:t/>
            </a:r>
            <a:endParaRPr sz="2000">
              <a:solidFill>
                <a:srgbClr val="595959"/>
              </a:solidFill>
              <a:latin typeface="Raleway"/>
              <a:ea typeface="Raleway"/>
              <a:cs typeface="Raleway"/>
              <a:sym typeface="Raleway"/>
            </a:endParaRPr>
          </a:p>
          <a:p>
            <a:pPr indent="-457200" lvl="0" marL="457200" marR="0" rtl="0" algn="l">
              <a:lnSpc>
                <a:spcPct val="100000"/>
              </a:lnSpc>
              <a:spcBef>
                <a:spcPts val="0"/>
              </a:spcBef>
              <a:spcAft>
                <a:spcPts val="0"/>
              </a:spcAft>
              <a:buClr>
                <a:srgbClr val="595959"/>
              </a:buClr>
              <a:buSzPts val="2000"/>
              <a:buFont typeface="Calibri"/>
              <a:buAutoNum type="arabicPeriod"/>
            </a:pPr>
            <a:r>
              <a:rPr lang="en-US" sz="2000">
                <a:solidFill>
                  <a:srgbClr val="595959"/>
                </a:solidFill>
                <a:latin typeface="Raleway"/>
                <a:ea typeface="Raleway"/>
                <a:cs typeface="Raleway"/>
                <a:sym typeface="Raleway"/>
              </a:rPr>
              <a:t>Distribution of suggestion cards to all customers so that company will be updated with what products and services customers want.</a:t>
            </a:r>
            <a:endParaRPr sz="2000">
              <a:solidFill>
                <a:srgbClr val="595959"/>
              </a:solidFill>
              <a:latin typeface="Raleway"/>
              <a:ea typeface="Raleway"/>
              <a:cs typeface="Raleway"/>
              <a:sym typeface="Raleway"/>
            </a:endParaRPr>
          </a:p>
        </p:txBody>
      </p:sp>
      <p:grpSp>
        <p:nvGrpSpPr>
          <p:cNvPr id="207" name="Google Shape;207;p20"/>
          <p:cNvGrpSpPr/>
          <p:nvPr/>
        </p:nvGrpSpPr>
        <p:grpSpPr>
          <a:xfrm>
            <a:off x="666840" y="177119"/>
            <a:ext cx="2685959" cy="584775"/>
            <a:chOff x="769236" y="2582988"/>
            <a:chExt cx="2685959" cy="584775"/>
          </a:xfrm>
        </p:grpSpPr>
        <p:sp>
          <p:nvSpPr>
            <p:cNvPr id="208" name="Google Shape;208;p20"/>
            <p:cNvSpPr/>
            <p:nvPr/>
          </p:nvSpPr>
          <p:spPr>
            <a:xfrm>
              <a:off x="769236" y="2582988"/>
              <a:ext cx="2685959"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200">
                  <a:solidFill>
                    <a:srgbClr val="69ECCD"/>
                  </a:solidFill>
                  <a:latin typeface="Muli"/>
                  <a:ea typeface="Muli"/>
                  <a:cs typeface="Muli"/>
                  <a:sym typeface="Muli"/>
                </a:rPr>
                <a:t>Advantages</a:t>
              </a:r>
              <a:endParaRPr/>
            </a:p>
          </p:txBody>
        </p:sp>
        <p:cxnSp>
          <p:nvCxnSpPr>
            <p:cNvPr id="209" name="Google Shape;209;p20"/>
            <p:cNvCxnSpPr/>
            <p:nvPr/>
          </p:nvCxnSpPr>
          <p:spPr>
            <a:xfrm>
              <a:off x="853440" y="3140399"/>
              <a:ext cx="495300" cy="0"/>
            </a:xfrm>
            <a:prstGeom prst="straightConnector1">
              <a:avLst/>
            </a:prstGeom>
            <a:noFill/>
            <a:ln cap="flat" cmpd="sng" w="28575">
              <a:solidFill>
                <a:srgbClr val="595959"/>
              </a:solidFill>
              <a:prstDash val="solid"/>
              <a:miter lim="800000"/>
              <a:headEnd len="sm" w="sm" type="none"/>
              <a:tailEnd len="sm" w="sm" type="none"/>
            </a:ln>
          </p:spPr>
        </p:cxn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7F8FC"/>
        </a:solidFill>
      </p:bgPr>
    </p:bg>
    <p:spTree>
      <p:nvGrpSpPr>
        <p:cNvPr id="213" name="Shape 213"/>
        <p:cNvGrpSpPr/>
        <p:nvPr/>
      </p:nvGrpSpPr>
      <p:grpSpPr>
        <a:xfrm>
          <a:off x="0" y="0"/>
          <a:ext cx="0" cy="0"/>
          <a:chOff x="0" y="0"/>
          <a:chExt cx="0" cy="0"/>
        </a:xfrm>
      </p:grpSpPr>
      <p:sp>
        <p:nvSpPr>
          <p:cNvPr id="214" name="Google Shape;214;p21"/>
          <p:cNvSpPr/>
          <p:nvPr/>
        </p:nvSpPr>
        <p:spPr>
          <a:xfrm flipH="1" rot="10800000">
            <a:off x="0" y="0"/>
            <a:ext cx="9144000" cy="3007177"/>
          </a:xfrm>
          <a:custGeom>
            <a:rect b="b" l="l" r="r" t="t"/>
            <a:pathLst>
              <a:path extrusionOk="0" h="3123976" w="9144000">
                <a:moveTo>
                  <a:pt x="0" y="3123976"/>
                </a:moveTo>
                <a:lnTo>
                  <a:pt x="0" y="4258"/>
                </a:lnTo>
                <a:lnTo>
                  <a:pt x="1864378" y="0"/>
                </a:lnTo>
                <a:lnTo>
                  <a:pt x="9144000" y="3123976"/>
                </a:lnTo>
                <a:lnTo>
                  <a:pt x="0" y="3123976"/>
                </a:lnTo>
                <a:close/>
              </a:path>
            </a:pathLst>
          </a:custGeom>
          <a:blipFill rotWithShape="0">
            <a:blip r:embed="rId3">
              <a:alphaModFix/>
            </a:blip>
            <a:stretch>
              <a:fillRect b="-6423" l="-14373" r="-21560" t="-15868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5" name="Google Shape;215;p21"/>
          <p:cNvSpPr/>
          <p:nvPr/>
        </p:nvSpPr>
        <p:spPr>
          <a:xfrm rot="10800000">
            <a:off x="255493" y="1449266"/>
            <a:ext cx="3566831" cy="2520758"/>
          </a:xfrm>
          <a:prstGeom prst="parallelogram">
            <a:avLst>
              <a:gd fmla="val 37791" name="adj"/>
            </a:avLst>
          </a:prstGeom>
          <a:solidFill>
            <a:srgbClr val="69ECC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16" name="Google Shape;216;p21"/>
          <p:cNvGrpSpPr/>
          <p:nvPr/>
        </p:nvGrpSpPr>
        <p:grpSpPr>
          <a:xfrm>
            <a:off x="7752988" y="-8186"/>
            <a:ext cx="1366558" cy="1619250"/>
            <a:chOff x="628047" y="2894215"/>
            <a:chExt cx="1755535" cy="2080153"/>
          </a:xfrm>
        </p:grpSpPr>
        <p:sp>
          <p:nvSpPr>
            <p:cNvPr id="217" name="Google Shape;217;p21"/>
            <p:cNvSpPr/>
            <p:nvPr/>
          </p:nvSpPr>
          <p:spPr>
            <a:xfrm>
              <a:off x="628047" y="2894215"/>
              <a:ext cx="1216152" cy="914400"/>
            </a:xfrm>
            <a:prstGeom prst="parallelogram">
              <a:avLst>
                <a:gd fmla="val 25000" name="adj"/>
              </a:avLst>
            </a:prstGeom>
            <a:solidFill>
              <a:srgbClr val="69ECCD">
                <a:alpha val="4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8" name="Google Shape;218;p21"/>
            <p:cNvSpPr/>
            <p:nvPr/>
          </p:nvSpPr>
          <p:spPr>
            <a:xfrm>
              <a:off x="1167430" y="3427808"/>
              <a:ext cx="1216152" cy="914400"/>
            </a:xfrm>
            <a:prstGeom prst="parallelogram">
              <a:avLst>
                <a:gd fmla="val 25000" name="adj"/>
              </a:avLst>
            </a:prstGeom>
            <a:noFill/>
            <a:ln cap="flat" cmpd="sng" w="12700">
              <a:solidFill>
                <a:srgbClr val="69ECC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9" name="Google Shape;219;p21"/>
            <p:cNvSpPr/>
            <p:nvPr/>
          </p:nvSpPr>
          <p:spPr>
            <a:xfrm>
              <a:off x="702775" y="4059968"/>
              <a:ext cx="1216152" cy="914400"/>
            </a:xfrm>
            <a:prstGeom prst="parallelogram">
              <a:avLst>
                <a:gd fmla="val 25000" name="adj"/>
              </a:avLst>
            </a:prstGeom>
            <a:noFill/>
            <a:ln cap="flat" cmpd="sng" w="12700">
              <a:solidFill>
                <a:srgbClr val="69ECC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20" name="Google Shape;220;p21"/>
          <p:cNvSpPr/>
          <p:nvPr/>
        </p:nvSpPr>
        <p:spPr>
          <a:xfrm>
            <a:off x="3558540" y="2904119"/>
            <a:ext cx="4469354" cy="163121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lang="en-US" sz="2000">
                <a:solidFill>
                  <a:srgbClr val="595959"/>
                </a:solidFill>
                <a:latin typeface="Raleway"/>
                <a:ea typeface="Raleway"/>
                <a:cs typeface="Raleway"/>
                <a:sym typeface="Raleway"/>
              </a:rPr>
              <a:t>A newly developed project called “RIGHT BLEND” is aimed to provide the best blend of fresh coffee mixed with new taste for an affordable price which starts at only $2.99.</a:t>
            </a:r>
            <a:endParaRPr sz="2000">
              <a:solidFill>
                <a:srgbClr val="595959"/>
              </a:solidFill>
              <a:latin typeface="Raleway"/>
              <a:ea typeface="Raleway"/>
              <a:cs typeface="Raleway"/>
              <a:sym typeface="Raleway"/>
            </a:endParaRPr>
          </a:p>
        </p:txBody>
      </p:sp>
      <p:grpSp>
        <p:nvGrpSpPr>
          <p:cNvPr id="221" name="Google Shape;221;p21"/>
          <p:cNvGrpSpPr/>
          <p:nvPr/>
        </p:nvGrpSpPr>
        <p:grpSpPr>
          <a:xfrm>
            <a:off x="937311" y="1998897"/>
            <a:ext cx="2872689" cy="605036"/>
            <a:chOff x="725694" y="2582988"/>
            <a:chExt cx="2872689" cy="605036"/>
          </a:xfrm>
        </p:grpSpPr>
        <p:sp>
          <p:nvSpPr>
            <p:cNvPr id="222" name="Google Shape;222;p21"/>
            <p:cNvSpPr/>
            <p:nvPr/>
          </p:nvSpPr>
          <p:spPr>
            <a:xfrm>
              <a:off x="725694" y="2582988"/>
              <a:ext cx="2872689"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200">
                  <a:solidFill>
                    <a:schemeClr val="lt1"/>
                  </a:solidFill>
                  <a:latin typeface="Raleway"/>
                  <a:ea typeface="Raleway"/>
                  <a:cs typeface="Raleway"/>
                  <a:sym typeface="Raleway"/>
                </a:rPr>
                <a:t>Right Blend</a:t>
              </a:r>
              <a:endParaRPr/>
            </a:p>
          </p:txBody>
        </p:sp>
        <p:cxnSp>
          <p:nvCxnSpPr>
            <p:cNvPr id="223" name="Google Shape;223;p21"/>
            <p:cNvCxnSpPr/>
            <p:nvPr/>
          </p:nvCxnSpPr>
          <p:spPr>
            <a:xfrm>
              <a:off x="853440" y="3188024"/>
              <a:ext cx="495300" cy="0"/>
            </a:xfrm>
            <a:prstGeom prst="straightConnector1">
              <a:avLst/>
            </a:prstGeom>
            <a:noFill/>
            <a:ln cap="flat" cmpd="sng" w="28575">
              <a:solidFill>
                <a:srgbClr val="595959"/>
              </a:solidFill>
              <a:prstDash val="solid"/>
              <a:miter lim="800000"/>
              <a:headEnd len="sm" w="sm" type="none"/>
              <a:tailEnd len="sm" w="sm" type="none"/>
            </a:ln>
          </p:spPr>
        </p:cxnSp>
      </p:gr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