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9753600" cx="13004800"/>
  <p:notesSz cx="6858000" cy="9144000"/>
  <p:embeddedFontLst>
    <p:embeddedFont>
      <p:font typeface="Montserrat SemiBold"/>
      <p:regular r:id="rId22"/>
      <p:bold r:id="rId23"/>
      <p:italic r:id="rId24"/>
      <p:boldItalic r:id="rId25"/>
    </p:embeddedFont>
    <p:embeddedFont>
      <p:font typeface="Cormorant Garamond"/>
      <p:regular r:id="rId26"/>
      <p:bold r:id="rId27"/>
      <p:italic r:id="rId28"/>
      <p:boldItalic r:id="rId29"/>
    </p:embeddedFont>
    <p:embeddedFont>
      <p:font typeface="Montserrat"/>
      <p:regular r:id="rId30"/>
      <p:bold r:id="rId31"/>
      <p:italic r:id="rId32"/>
      <p:boldItalic r:id="rId33"/>
    </p:embeddedFont>
    <p:embeddedFont>
      <p:font typeface="Poppins"/>
      <p:regular r:id="rId34"/>
      <p:bold r:id="rId35"/>
      <p:italic r:id="rId36"/>
      <p:boldItalic r:id="rId37"/>
    </p:embeddedFont>
    <p:embeddedFont>
      <p:font typeface="Lora"/>
      <p:regular r:id="rId38"/>
      <p:bold r:id="rId39"/>
      <p:italic r:id="rId40"/>
      <p:boldItalic r:id="rId41"/>
    </p:embeddedFont>
    <p:embeddedFont>
      <p:font typeface="Montserrat Light"/>
      <p:regular r:id="rId42"/>
      <p:bold r:id="rId43"/>
      <p:italic r:id="rId44"/>
      <p:boldItalic r:id="rId45"/>
    </p:embeddedFont>
    <p:embeddedFont>
      <p:font typeface="Helvetica Neue"/>
      <p:regular r:id="rId46"/>
      <p:bold r:id="rId47"/>
      <p:italic r:id="rId48"/>
      <p:boldItalic r:id="rId49"/>
    </p:embeddedFont>
    <p:embeddedFont>
      <p:font typeface="Helvetica Neue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6F66EEF-3D29-485C-9552-6C1C35610E93}">
  <a:tblStyle styleId="{D6F66EEF-3D29-485C-9552-6C1C35610E93}" styleName="Table_0">
    <a:wholeTbl>
      <a:tcTxStyle b="off" i="off">
        <a:font>
          <a:latin typeface="Helvetica Neue Light"/>
          <a:ea typeface="Helvetica Neue Light"/>
          <a:cs typeface="Helvetica Neue Light"/>
        </a:font>
        <a:srgbClr val="000000"/>
      </a:tcTxStyle>
      <a:tcStyle>
        <a:tcBdr>
          <a:left>
            <a:ln cap="flat" cmpd="sng" w="9525">
              <a:solidFill>
                <a:srgbClr val="5D5D5D"/>
              </a:solidFill>
              <a:prstDash val="dashDot"/>
              <a:round/>
              <a:headEnd len="sm" w="sm" type="none"/>
              <a:tailEnd len="sm" w="sm" type="none"/>
            </a:ln>
          </a:left>
          <a:right>
            <a:ln cap="flat" cmpd="sng" w="9525">
              <a:solidFill>
                <a:srgbClr val="5D5D5D"/>
              </a:solidFill>
              <a:prstDash val="dashDot"/>
              <a:round/>
              <a:headEnd len="sm" w="sm" type="none"/>
              <a:tailEnd len="sm" w="sm" type="none"/>
            </a:ln>
          </a:right>
          <a:top>
            <a:ln cap="flat" cmpd="sng" w="9525">
              <a:solidFill>
                <a:srgbClr val="5D5D5D"/>
              </a:solidFill>
              <a:prstDash val="dashDot"/>
              <a:round/>
              <a:headEnd len="sm" w="sm" type="none"/>
              <a:tailEnd len="sm" w="sm" type="none"/>
            </a:ln>
          </a:top>
          <a:bottom>
            <a:ln cap="flat" cmpd="sng" w="9525">
              <a:solidFill>
                <a:srgbClr val="5D5D5D"/>
              </a:solidFill>
              <a:prstDash val="dashDot"/>
              <a:round/>
              <a:headEnd len="sm" w="sm" type="none"/>
              <a:tailEnd len="sm" w="sm" type="none"/>
            </a:ln>
          </a:bottom>
          <a:insideH>
            <a:ln cap="flat" cmpd="sng" w="9525">
              <a:solidFill>
                <a:srgbClr val="5D5D5D"/>
              </a:solidFill>
              <a:prstDash val="dashDot"/>
              <a:round/>
              <a:headEnd len="sm" w="sm" type="none"/>
              <a:tailEnd len="sm" w="sm" type="none"/>
            </a:ln>
          </a:insideH>
          <a:insideV>
            <a:ln cap="flat" cmpd="sng" w="9525">
              <a:solidFill>
                <a:srgbClr val="5D5D5D"/>
              </a:solidFill>
              <a:prstDash val="dashDot"/>
              <a:round/>
              <a:headEnd len="sm" w="sm" type="none"/>
              <a:tailEnd len="sm" w="sm" type="none"/>
            </a:ln>
          </a:insideV>
        </a:tcBdr>
        <a:fill>
          <a:solidFill>
            <a:srgbClr val="FAF7E9"/>
          </a:solidFill>
        </a:fill>
      </a:tcStyle>
    </a:wholeTbl>
    <a:band1H>
      <a:tcTxStyle/>
    </a:band1H>
    <a:band2H>
      <a:tcTxStyle b="off" i="off"/>
      <a:tcStyle>
        <a:fill>
          <a:solidFill>
            <a:srgbClr val="EDEADD"/>
          </a:solidFill>
        </a:fill>
      </a:tcStyle>
    </a:band2H>
    <a:band1V>
      <a:tcTxStyle/>
    </a:band1V>
    <a:band2V>
      <a:tcTxStyle/>
    </a:band2V>
    <a:lastCol>
      <a:tcTxStyle/>
    </a:lastCol>
    <a:firstCol>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lastRow>
    <a:seCell>
      <a:tcTxStyle/>
    </a:seCell>
    <a:swCell>
      <a:tcTxStyle/>
    </a:swCell>
    <a:fir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ora-italic.fntdata"/><Relationship Id="rId42" Type="http://schemas.openxmlformats.org/officeDocument/2006/relationships/font" Target="fonts/MontserratLight-regular.fntdata"/><Relationship Id="rId41" Type="http://schemas.openxmlformats.org/officeDocument/2006/relationships/font" Target="fonts/Lora-boldItalic.fntdata"/><Relationship Id="rId44" Type="http://schemas.openxmlformats.org/officeDocument/2006/relationships/font" Target="fonts/MontserratLight-italic.fntdata"/><Relationship Id="rId43" Type="http://schemas.openxmlformats.org/officeDocument/2006/relationships/font" Target="fonts/MontserratLight-bold.fntdata"/><Relationship Id="rId46" Type="http://schemas.openxmlformats.org/officeDocument/2006/relationships/font" Target="fonts/HelveticaNeue-regular.fntdata"/><Relationship Id="rId45" Type="http://schemas.openxmlformats.org/officeDocument/2006/relationships/font" Target="fonts/Montserrat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Poppins-bold.fntdata"/><Relationship Id="rId34" Type="http://schemas.openxmlformats.org/officeDocument/2006/relationships/font" Target="fonts/Poppins-regular.fntdata"/><Relationship Id="rId37" Type="http://schemas.openxmlformats.org/officeDocument/2006/relationships/font" Target="fonts/Poppins-boldItalic.fntdata"/><Relationship Id="rId36" Type="http://schemas.openxmlformats.org/officeDocument/2006/relationships/font" Target="fonts/Poppins-italic.fntdata"/><Relationship Id="rId39" Type="http://schemas.openxmlformats.org/officeDocument/2006/relationships/font" Target="fonts/Lora-bold.fntdata"/><Relationship Id="rId38" Type="http://schemas.openxmlformats.org/officeDocument/2006/relationships/font" Target="fonts/Lora-regular.fntdata"/><Relationship Id="rId20" Type="http://schemas.openxmlformats.org/officeDocument/2006/relationships/slide" Target="slides/slide15.xml"/><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26" Type="http://schemas.openxmlformats.org/officeDocument/2006/relationships/font" Target="fonts/CormorantGaramond-regular.fntdata"/><Relationship Id="rId25" Type="http://schemas.openxmlformats.org/officeDocument/2006/relationships/font" Target="fonts/MontserratSemiBold-boldItalic.fntdata"/><Relationship Id="rId28" Type="http://schemas.openxmlformats.org/officeDocument/2006/relationships/font" Target="fonts/CormorantGaramond-italic.fntdata"/><Relationship Id="rId27" Type="http://schemas.openxmlformats.org/officeDocument/2006/relationships/font" Target="fonts/CormorantGaramond-bold.fntdata"/><Relationship Id="rId29" Type="http://schemas.openxmlformats.org/officeDocument/2006/relationships/font" Target="fonts/CormorantGaramond-boldItalic.fntdata"/><Relationship Id="rId51" Type="http://schemas.openxmlformats.org/officeDocument/2006/relationships/font" Target="fonts/HelveticaNeueLight-bold.fntdata"/><Relationship Id="rId50" Type="http://schemas.openxmlformats.org/officeDocument/2006/relationships/font" Target="fonts/HelveticaNeueLight-regular.fntdata"/><Relationship Id="rId53" Type="http://schemas.openxmlformats.org/officeDocument/2006/relationships/font" Target="fonts/HelveticaNeueLight-boldItalic.fntdata"/><Relationship Id="rId52" Type="http://schemas.openxmlformats.org/officeDocument/2006/relationships/font" Target="fonts/HelveticaNeue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900853" y="2898986"/>
            <a:ext cx="11203094" cy="4958081"/>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 y="1219199"/>
            <a:ext cx="13004801" cy="731520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13" name="Shape 13"/>
        <p:cNvGrpSpPr/>
        <p:nvPr/>
      </p:nvGrpSpPr>
      <p:grpSpPr>
        <a:xfrm>
          <a:off x="0" y="0"/>
          <a:ext cx="0" cy="0"/>
          <a:chOff x="0" y="0"/>
          <a:chExt cx="0" cy="0"/>
        </a:xfrm>
      </p:grpSpPr>
      <p:sp>
        <p:nvSpPr>
          <p:cNvPr id="14" name="Google Shape;14;p3"/>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6" name="Google Shape;16;p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1667183" y="1578186"/>
            <a:ext cx="9672321" cy="46600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1" name="Google Shape;21;p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7021856" y="1727199"/>
            <a:ext cx="5080002"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9" name="Google Shape;29;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7023946" y="2898986"/>
            <a:ext cx="5080002" cy="495808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405706" y="4978400"/>
            <a:ext cx="3948855" cy="295994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8405707" y="1822026"/>
            <a:ext cx="3948854" cy="295994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643466" y="1822026"/>
            <a:ext cx="7559041"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p:nvPr/>
        </p:nvSpPr>
        <p:spPr>
          <a:xfrm>
            <a:off x="9536674" y="8599616"/>
            <a:ext cx="2727061" cy="1211276"/>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0" name="Google Shape;60;p14"/>
          <p:cNvSpPr/>
          <p:nvPr/>
        </p:nvSpPr>
        <p:spPr>
          <a:xfrm>
            <a:off x="7154841" y="5648124"/>
            <a:ext cx="4258876"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2000"/>
              <a:buFont typeface="Montserrat"/>
              <a:buNone/>
            </a:pPr>
            <a:r>
              <a:rPr b="0" i="0" lang="en-US" sz="2000" u="none" cap="none" strike="noStrike">
                <a:solidFill>
                  <a:srgbClr val="000000"/>
                </a:solidFill>
                <a:latin typeface="Montserrat"/>
                <a:ea typeface="Montserrat"/>
                <a:cs typeface="Montserrat"/>
                <a:sym typeface="Montserrat"/>
              </a:rPr>
              <a:t>P i t c h   D e c k </a:t>
            </a:r>
            <a:endParaRPr/>
          </a:p>
        </p:txBody>
      </p:sp>
      <p:sp>
        <p:nvSpPr>
          <p:cNvPr id="61" name="Google Shape;61;p14"/>
          <p:cNvSpPr/>
          <p:nvPr/>
        </p:nvSpPr>
        <p:spPr>
          <a:xfrm>
            <a:off x="7134933" y="3504175"/>
            <a:ext cx="4583417" cy="19083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5700"/>
              <a:buFont typeface="Lora"/>
              <a:buNone/>
            </a:pPr>
            <a:r>
              <a:rPr b="0" i="0" lang="en-US" sz="5700" u="none" cap="none" strike="noStrike">
                <a:solidFill>
                  <a:srgbClr val="000000"/>
                </a:solidFill>
                <a:latin typeface="Lora"/>
                <a:ea typeface="Lora"/>
                <a:cs typeface="Lora"/>
                <a:sym typeface="Lora"/>
              </a:rPr>
              <a:t>Stefan Clothing Co.</a:t>
            </a:r>
            <a:endParaRPr/>
          </a:p>
        </p:txBody>
      </p:sp>
      <p:sp>
        <p:nvSpPr>
          <p:cNvPr id="62" name="Google Shape;62;p14"/>
          <p:cNvSpPr/>
          <p:nvPr/>
        </p:nvSpPr>
        <p:spPr>
          <a:xfrm>
            <a:off x="-8467" y="-1"/>
            <a:ext cx="2842800" cy="9753601"/>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63" name="Google Shape;63;p14"/>
          <p:cNvPicPr preferRelativeResize="0"/>
          <p:nvPr/>
        </p:nvPicPr>
        <p:blipFill rotWithShape="1">
          <a:blip r:embed="rId3">
            <a:alphaModFix/>
          </a:blip>
          <a:srcRect b="888" l="15775" r="5670" t="2692"/>
          <a:stretch/>
        </p:blipFill>
        <p:spPr>
          <a:xfrm>
            <a:off x="732830" y="700987"/>
            <a:ext cx="4786355" cy="83064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p:nvPr/>
        </p:nvSpPr>
        <p:spPr>
          <a:xfrm>
            <a:off x="1294912" y="2655648"/>
            <a:ext cx="10028618" cy="100683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Clothing products  are tailored according to the style and specifications of its target users. There is an increase                                                              in annual profits as of April 2022. There is an increase in customer satisfaction with produced products as of June                                                                               2024. Also there is increase in shops sold products in the market as of March 2023.</a:t>
            </a:r>
            <a:endParaRPr/>
          </a:p>
        </p:txBody>
      </p:sp>
      <p:sp>
        <p:nvSpPr>
          <p:cNvPr id="172" name="Google Shape;172;p23"/>
          <p:cNvSpPr/>
          <p:nvPr/>
        </p:nvSpPr>
        <p:spPr>
          <a:xfrm>
            <a:off x="1263509" y="1760593"/>
            <a:ext cx="3665031" cy="536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Growth Overview</a:t>
            </a:r>
            <a:endParaRPr/>
          </a:p>
        </p:txBody>
      </p:sp>
      <p:sp>
        <p:nvSpPr>
          <p:cNvPr id="173" name="Google Shape;173;p23"/>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pic>
        <p:nvPicPr>
          <p:cNvPr id="174" name="Google Shape;174;p23"/>
          <p:cNvPicPr preferRelativeResize="0"/>
          <p:nvPr/>
        </p:nvPicPr>
        <p:blipFill rotWithShape="1">
          <a:blip r:embed="rId3">
            <a:alphaModFix/>
          </a:blip>
          <a:srcRect b="0" l="0" r="0" t="0"/>
          <a:stretch/>
        </p:blipFill>
        <p:spPr>
          <a:xfrm>
            <a:off x="4746358" y="4376843"/>
            <a:ext cx="7078752" cy="4620340"/>
          </a:xfrm>
          <a:prstGeom prst="rect">
            <a:avLst/>
          </a:prstGeom>
          <a:noFill/>
          <a:ln>
            <a:noFill/>
          </a:ln>
        </p:spPr>
      </p:pic>
      <p:sp>
        <p:nvSpPr>
          <p:cNvPr id="175" name="Google Shape;175;p23"/>
          <p:cNvSpPr/>
          <p:nvPr/>
        </p:nvSpPr>
        <p:spPr>
          <a:xfrm>
            <a:off x="1226633" y="8700598"/>
            <a:ext cx="1340396" cy="308188"/>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p:nvPr/>
        </p:nvSpPr>
        <p:spPr>
          <a:xfrm>
            <a:off x="6513223" y="-88702"/>
            <a:ext cx="3192431" cy="9931005"/>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1" name="Google Shape;181;p24"/>
          <p:cNvSpPr/>
          <p:nvPr/>
        </p:nvSpPr>
        <p:spPr>
          <a:xfrm>
            <a:off x="1265237" y="4308681"/>
            <a:ext cx="3898687" cy="433082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CEO of the company is the head of                                                         operations. Under the CEO is the Marketing                     Division Head &amp; Fashion Development                               Division Head. </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head of the Marketing Division is                              responsible for creating &amp; implementing                                  marketing plans, strategies &amp; market                                research. The team in this department also                      manages client concerns &amp; collaborates                                           with the Fashion Development division in                                        resolving any design issues.</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p:txBody>
      </p:sp>
      <p:sp>
        <p:nvSpPr>
          <p:cNvPr id="182" name="Google Shape;182;p24"/>
          <p:cNvSpPr/>
          <p:nvPr/>
        </p:nvSpPr>
        <p:spPr>
          <a:xfrm>
            <a:off x="1267701" y="2622494"/>
            <a:ext cx="2913138" cy="1501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Organizational Structure</a:t>
            </a:r>
            <a:endParaRPr/>
          </a:p>
        </p:txBody>
      </p:sp>
      <p:pic>
        <p:nvPicPr>
          <p:cNvPr id="183" name="Google Shape;183;p24"/>
          <p:cNvPicPr preferRelativeResize="0"/>
          <p:nvPr/>
        </p:nvPicPr>
        <p:blipFill rotWithShape="1">
          <a:blip r:embed="rId3">
            <a:alphaModFix/>
          </a:blip>
          <a:srcRect b="25160" l="31865" r="21262" t="43797"/>
          <a:stretch/>
        </p:blipFill>
        <p:spPr>
          <a:xfrm>
            <a:off x="7813145" y="5096727"/>
            <a:ext cx="4681607" cy="4681607"/>
          </a:xfrm>
          <a:prstGeom prst="rect">
            <a:avLst/>
          </a:prstGeom>
          <a:noFill/>
          <a:ln>
            <a:noFill/>
          </a:ln>
        </p:spPr>
      </p:pic>
      <p:pic>
        <p:nvPicPr>
          <p:cNvPr id="184" name="Google Shape;184;p24"/>
          <p:cNvPicPr preferRelativeResize="0"/>
          <p:nvPr/>
        </p:nvPicPr>
        <p:blipFill rotWithShape="1">
          <a:blip r:embed="rId3">
            <a:alphaModFix/>
          </a:blip>
          <a:srcRect b="58722" l="33191" r="20034" t="10301"/>
          <a:stretch/>
        </p:blipFill>
        <p:spPr>
          <a:xfrm>
            <a:off x="7813145" y="-8673"/>
            <a:ext cx="4681607" cy="4681607"/>
          </a:xfrm>
          <a:prstGeom prst="rect">
            <a:avLst/>
          </a:prstGeom>
          <a:noFill/>
          <a:ln>
            <a:noFill/>
          </a:ln>
        </p:spPr>
      </p:pic>
      <p:sp>
        <p:nvSpPr>
          <p:cNvPr id="185" name="Google Shape;185;p24"/>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25"/>
          <p:cNvPicPr preferRelativeResize="0"/>
          <p:nvPr/>
        </p:nvPicPr>
        <p:blipFill rotWithShape="1">
          <a:blip r:embed="rId3">
            <a:alphaModFix/>
          </a:blip>
          <a:srcRect b="0" l="0" r="0" t="0"/>
          <a:stretch/>
        </p:blipFill>
        <p:spPr>
          <a:xfrm>
            <a:off x="1924046" y="4798362"/>
            <a:ext cx="9410708" cy="3730002"/>
          </a:xfrm>
          <a:prstGeom prst="rect">
            <a:avLst/>
          </a:prstGeom>
          <a:noFill/>
          <a:ln>
            <a:noFill/>
          </a:ln>
        </p:spPr>
      </p:pic>
      <p:sp>
        <p:nvSpPr>
          <p:cNvPr id="191" name="Google Shape;191;p25"/>
          <p:cNvSpPr/>
          <p:nvPr/>
        </p:nvSpPr>
        <p:spPr>
          <a:xfrm>
            <a:off x="2244591" y="5307244"/>
            <a:ext cx="897213"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74.6 %</a:t>
            </a:r>
            <a:endParaRPr/>
          </a:p>
        </p:txBody>
      </p:sp>
      <p:sp>
        <p:nvSpPr>
          <p:cNvPr id="192" name="Google Shape;192;p25"/>
          <p:cNvSpPr/>
          <p:nvPr/>
        </p:nvSpPr>
        <p:spPr>
          <a:xfrm>
            <a:off x="4697334" y="5307244"/>
            <a:ext cx="897722"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33.5 %</a:t>
            </a:r>
            <a:endParaRPr/>
          </a:p>
        </p:txBody>
      </p:sp>
      <p:sp>
        <p:nvSpPr>
          <p:cNvPr id="193" name="Google Shape;193;p25"/>
          <p:cNvSpPr/>
          <p:nvPr/>
        </p:nvSpPr>
        <p:spPr>
          <a:xfrm>
            <a:off x="1251415" y="2725470"/>
            <a:ext cx="10686585" cy="138431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head of the Marketing Division is responsible for creating &amp; implementing Analytic Strategies, &amp; market research. </a:t>
            </a:r>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team in this department also manages client concerns &amp; collaborates with the Fashion Development division in                                                                                   resolving any design issues.</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p:txBody>
      </p:sp>
      <p:sp>
        <p:nvSpPr>
          <p:cNvPr id="194" name="Google Shape;194;p25"/>
          <p:cNvSpPr/>
          <p:nvPr/>
        </p:nvSpPr>
        <p:spPr>
          <a:xfrm>
            <a:off x="1253878" y="1585327"/>
            <a:ext cx="4185256" cy="10193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Customer Satisfaction</a:t>
            </a:r>
            <a:endParaRPr/>
          </a:p>
        </p:txBody>
      </p:sp>
      <p:sp>
        <p:nvSpPr>
          <p:cNvPr id="195" name="Google Shape;195;p25"/>
          <p:cNvSpPr/>
          <p:nvPr/>
        </p:nvSpPr>
        <p:spPr>
          <a:xfrm>
            <a:off x="12117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p:nvPr/>
        </p:nvSpPr>
        <p:spPr>
          <a:xfrm>
            <a:off x="1229642" y="1735672"/>
            <a:ext cx="4361448" cy="536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Company Milestones</a:t>
            </a:r>
            <a:endParaRPr/>
          </a:p>
        </p:txBody>
      </p:sp>
      <p:graphicFrame>
        <p:nvGraphicFramePr>
          <p:cNvPr id="201" name="Google Shape;201;p26"/>
          <p:cNvGraphicFramePr/>
          <p:nvPr/>
        </p:nvGraphicFramePr>
        <p:xfrm>
          <a:off x="2097932" y="2992119"/>
          <a:ext cx="3000000" cy="3000000"/>
        </p:xfrm>
        <a:graphic>
          <a:graphicData uri="http://schemas.openxmlformats.org/drawingml/2006/table">
            <a:tbl>
              <a:tblPr firstRow="1">
                <a:noFill/>
                <a:tableStyleId>{D6F66EEF-3D29-485C-9552-6C1C35610E93}</a:tableStyleId>
              </a:tblPr>
              <a:tblGrid>
                <a:gridCol w="4417175"/>
                <a:gridCol w="4417175"/>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Short-term Goals</a:t>
                      </a:r>
                      <a:endParaRPr/>
                    </a:p>
                  </a:txBody>
                  <a:tcPr marT="50800" marB="50800" marR="50800" marL="50800" anchor="ctr">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9A4B22"/>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9A4B22"/>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Social media brand marketing</a:t>
                      </a:r>
                      <a:endParaRPr/>
                    </a:p>
                  </a:txBody>
                  <a:tcPr marT="50800" marB="50800" marR="50800" marL="50800" anchor="ctr">
                    <a:lnL cap="flat" cmpd="sng" w="9525">
                      <a:solidFill>
                        <a:srgbClr val="000000"/>
                      </a:solidFill>
                      <a:prstDash val="solid"/>
                      <a:round/>
                      <a:headEnd len="sm" w="sm" type="none"/>
                      <a:tailEnd len="sm" w="sm" type="none"/>
                    </a:lnL>
                    <a:solidFill>
                      <a:srgbClr val="D5D5D5"/>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Reached 50% of audience target.</a:t>
                      </a:r>
                      <a:endParaRPr/>
                    </a:p>
                  </a:txBody>
                  <a:tcPr marT="50800" marB="50800" marR="50800" marL="50800" anchor="ctr">
                    <a:lnR cap="flat" cmpd="sng" w="9525">
                      <a:solidFill>
                        <a:srgbClr val="000000"/>
                      </a:solidFill>
                      <a:prstDash val="solid"/>
                      <a:round/>
                      <a:headEnd len="sm" w="sm" type="none"/>
                      <a:tailEnd len="sm" w="sm" type="none"/>
                    </a:lnR>
                    <a:solidFill>
                      <a:srgbClr val="D5D5D5"/>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Garment waste management</a:t>
                      </a:r>
                      <a:endParaRPr/>
                    </a:p>
                  </a:txBody>
                  <a:tcPr marT="50800" marB="50800" marR="50800" marL="50800" anchor="ctr">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Minimized garment waste for up to 30%</a:t>
                      </a:r>
                      <a:endParaRPr/>
                    </a:p>
                  </a:txBody>
                  <a:tcPr marT="50800" marB="50800" marR="50800" marL="50800" anchor="ctr">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202" name="Google Shape;202;p26"/>
          <p:cNvGraphicFramePr/>
          <p:nvPr/>
        </p:nvGraphicFramePr>
        <p:xfrm>
          <a:off x="2097932" y="5790353"/>
          <a:ext cx="3000000" cy="3000000"/>
        </p:xfrm>
        <a:graphic>
          <a:graphicData uri="http://schemas.openxmlformats.org/drawingml/2006/table">
            <a:tbl>
              <a:tblPr firstRow="1">
                <a:noFill/>
                <a:tableStyleId>{D6F66EEF-3D29-485C-9552-6C1C35610E93}</a:tableStyleId>
              </a:tblPr>
              <a:tblGrid>
                <a:gridCol w="4417175"/>
                <a:gridCol w="4417175"/>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Long-term Goals</a:t>
                      </a:r>
                      <a:endParaRPr/>
                    </a:p>
                  </a:txBody>
                  <a:tcPr marT="50800" marB="50800" marR="50800" marL="50800" anchor="ctr">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9A4B22"/>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9A4B22"/>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Partnership with Dawson Garment Franchise</a:t>
                      </a:r>
                      <a:endParaRPr/>
                    </a:p>
                  </a:txBody>
                  <a:tcPr marT="50800" marB="50800" marR="50800" marL="50800" anchor="ctr">
                    <a:lnL cap="flat" cmpd="sng" w="9525">
                      <a:solidFill>
                        <a:srgbClr val="000000"/>
                      </a:solidFill>
                      <a:prstDash val="solid"/>
                      <a:round/>
                      <a:headEnd len="sm" w="sm" type="none"/>
                      <a:tailEnd len="sm" w="sm" type="none"/>
                    </a:lnL>
                    <a:solidFill>
                      <a:srgbClr val="D5D5D5"/>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Contract signing on February 2027</a:t>
                      </a:r>
                      <a:endParaRPr/>
                    </a:p>
                  </a:txBody>
                  <a:tcPr marT="50800" marB="50800" marR="50800" marL="50800" anchor="ctr">
                    <a:lnR cap="flat" cmpd="sng" w="9525">
                      <a:solidFill>
                        <a:srgbClr val="000000"/>
                      </a:solidFill>
                      <a:prstDash val="solid"/>
                      <a:round/>
                      <a:headEnd len="sm" w="sm" type="none"/>
                      <a:tailEnd len="sm" w="sm" type="none"/>
                    </a:lnR>
                    <a:solidFill>
                      <a:srgbClr val="D5D5D5"/>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Brand expansion in New York &amp; New Jersey</a:t>
                      </a:r>
                      <a:endParaRPr/>
                    </a:p>
                  </a:txBody>
                  <a:tcPr marT="50800" marB="50800" marR="50800" marL="50800" anchor="ctr">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Budget proposal drafted as of July 2026</a:t>
                      </a:r>
                      <a:endParaRPr/>
                    </a:p>
                  </a:txBody>
                  <a:tcPr marT="50800" marB="50800" marR="50800" marL="50800" anchor="ctr">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r>
            </a:tbl>
          </a:graphicData>
        </a:graphic>
      </p:graphicFrame>
      <p:sp>
        <p:nvSpPr>
          <p:cNvPr id="203" name="Google Shape;203;p26"/>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27"/>
          <p:cNvPicPr preferRelativeResize="0"/>
          <p:nvPr/>
        </p:nvPicPr>
        <p:blipFill rotWithShape="1">
          <a:blip r:embed="rId3">
            <a:alphaModFix/>
          </a:blip>
          <a:srcRect b="1748" l="2664" r="2663" t="1748"/>
          <a:stretch/>
        </p:blipFill>
        <p:spPr>
          <a:xfrm flipH="1">
            <a:off x="6680407" y="-11166"/>
            <a:ext cx="6377550" cy="9775932"/>
          </a:xfrm>
          <a:prstGeom prst="rect">
            <a:avLst/>
          </a:prstGeom>
          <a:noFill/>
          <a:ln>
            <a:noFill/>
          </a:ln>
        </p:spPr>
      </p:pic>
      <p:sp>
        <p:nvSpPr>
          <p:cNvPr id="209" name="Google Shape;209;p27"/>
          <p:cNvSpPr/>
          <p:nvPr/>
        </p:nvSpPr>
        <p:spPr>
          <a:xfrm>
            <a:off x="891852" y="5876412"/>
            <a:ext cx="7647386" cy="2990503"/>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0" name="Google Shape;210;p27"/>
          <p:cNvSpPr/>
          <p:nvPr/>
        </p:nvSpPr>
        <p:spPr>
          <a:xfrm>
            <a:off x="1265237" y="2988410"/>
            <a:ext cx="4637569" cy="2004031"/>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fashion industry has always been a major hit for                                 people around the country due to the following:</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Reflects the identity &amp; culture of a user, Promotes                      confidence &amp; creativity, Another form of art, and         </a:t>
            </a:r>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One step to being hip &amp; on-trend</a:t>
            </a:r>
            <a:endParaRPr/>
          </a:p>
        </p:txBody>
      </p:sp>
      <p:sp>
        <p:nvSpPr>
          <p:cNvPr id="211" name="Google Shape;211;p27"/>
          <p:cNvSpPr/>
          <p:nvPr/>
        </p:nvSpPr>
        <p:spPr>
          <a:xfrm>
            <a:off x="1267701" y="2114494"/>
            <a:ext cx="1658293" cy="536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Outlook</a:t>
            </a:r>
            <a:endParaRPr/>
          </a:p>
        </p:txBody>
      </p:sp>
      <p:sp>
        <p:nvSpPr>
          <p:cNvPr id="212" name="Google Shape;212;p27"/>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sp>
        <p:nvSpPr>
          <p:cNvPr id="213" name="Google Shape;213;p27"/>
          <p:cNvSpPr/>
          <p:nvPr/>
        </p:nvSpPr>
        <p:spPr>
          <a:xfrm>
            <a:off x="1458200" y="4271169"/>
            <a:ext cx="1277294" cy="6200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0"/>
              <a:buFont typeface="Cormorant Garamond"/>
              <a:buNone/>
            </a:pPr>
            <a:r>
              <a:rPr b="0" i="0" lang="en-US" sz="20000" u="none" cap="none" strike="noStrike">
                <a:solidFill>
                  <a:srgbClr val="FFFFFF"/>
                </a:solidFill>
                <a:latin typeface="Cormorant Garamond"/>
                <a:ea typeface="Cormorant Garamond"/>
                <a:cs typeface="Cormorant Garamond"/>
                <a:sym typeface="Cormorant Garamond"/>
              </a:rPr>
              <a:t>“</a:t>
            </a:r>
            <a:endParaRPr/>
          </a:p>
        </p:txBody>
      </p:sp>
      <p:sp>
        <p:nvSpPr>
          <p:cNvPr id="214" name="Google Shape;214;p27"/>
          <p:cNvSpPr/>
          <p:nvPr/>
        </p:nvSpPr>
        <p:spPr>
          <a:xfrm>
            <a:off x="3215807" y="6939439"/>
            <a:ext cx="3898687" cy="864448"/>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FFFFFF"/>
              </a:buClr>
              <a:buSzPts val="2400"/>
              <a:buFont typeface="Montserrat"/>
              <a:buNone/>
            </a:pPr>
            <a:r>
              <a:rPr b="0" i="1" lang="en-US" sz="2400" u="none" cap="none" strike="noStrike">
                <a:solidFill>
                  <a:srgbClr val="FFFFFF"/>
                </a:solidFill>
                <a:latin typeface="Montserrat"/>
                <a:ea typeface="Montserrat"/>
                <a:cs typeface="Montserrat"/>
                <a:sym typeface="Montserrat"/>
              </a:rPr>
              <a:t>“ fashion world </a:t>
            </a:r>
            <a:endParaRPr/>
          </a:p>
          <a:p>
            <a:pPr indent="0" lvl="0" marL="0" marR="0" rtl="0" algn="l">
              <a:lnSpc>
                <a:spcPct val="120000"/>
              </a:lnSpc>
              <a:spcBef>
                <a:spcPts val="0"/>
              </a:spcBef>
              <a:spcAft>
                <a:spcPts val="0"/>
              </a:spcAft>
              <a:buClr>
                <a:srgbClr val="FFFFFF"/>
              </a:buClr>
              <a:buSzPts val="2400"/>
              <a:buFont typeface="Montserrat"/>
              <a:buNone/>
            </a:pPr>
            <a:r>
              <a:rPr b="0" i="1" lang="en-US" sz="2400" u="none" cap="none" strike="noStrike">
                <a:solidFill>
                  <a:srgbClr val="FFFFFF"/>
                </a:solidFill>
                <a:latin typeface="Montserrat"/>
                <a:ea typeface="Montserrat"/>
                <a:cs typeface="Montserrat"/>
                <a:sym typeface="Montserrat"/>
              </a:rPr>
              <a:t>towards a new era”</a:t>
            </a:r>
            <a:endParaRPr/>
          </a:p>
        </p:txBody>
      </p:sp>
      <p:sp>
        <p:nvSpPr>
          <p:cNvPr id="215" name="Google Shape;215;p27"/>
          <p:cNvSpPr/>
          <p:nvPr/>
        </p:nvSpPr>
        <p:spPr>
          <a:xfrm>
            <a:off x="7236700" y="6915094"/>
            <a:ext cx="1277294" cy="6200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0"/>
              <a:buFont typeface="Cormorant Garamond"/>
              <a:buNone/>
            </a:pPr>
            <a:r>
              <a:rPr b="0" i="0" lang="en-US" sz="20000" u="none" cap="none" strike="noStrike">
                <a:solidFill>
                  <a:srgbClr val="FFFFFF"/>
                </a:solidFill>
                <a:latin typeface="Cormorant Garamond"/>
                <a:ea typeface="Cormorant Garamond"/>
                <a:cs typeface="Cormorant Garamond"/>
                <a:sym typeface="Cormorant Garamond"/>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8"/>
          <p:cNvSpPr/>
          <p:nvPr/>
        </p:nvSpPr>
        <p:spPr>
          <a:xfrm>
            <a:off x="-20622" y="-88703"/>
            <a:ext cx="2729360" cy="9931006"/>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21" name="Google Shape;221;p28"/>
          <p:cNvPicPr preferRelativeResize="0"/>
          <p:nvPr/>
        </p:nvPicPr>
        <p:blipFill rotWithShape="1">
          <a:blip r:embed="rId3">
            <a:alphaModFix/>
          </a:blip>
          <a:srcRect b="8236" l="24171" r="29923" t="22905"/>
          <a:stretch/>
        </p:blipFill>
        <p:spPr>
          <a:xfrm>
            <a:off x="1272092" y="1905399"/>
            <a:ext cx="2904159" cy="2904159"/>
          </a:xfrm>
          <a:prstGeom prst="rect">
            <a:avLst/>
          </a:prstGeom>
          <a:noFill/>
          <a:ln>
            <a:noFill/>
          </a:ln>
        </p:spPr>
      </p:pic>
      <p:pic>
        <p:nvPicPr>
          <p:cNvPr id="222" name="Google Shape;222;p28"/>
          <p:cNvPicPr preferRelativeResize="0"/>
          <p:nvPr/>
        </p:nvPicPr>
        <p:blipFill rotWithShape="1">
          <a:blip r:embed="rId4">
            <a:alphaModFix/>
          </a:blip>
          <a:srcRect b="63240" l="29534" r="24548" t="24"/>
          <a:stretch/>
        </p:blipFill>
        <p:spPr>
          <a:xfrm>
            <a:off x="1261085" y="5590307"/>
            <a:ext cx="2904409" cy="2904409"/>
          </a:xfrm>
          <a:prstGeom prst="rect">
            <a:avLst/>
          </a:prstGeom>
          <a:noFill/>
          <a:ln>
            <a:noFill/>
          </a:ln>
        </p:spPr>
      </p:pic>
      <p:sp>
        <p:nvSpPr>
          <p:cNvPr id="223" name="Google Shape;223;p28"/>
          <p:cNvSpPr/>
          <p:nvPr/>
        </p:nvSpPr>
        <p:spPr>
          <a:xfrm>
            <a:off x="5458700" y="1057566"/>
            <a:ext cx="2913139" cy="536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Testimonials</a:t>
            </a:r>
            <a:endParaRPr/>
          </a:p>
        </p:txBody>
      </p:sp>
      <p:sp>
        <p:nvSpPr>
          <p:cNvPr id="224" name="Google Shape;224;p28"/>
          <p:cNvSpPr/>
          <p:nvPr/>
        </p:nvSpPr>
        <p:spPr>
          <a:xfrm>
            <a:off x="9164679" y="8257624"/>
            <a:ext cx="2913139" cy="387114"/>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 Wylang J. Wyans, 32, Engineer</a:t>
            </a:r>
            <a:endParaRPr/>
          </a:p>
        </p:txBody>
      </p:sp>
      <p:sp>
        <p:nvSpPr>
          <p:cNvPr id="225" name="Google Shape;225;p28"/>
          <p:cNvSpPr/>
          <p:nvPr/>
        </p:nvSpPr>
        <p:spPr>
          <a:xfrm>
            <a:off x="5468979" y="2460264"/>
            <a:ext cx="5437188" cy="1339234"/>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Stefan Clothing was a worthwhile investment for me.                                               Knowing that I can’t have many of the things I used to have                                      when I was younger, I needed all the help I could get in style.                                          Now I can with Stefan Clothing”</a:t>
            </a:r>
            <a:endParaRPr/>
          </a:p>
        </p:txBody>
      </p:sp>
      <p:sp>
        <p:nvSpPr>
          <p:cNvPr id="226" name="Google Shape;226;p28"/>
          <p:cNvSpPr/>
          <p:nvPr/>
        </p:nvSpPr>
        <p:spPr>
          <a:xfrm>
            <a:off x="9164679" y="4254262"/>
            <a:ext cx="2913139" cy="342038"/>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 Cyndia D. Thomas, 53, Nurse</a:t>
            </a:r>
            <a:endParaRPr/>
          </a:p>
        </p:txBody>
      </p:sp>
      <p:sp>
        <p:nvSpPr>
          <p:cNvPr id="227" name="Google Shape;227;p28"/>
          <p:cNvSpPr/>
          <p:nvPr/>
        </p:nvSpPr>
        <p:spPr>
          <a:xfrm>
            <a:off x="5363794" y="6155964"/>
            <a:ext cx="6398469" cy="1339234"/>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“My dad isn’t getting any younger. I needed as much assistance as I                                             could in terms of keeping his fashion alongside his medication without</a:t>
            </a:r>
            <a:r>
              <a:rPr baseline="30000" lang="en-US" sz="1800">
                <a:latin typeface="Montserrat"/>
                <a:ea typeface="Montserrat"/>
                <a:cs typeface="Montserrat"/>
                <a:sym typeface="Montserrat"/>
              </a:rPr>
              <a:t>                                          </a:t>
            </a:r>
            <a:r>
              <a:rPr b="0" baseline="30000" i="0" lang="en-US" sz="1800" u="none" cap="none" strike="noStrike">
                <a:solidFill>
                  <a:srgbClr val="000000"/>
                </a:solidFill>
                <a:latin typeface="Montserrat"/>
                <a:ea typeface="Montserrat"/>
                <a:cs typeface="Montserrat"/>
                <a:sym typeface="Montserrat"/>
              </a:rPr>
              <a:t>having to take up too much of my personal work as well. I’d highly                                          recommend this to any elderly (or those assisting the elderly) any day.”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b="36583" l="2970" r="2969" t="13621"/>
          <a:stretch/>
        </p:blipFill>
        <p:spPr>
          <a:xfrm>
            <a:off x="-169226" y="-116880"/>
            <a:ext cx="13343252" cy="9987360"/>
          </a:xfrm>
          <a:prstGeom prst="rect">
            <a:avLst/>
          </a:prstGeom>
          <a:noFill/>
          <a:ln>
            <a:noFill/>
          </a:ln>
        </p:spPr>
      </p:pic>
      <p:sp>
        <p:nvSpPr>
          <p:cNvPr id="233" name="Google Shape;233;p29"/>
          <p:cNvSpPr/>
          <p:nvPr/>
        </p:nvSpPr>
        <p:spPr>
          <a:xfrm>
            <a:off x="-8359" y="1515401"/>
            <a:ext cx="13021520" cy="6722798"/>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34" name="Google Shape;234;p29"/>
          <p:cNvSpPr/>
          <p:nvPr/>
        </p:nvSpPr>
        <p:spPr>
          <a:xfrm>
            <a:off x="4134029" y="3595149"/>
            <a:ext cx="4736742" cy="1193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9A4B22"/>
              </a:buClr>
              <a:buSzPts val="7400"/>
              <a:buFont typeface="Lora"/>
              <a:buNone/>
            </a:pPr>
            <a:r>
              <a:rPr b="0" i="0" lang="en-US" sz="7400" u="none" cap="none" strike="noStrike">
                <a:solidFill>
                  <a:srgbClr val="9A4B22"/>
                </a:solidFill>
                <a:latin typeface="Lora"/>
                <a:ea typeface="Lora"/>
                <a:cs typeface="Lora"/>
                <a:sym typeface="Lora"/>
              </a:rPr>
              <a:t>Thank You</a:t>
            </a:r>
            <a:endParaRPr/>
          </a:p>
        </p:txBody>
      </p:sp>
      <p:sp>
        <p:nvSpPr>
          <p:cNvPr id="235" name="Google Shape;235;p29"/>
          <p:cNvSpPr/>
          <p:nvPr/>
        </p:nvSpPr>
        <p:spPr>
          <a:xfrm>
            <a:off x="4471585" y="6532890"/>
            <a:ext cx="4112430" cy="3081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9A4B22"/>
              </a:buClr>
              <a:buSzPts val="1600"/>
              <a:buFont typeface="Lora"/>
              <a:buNone/>
            </a:pPr>
            <a:r>
              <a:rPr b="0" i="0" lang="en-US" sz="1600" u="none" cap="none" strike="noStrike">
                <a:solidFill>
                  <a:srgbClr val="9A4B22"/>
                </a:solidFill>
                <a:latin typeface="Lora"/>
                <a:ea typeface="Lora"/>
                <a:cs typeface="Lora"/>
                <a:sym typeface="Lora"/>
              </a:rPr>
              <a:t>Stefan Clothing Co.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p:nvPr/>
        </p:nvSpPr>
        <p:spPr>
          <a:xfrm>
            <a:off x="-154186" y="-202009"/>
            <a:ext cx="6667285" cy="10008924"/>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9" name="Google Shape;69;p15"/>
          <p:cNvSpPr/>
          <p:nvPr/>
        </p:nvSpPr>
        <p:spPr>
          <a:xfrm>
            <a:off x="9536674" y="-202009"/>
            <a:ext cx="2727061" cy="10157617"/>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70" name="Google Shape;70;p15"/>
          <p:cNvPicPr preferRelativeResize="0"/>
          <p:nvPr/>
        </p:nvPicPr>
        <p:blipFill rotWithShape="1">
          <a:blip r:embed="rId3">
            <a:alphaModFix/>
          </a:blip>
          <a:srcRect b="409" l="8794" r="1508" t="9981"/>
          <a:stretch/>
        </p:blipFill>
        <p:spPr>
          <a:xfrm>
            <a:off x="7235382" y="695854"/>
            <a:ext cx="5902034" cy="8336658"/>
          </a:xfrm>
          <a:prstGeom prst="rect">
            <a:avLst/>
          </a:prstGeom>
          <a:noFill/>
          <a:ln>
            <a:noFill/>
          </a:ln>
        </p:spPr>
      </p:pic>
      <p:sp>
        <p:nvSpPr>
          <p:cNvPr id="71" name="Google Shape;71;p15"/>
          <p:cNvSpPr/>
          <p:nvPr/>
        </p:nvSpPr>
        <p:spPr>
          <a:xfrm>
            <a:off x="1235065" y="3239915"/>
            <a:ext cx="2428320" cy="7018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Lora"/>
              <a:buNone/>
            </a:pPr>
            <a:r>
              <a:rPr b="0" i="0" lang="en-US" sz="4000" u="none" cap="none" strike="noStrike">
                <a:solidFill>
                  <a:srgbClr val="FFFFFF"/>
                </a:solidFill>
                <a:latin typeface="Lora"/>
                <a:ea typeface="Lora"/>
                <a:cs typeface="Lora"/>
                <a:sym typeface="Lora"/>
              </a:rPr>
              <a:t>About</a:t>
            </a:r>
            <a:endParaRPr/>
          </a:p>
        </p:txBody>
      </p:sp>
      <p:sp>
        <p:nvSpPr>
          <p:cNvPr id="72" name="Google Shape;72;p15"/>
          <p:cNvSpPr/>
          <p:nvPr/>
        </p:nvSpPr>
        <p:spPr>
          <a:xfrm>
            <a:off x="1231588" y="4145263"/>
            <a:ext cx="3971935" cy="433082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We are passionate, intense, &amp; driven                                      company. We are also reliable &amp; competent.                    When we set our mind on a goal, there is                             nothing that can stop us since we always                              have the tenacity to succeed. As a                                         professional fashion design company, We are                   interested in all things related to arts &amp;                                design.  We also have a high business                                acumen. We always look forward to new                                 experiences &amp; awesome opportunities. We                                 also like to grab golden opportunities right                                                       away for it’s a way for us to get out of our                                comfort zone.</a:t>
            </a:r>
            <a:endParaRPr/>
          </a:p>
        </p:txBody>
      </p:sp>
      <p:sp>
        <p:nvSpPr>
          <p:cNvPr id="73" name="Google Shape;73;p15"/>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Lora"/>
              <a:buNone/>
            </a:pPr>
            <a:r>
              <a:rPr b="0" i="0" lang="en-US" sz="1600" u="none" cap="none" strike="noStrike">
                <a:solidFill>
                  <a:srgbClr val="FFFFFF"/>
                </a:solidFill>
                <a:latin typeface="Lora"/>
                <a:ea typeface="Lora"/>
                <a:cs typeface="Lora"/>
                <a:sym typeface="Lora"/>
              </a:rPr>
              <a:t>Stefan Clothing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p:nvPr/>
        </p:nvSpPr>
        <p:spPr>
          <a:xfrm>
            <a:off x="-457316" y="-316517"/>
            <a:ext cx="6955714" cy="2040353"/>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79" name="Google Shape;79;p16"/>
          <p:cNvSpPr/>
          <p:nvPr/>
        </p:nvSpPr>
        <p:spPr>
          <a:xfrm>
            <a:off x="718633" y="8708816"/>
            <a:ext cx="1340396" cy="308188"/>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80" name="Google Shape;80;p16"/>
          <p:cNvPicPr preferRelativeResize="0"/>
          <p:nvPr/>
        </p:nvPicPr>
        <p:blipFill rotWithShape="1">
          <a:blip r:embed="rId3">
            <a:alphaModFix/>
          </a:blip>
          <a:srcRect b="2030" l="17364" r="2171" t="6981"/>
          <a:stretch/>
        </p:blipFill>
        <p:spPr>
          <a:xfrm>
            <a:off x="7487741" y="889460"/>
            <a:ext cx="5631897" cy="9004250"/>
          </a:xfrm>
          <a:prstGeom prst="rect">
            <a:avLst/>
          </a:prstGeom>
          <a:noFill/>
          <a:ln>
            <a:noFill/>
          </a:ln>
        </p:spPr>
      </p:pic>
      <p:sp>
        <p:nvSpPr>
          <p:cNvPr id="81" name="Google Shape;81;p16"/>
          <p:cNvSpPr/>
          <p:nvPr/>
        </p:nvSpPr>
        <p:spPr>
          <a:xfrm>
            <a:off x="1250767" y="3254405"/>
            <a:ext cx="1601232" cy="7018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4000"/>
              <a:buFont typeface="Lora"/>
              <a:buNone/>
            </a:pPr>
            <a:r>
              <a:rPr b="0" i="0" lang="en-US" sz="4000" u="none" cap="none" strike="noStrike">
                <a:solidFill>
                  <a:srgbClr val="9A4B22"/>
                </a:solidFill>
                <a:latin typeface="Lora"/>
                <a:ea typeface="Lora"/>
                <a:cs typeface="Lora"/>
                <a:sym typeface="Lora"/>
              </a:rPr>
              <a:t>Vision</a:t>
            </a:r>
            <a:endParaRPr/>
          </a:p>
        </p:txBody>
      </p:sp>
      <p:sp>
        <p:nvSpPr>
          <p:cNvPr id="82" name="Google Shape;82;p16"/>
          <p:cNvSpPr/>
          <p:nvPr/>
        </p:nvSpPr>
        <p:spPr>
          <a:xfrm>
            <a:off x="1250767" y="4133495"/>
            <a:ext cx="4197533" cy="3046303"/>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We strive to be a global leader in fashion-knit                                    and fashion outerwear by empowering                             innovation and design to provide total customer satisfaction.</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We strive to be a caring and well-managed                      organization for our business                                                        partners ,customers and employees, and a                                                                       responsible corporate citizen to our society.</a:t>
            </a:r>
            <a:endParaRPr/>
          </a:p>
        </p:txBody>
      </p:sp>
      <p:sp>
        <p:nvSpPr>
          <p:cNvPr id="83" name="Google Shape;83;p16"/>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Lora"/>
              <a:buNone/>
            </a:pPr>
            <a:r>
              <a:rPr b="0" i="0" lang="en-US" sz="1600" u="none" cap="none" strike="noStrike">
                <a:solidFill>
                  <a:srgbClr val="FFFFFF"/>
                </a:solidFill>
                <a:latin typeface="Lora"/>
                <a:ea typeface="Lora"/>
                <a:cs typeface="Lora"/>
                <a:sym typeface="Lora"/>
              </a:rPr>
              <a:t>Stefan Clothing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p:nvPr/>
        </p:nvSpPr>
        <p:spPr>
          <a:xfrm>
            <a:off x="-158618" y="2561960"/>
            <a:ext cx="6671717" cy="7326314"/>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89" name="Google Shape;89;p17"/>
          <p:cNvSpPr/>
          <p:nvPr/>
        </p:nvSpPr>
        <p:spPr>
          <a:xfrm>
            <a:off x="1159990" y="4252170"/>
            <a:ext cx="1905899" cy="7018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Lora"/>
              <a:buNone/>
            </a:pPr>
            <a:r>
              <a:rPr b="0" i="0" lang="en-US" sz="4000" u="none" cap="none" strike="noStrike">
                <a:solidFill>
                  <a:srgbClr val="FFFFFF"/>
                </a:solidFill>
                <a:latin typeface="Lora"/>
                <a:ea typeface="Lora"/>
                <a:cs typeface="Lora"/>
                <a:sym typeface="Lora"/>
              </a:rPr>
              <a:t>Mission</a:t>
            </a:r>
            <a:endParaRPr/>
          </a:p>
        </p:txBody>
      </p:sp>
      <p:sp>
        <p:nvSpPr>
          <p:cNvPr id="90" name="Google Shape;90;p17"/>
          <p:cNvSpPr/>
          <p:nvPr/>
        </p:nvSpPr>
        <p:spPr>
          <a:xfrm>
            <a:off x="1157527" y="5132716"/>
            <a:ext cx="3998673" cy="337870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To innovate, to lead, to enhance, to provide                       best-value products and services to global                          customers.</a:t>
            </a:r>
            <a:endParaRPr/>
          </a:p>
          <a:p>
            <a:pPr indent="0" lvl="0" marL="0" marR="0" rtl="0" algn="l">
              <a:lnSpc>
                <a:spcPct val="115000"/>
              </a:lnSpc>
              <a:spcBef>
                <a:spcPts val="0"/>
              </a:spcBef>
              <a:spcAft>
                <a:spcPts val="0"/>
              </a:spcAft>
              <a:buClr>
                <a:srgbClr val="FFFFFF"/>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To make a difference through our branding                                 to stay ahead of fashion trends, market                                  changes and the latest technology.</a:t>
            </a:r>
            <a:endParaRPr/>
          </a:p>
          <a:p>
            <a:pPr indent="0" lvl="0" marL="0" marR="0" rtl="0" algn="l">
              <a:lnSpc>
                <a:spcPct val="115000"/>
              </a:lnSpc>
              <a:spcBef>
                <a:spcPts val="0"/>
              </a:spcBef>
              <a:spcAft>
                <a:spcPts val="0"/>
              </a:spcAft>
              <a:buClr>
                <a:srgbClr val="FFFFFF"/>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To enhance the quality of life for our business partners,customers and employees.</a:t>
            </a:r>
            <a:endParaRPr/>
          </a:p>
        </p:txBody>
      </p:sp>
      <p:sp>
        <p:nvSpPr>
          <p:cNvPr id="91" name="Google Shape;91;p17"/>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pic>
        <p:nvPicPr>
          <p:cNvPr id="92" name="Google Shape;92;p17"/>
          <p:cNvPicPr preferRelativeResize="0"/>
          <p:nvPr/>
        </p:nvPicPr>
        <p:blipFill rotWithShape="1">
          <a:blip r:embed="rId3">
            <a:alphaModFix/>
          </a:blip>
          <a:srcRect b="2629" l="27876" r="31290" t="3418"/>
          <a:stretch/>
        </p:blipFill>
        <p:spPr>
          <a:xfrm>
            <a:off x="7475934" y="-343430"/>
            <a:ext cx="5611020" cy="9131301"/>
          </a:xfrm>
          <a:custGeom>
            <a:rect b="b" l="l" r="r" t="t"/>
            <a:pathLst>
              <a:path extrusionOk="0" h="21600" w="21600">
                <a:moveTo>
                  <a:pt x="0" y="0"/>
                </a:moveTo>
                <a:lnTo>
                  <a:pt x="0" y="14279"/>
                </a:lnTo>
                <a:lnTo>
                  <a:pt x="21600" y="14279"/>
                </a:lnTo>
                <a:lnTo>
                  <a:pt x="21600" y="0"/>
                </a:lnTo>
                <a:lnTo>
                  <a:pt x="0" y="0"/>
                </a:lnTo>
                <a:close/>
                <a:moveTo>
                  <a:pt x="0" y="15945"/>
                </a:moveTo>
                <a:lnTo>
                  <a:pt x="0" y="21600"/>
                </a:lnTo>
                <a:lnTo>
                  <a:pt x="21600" y="21600"/>
                </a:lnTo>
                <a:lnTo>
                  <a:pt x="21600" y="15945"/>
                </a:lnTo>
                <a:lnTo>
                  <a:pt x="0" y="15945"/>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p:nvPr/>
        </p:nvSpPr>
        <p:spPr>
          <a:xfrm>
            <a:off x="-8359" y="-98425"/>
            <a:ext cx="13021520" cy="4058692"/>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98" name="Google Shape;98;p18"/>
          <p:cNvPicPr preferRelativeResize="0"/>
          <p:nvPr/>
        </p:nvPicPr>
        <p:blipFill rotWithShape="1">
          <a:blip r:embed="rId3">
            <a:alphaModFix/>
          </a:blip>
          <a:srcRect b="21089" l="23582" r="23581" t="15826"/>
          <a:stretch/>
        </p:blipFill>
        <p:spPr>
          <a:xfrm>
            <a:off x="2173619" y="1992013"/>
            <a:ext cx="3438084" cy="6157388"/>
          </a:xfrm>
          <a:prstGeom prst="rect">
            <a:avLst/>
          </a:prstGeom>
          <a:noFill/>
          <a:ln>
            <a:noFill/>
          </a:ln>
        </p:spPr>
      </p:pic>
      <p:pic>
        <p:nvPicPr>
          <p:cNvPr id="99" name="Google Shape;99;p18"/>
          <p:cNvPicPr preferRelativeResize="0"/>
          <p:nvPr/>
        </p:nvPicPr>
        <p:blipFill rotWithShape="1">
          <a:blip r:embed="rId4">
            <a:alphaModFix/>
          </a:blip>
          <a:srcRect b="35186" l="33143" r="27682" t="15822"/>
          <a:stretch/>
        </p:blipFill>
        <p:spPr>
          <a:xfrm>
            <a:off x="5843906" y="1989235"/>
            <a:ext cx="3485474" cy="6163110"/>
          </a:xfrm>
          <a:prstGeom prst="rect">
            <a:avLst/>
          </a:prstGeom>
          <a:noFill/>
          <a:ln>
            <a:noFill/>
          </a:ln>
        </p:spPr>
      </p:pic>
      <p:pic>
        <p:nvPicPr>
          <p:cNvPr id="100" name="Google Shape;100;p18"/>
          <p:cNvPicPr preferRelativeResize="0"/>
          <p:nvPr/>
        </p:nvPicPr>
        <p:blipFill/>
        <p:spPr>
          <a:xfrm>
            <a:off x="9549265" y="1994544"/>
            <a:ext cx="3474440" cy="6153600"/>
          </a:xfrm>
          <a:prstGeom prst="rect">
            <a:avLst/>
          </a:prstGeom>
          <a:noFill/>
          <a:ln>
            <a:noFill/>
          </a:ln>
        </p:spPr>
      </p:pic>
      <p:sp>
        <p:nvSpPr>
          <p:cNvPr id="101" name="Google Shape;101;p18"/>
          <p:cNvSpPr/>
          <p:nvPr/>
        </p:nvSpPr>
        <p:spPr>
          <a:xfrm>
            <a:off x="684728" y="543763"/>
            <a:ext cx="2641789" cy="7018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Lora"/>
              <a:buNone/>
            </a:pPr>
            <a:r>
              <a:rPr b="0" i="0" lang="en-US" sz="4000" u="none" cap="none" strike="noStrike">
                <a:solidFill>
                  <a:srgbClr val="FFFFFF"/>
                </a:solidFill>
                <a:latin typeface="Lora"/>
                <a:ea typeface="Lora"/>
                <a:cs typeface="Lora"/>
                <a:sym typeface="Lora"/>
              </a:rPr>
              <a:t>The Team</a:t>
            </a:r>
            <a:endParaRPr/>
          </a:p>
        </p:txBody>
      </p:sp>
      <p:sp>
        <p:nvSpPr>
          <p:cNvPr id="102" name="Google Shape;102;p18"/>
          <p:cNvSpPr/>
          <p:nvPr/>
        </p:nvSpPr>
        <p:spPr>
          <a:xfrm>
            <a:off x="2040838" y="6814298"/>
            <a:ext cx="2865205" cy="148346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3" name="Google Shape;103;p18"/>
          <p:cNvSpPr/>
          <p:nvPr/>
        </p:nvSpPr>
        <p:spPr>
          <a:xfrm>
            <a:off x="5795051" y="6814298"/>
            <a:ext cx="2865206" cy="148346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4" name="Google Shape;104;p18"/>
          <p:cNvSpPr/>
          <p:nvPr/>
        </p:nvSpPr>
        <p:spPr>
          <a:xfrm>
            <a:off x="9549265" y="6814298"/>
            <a:ext cx="2865205" cy="148346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5" name="Google Shape;105;p18"/>
          <p:cNvSpPr/>
          <p:nvPr/>
        </p:nvSpPr>
        <p:spPr>
          <a:xfrm>
            <a:off x="2302196" y="7215929"/>
            <a:ext cx="1897466" cy="371688"/>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9A4B22"/>
              </a:buClr>
              <a:buSzPts val="2000"/>
              <a:buFont typeface="Lora"/>
              <a:buNone/>
            </a:pPr>
            <a:r>
              <a:rPr b="1" i="0" lang="en-US" sz="2000" u="none" cap="none" strike="noStrike">
                <a:solidFill>
                  <a:srgbClr val="9A4B22"/>
                </a:solidFill>
                <a:latin typeface="Lora"/>
                <a:ea typeface="Lora"/>
                <a:cs typeface="Lora"/>
                <a:sym typeface="Lora"/>
              </a:rPr>
              <a:t>Jenny Newman</a:t>
            </a:r>
            <a:endParaRPr/>
          </a:p>
        </p:txBody>
      </p:sp>
      <p:sp>
        <p:nvSpPr>
          <p:cNvPr id="106" name="Google Shape;106;p18"/>
          <p:cNvSpPr/>
          <p:nvPr/>
        </p:nvSpPr>
        <p:spPr>
          <a:xfrm>
            <a:off x="2313457" y="7789377"/>
            <a:ext cx="1186265"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Founder &amp; CEO</a:t>
            </a:r>
            <a:endParaRPr/>
          </a:p>
        </p:txBody>
      </p:sp>
      <p:sp>
        <p:nvSpPr>
          <p:cNvPr id="107" name="Google Shape;107;p18"/>
          <p:cNvSpPr/>
          <p:nvPr/>
        </p:nvSpPr>
        <p:spPr>
          <a:xfrm>
            <a:off x="6051464" y="7215929"/>
            <a:ext cx="2426294" cy="371688"/>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9A4B22"/>
              </a:buClr>
              <a:buSzPts val="2000"/>
              <a:buFont typeface="Lora"/>
              <a:buNone/>
            </a:pPr>
            <a:r>
              <a:rPr b="1" i="0" lang="en-US" sz="2000" u="none" cap="none" strike="noStrike">
                <a:solidFill>
                  <a:srgbClr val="9A4B22"/>
                </a:solidFill>
                <a:latin typeface="Lora"/>
                <a:ea typeface="Lora"/>
                <a:cs typeface="Lora"/>
                <a:sym typeface="Lora"/>
              </a:rPr>
              <a:t>Sapphire Cressman</a:t>
            </a:r>
            <a:endParaRPr/>
          </a:p>
        </p:txBody>
      </p:sp>
      <p:sp>
        <p:nvSpPr>
          <p:cNvPr id="108" name="Google Shape;108;p18"/>
          <p:cNvSpPr/>
          <p:nvPr/>
        </p:nvSpPr>
        <p:spPr>
          <a:xfrm>
            <a:off x="6049402" y="7789377"/>
            <a:ext cx="1822231"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Chief Operating Officer</a:t>
            </a:r>
            <a:endParaRPr/>
          </a:p>
        </p:txBody>
      </p:sp>
      <p:sp>
        <p:nvSpPr>
          <p:cNvPr id="109" name="Google Shape;109;p18"/>
          <p:cNvSpPr/>
          <p:nvPr/>
        </p:nvSpPr>
        <p:spPr>
          <a:xfrm>
            <a:off x="9874645" y="7215929"/>
            <a:ext cx="1407245" cy="371688"/>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9A4B22"/>
              </a:buClr>
              <a:buSzPts val="2000"/>
              <a:buFont typeface="Lora"/>
              <a:buNone/>
            </a:pPr>
            <a:r>
              <a:rPr b="1" i="0" lang="en-US" sz="2000" u="none" cap="none" strike="noStrike">
                <a:solidFill>
                  <a:srgbClr val="9A4B22"/>
                </a:solidFill>
                <a:latin typeface="Lora"/>
                <a:ea typeface="Lora"/>
                <a:cs typeface="Lora"/>
                <a:sym typeface="Lora"/>
              </a:rPr>
              <a:t>Ruby Crest</a:t>
            </a:r>
            <a:endParaRPr/>
          </a:p>
        </p:txBody>
      </p:sp>
      <p:sp>
        <p:nvSpPr>
          <p:cNvPr id="110" name="Google Shape;110;p18"/>
          <p:cNvSpPr/>
          <p:nvPr/>
        </p:nvSpPr>
        <p:spPr>
          <a:xfrm>
            <a:off x="9823887" y="7789377"/>
            <a:ext cx="1804248"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Chief Marketing Officer</a:t>
            </a:r>
            <a:endParaRPr/>
          </a:p>
        </p:txBody>
      </p:sp>
      <p:sp>
        <p:nvSpPr>
          <p:cNvPr id="111" name="Google Shape;111;p18"/>
          <p:cNvSpPr/>
          <p:nvPr/>
        </p:nvSpPr>
        <p:spPr>
          <a:xfrm>
            <a:off x="717358" y="8700598"/>
            <a:ext cx="1340396" cy="308188"/>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p:nvPr/>
        </p:nvSpPr>
        <p:spPr>
          <a:xfrm>
            <a:off x="-8359" y="-47625"/>
            <a:ext cx="13021520" cy="4058692"/>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7" name="Google Shape;117;p19"/>
          <p:cNvSpPr/>
          <p:nvPr/>
        </p:nvSpPr>
        <p:spPr>
          <a:xfrm>
            <a:off x="1250767" y="3017339"/>
            <a:ext cx="2589385" cy="7018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Lora"/>
              <a:buNone/>
            </a:pPr>
            <a:r>
              <a:rPr b="0" i="0" lang="en-US" sz="4000" u="none" cap="none" strike="noStrike">
                <a:solidFill>
                  <a:srgbClr val="FFFFFF"/>
                </a:solidFill>
                <a:latin typeface="Lora"/>
                <a:ea typeface="Lora"/>
                <a:cs typeface="Lora"/>
                <a:sym typeface="Lora"/>
              </a:rPr>
              <a:t>Our Goal</a:t>
            </a:r>
            <a:endParaRPr/>
          </a:p>
        </p:txBody>
      </p:sp>
      <p:sp>
        <p:nvSpPr>
          <p:cNvPr id="118" name="Google Shape;118;p19"/>
          <p:cNvSpPr/>
          <p:nvPr/>
        </p:nvSpPr>
        <p:spPr>
          <a:xfrm>
            <a:off x="1248304" y="4524883"/>
            <a:ext cx="3869795" cy="4043499"/>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We strive to be a caring and well-managed organization for our business partners ,                         customers and employees, and a                                  responsible corporate citizen to our society.</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To make a difference through our branding                                   to stay ahead of fashion trends, market                              changes and the latest technology.</a:t>
            </a:r>
            <a:endParaRPr/>
          </a:p>
          <a:p>
            <a:pPr indent="0" lvl="0" marL="0" marR="0" rtl="0" algn="l">
              <a:lnSpc>
                <a:spcPct val="115000"/>
              </a:lnSpc>
              <a:spcBef>
                <a:spcPts val="0"/>
              </a:spcBef>
              <a:spcAft>
                <a:spcPts val="0"/>
              </a:spcAft>
              <a:buClr>
                <a:srgbClr val="000000"/>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To enhance the quality of life for our                                  business partners,customers and employees.</a:t>
            </a:r>
            <a:endParaRPr/>
          </a:p>
        </p:txBody>
      </p:sp>
      <p:pic>
        <p:nvPicPr>
          <p:cNvPr id="119" name="Google Shape;119;p19"/>
          <p:cNvPicPr preferRelativeResize="0"/>
          <p:nvPr/>
        </p:nvPicPr>
        <p:blipFill rotWithShape="1">
          <a:blip r:embed="rId3">
            <a:alphaModFix/>
          </a:blip>
          <a:srcRect b="22531" l="482" r="11102" t="2353"/>
          <a:stretch/>
        </p:blipFill>
        <p:spPr>
          <a:xfrm>
            <a:off x="6513115" y="2431392"/>
            <a:ext cx="5749050" cy="7326314"/>
          </a:xfrm>
          <a:prstGeom prst="rect">
            <a:avLst/>
          </a:prstGeom>
          <a:noFill/>
          <a:ln>
            <a:noFill/>
          </a:ln>
        </p:spPr>
      </p:pic>
      <p:sp>
        <p:nvSpPr>
          <p:cNvPr id="120" name="Google Shape;120;p19"/>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Lora"/>
              <a:buNone/>
            </a:pPr>
            <a:r>
              <a:rPr b="0" i="0" lang="en-US" sz="1600" u="none" cap="none" strike="noStrike">
                <a:solidFill>
                  <a:srgbClr val="FFFFFF"/>
                </a:solidFill>
                <a:latin typeface="Lora"/>
                <a:ea typeface="Lora"/>
                <a:cs typeface="Lora"/>
                <a:sym typeface="Lora"/>
              </a:rPr>
              <a:t>Stefan Clothing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p:nvPr/>
        </p:nvSpPr>
        <p:spPr>
          <a:xfrm>
            <a:off x="-8359" y="5692775"/>
            <a:ext cx="13021520" cy="4058692"/>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26" name="Google Shape;126;p20"/>
          <p:cNvSpPr/>
          <p:nvPr/>
        </p:nvSpPr>
        <p:spPr>
          <a:xfrm>
            <a:off x="1267701" y="6655535"/>
            <a:ext cx="2921734" cy="536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000"/>
              <a:buFont typeface="Lora"/>
              <a:buNone/>
            </a:pPr>
            <a:r>
              <a:rPr b="0" i="0" lang="en-US" sz="3000" u="none" cap="none" strike="noStrike">
                <a:solidFill>
                  <a:srgbClr val="FFFFFF"/>
                </a:solidFill>
                <a:latin typeface="Lora"/>
                <a:ea typeface="Lora"/>
                <a:cs typeface="Lora"/>
                <a:sym typeface="Lora"/>
              </a:rPr>
              <a:t>Pricing Strategy</a:t>
            </a:r>
            <a:endParaRPr/>
          </a:p>
        </p:txBody>
      </p:sp>
      <p:sp>
        <p:nvSpPr>
          <p:cNvPr id="127" name="Google Shape;127;p20"/>
          <p:cNvSpPr/>
          <p:nvPr/>
        </p:nvSpPr>
        <p:spPr>
          <a:xfrm>
            <a:off x="1261004" y="2823424"/>
            <a:ext cx="4120936" cy="2004031"/>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Clothing products  are tailored according                                      to the style and specifications of its target                                   users. The features &amp; designs are based after                               the results of a series of consultations with                             Fashion professionals that the designers had                                 worked with.</a:t>
            </a:r>
            <a:endParaRPr/>
          </a:p>
        </p:txBody>
      </p:sp>
      <p:sp>
        <p:nvSpPr>
          <p:cNvPr id="128" name="Google Shape;128;p20"/>
          <p:cNvSpPr/>
          <p:nvPr/>
        </p:nvSpPr>
        <p:spPr>
          <a:xfrm>
            <a:off x="1267701" y="2007867"/>
            <a:ext cx="3249503" cy="536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Value Proposition</a:t>
            </a:r>
            <a:endParaRPr/>
          </a:p>
        </p:txBody>
      </p:sp>
      <p:sp>
        <p:nvSpPr>
          <p:cNvPr id="129" name="Google Shape;129;p20"/>
          <p:cNvSpPr/>
          <p:nvPr/>
        </p:nvSpPr>
        <p:spPr>
          <a:xfrm>
            <a:off x="1261004" y="7445260"/>
            <a:ext cx="4120936" cy="100683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Stefan Clothing uses a cost-plus pricing                                 strategy. It is accessible &amp; affordable to more                                           users in the target demographic.</a:t>
            </a:r>
            <a:endParaRPr/>
          </a:p>
        </p:txBody>
      </p:sp>
      <p:pic>
        <p:nvPicPr>
          <p:cNvPr id="130" name="Google Shape;130;p20"/>
          <p:cNvPicPr preferRelativeResize="0"/>
          <p:nvPr/>
        </p:nvPicPr>
        <p:blipFill rotWithShape="1">
          <a:blip r:embed="rId3">
            <a:alphaModFix/>
          </a:blip>
          <a:srcRect b="6747" l="626" r="15421" t="18122"/>
          <a:stretch/>
        </p:blipFill>
        <p:spPr>
          <a:xfrm>
            <a:off x="6516995" y="-66940"/>
            <a:ext cx="5719745" cy="7670520"/>
          </a:xfrm>
          <a:prstGeom prst="rect">
            <a:avLst/>
          </a:prstGeom>
          <a:noFill/>
          <a:ln>
            <a:noFill/>
          </a:ln>
        </p:spPr>
      </p:pic>
      <p:sp>
        <p:nvSpPr>
          <p:cNvPr id="131" name="Google Shape;131;p20"/>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1"/>
          <p:cNvSpPr/>
          <p:nvPr/>
        </p:nvSpPr>
        <p:spPr>
          <a:xfrm>
            <a:off x="-8359" y="-19712"/>
            <a:ext cx="13021520" cy="7286427"/>
          </a:xfrm>
          <a:prstGeom prst="rect">
            <a:avLst/>
          </a:prstGeom>
          <a:solidFill>
            <a:srgbClr val="9A4B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7" name="Google Shape;137;p21"/>
          <p:cNvSpPr/>
          <p:nvPr/>
        </p:nvSpPr>
        <p:spPr>
          <a:xfrm>
            <a:off x="1313631" y="2803752"/>
            <a:ext cx="10217068" cy="2004031"/>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The Clothing industry is one of the major driving forces for economic growth on a global scale. This is due to the                                                                 prevalence of the use of the Internet, apps, &amp; mobile gadgets. Since the preferences of consumers are diverse, the                                                            challenge for Fashion Designer is to come up with solutions that suit their wants &amp; needs. will post promotional                                                                       videos on its site &amp; social media accounts to create interest for the brand. The videos will consist of advertisements in                                                                                     the form of short films featuring stories of the target clients using the Designer clothes &amp; promotions pertaining to                                                                                 the free, unique designs.</a:t>
            </a:r>
            <a:endParaRPr/>
          </a:p>
        </p:txBody>
      </p:sp>
      <p:sp>
        <p:nvSpPr>
          <p:cNvPr id="138" name="Google Shape;138;p21"/>
          <p:cNvSpPr/>
          <p:nvPr/>
        </p:nvSpPr>
        <p:spPr>
          <a:xfrm>
            <a:off x="1267701" y="1880335"/>
            <a:ext cx="3504991" cy="536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000"/>
              <a:buFont typeface="Lora"/>
              <a:buNone/>
            </a:pPr>
            <a:r>
              <a:rPr b="0" i="0" lang="en-US" sz="3000" u="none" cap="none" strike="noStrike">
                <a:solidFill>
                  <a:srgbClr val="FFFFFF"/>
                </a:solidFill>
                <a:latin typeface="Lora"/>
                <a:ea typeface="Lora"/>
                <a:cs typeface="Lora"/>
                <a:sym typeface="Lora"/>
              </a:rPr>
              <a:t>Marketing Analysis</a:t>
            </a:r>
            <a:endParaRPr/>
          </a:p>
        </p:txBody>
      </p:sp>
      <p:sp>
        <p:nvSpPr>
          <p:cNvPr id="139" name="Google Shape;139;p21"/>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Lora"/>
              <a:buNone/>
            </a:pPr>
            <a:r>
              <a:rPr b="0" i="0" lang="en-US" sz="1600" u="none" cap="none" strike="noStrike">
                <a:solidFill>
                  <a:srgbClr val="FFFFFF"/>
                </a:solidFill>
                <a:latin typeface="Lora"/>
                <a:ea typeface="Lora"/>
                <a:cs typeface="Lora"/>
                <a:sym typeface="Lora"/>
              </a:rPr>
              <a:t>Stefan Clothing</a:t>
            </a:r>
            <a:endParaRPr/>
          </a:p>
        </p:txBody>
      </p:sp>
      <p:pic>
        <p:nvPicPr>
          <p:cNvPr id="140" name="Google Shape;140;p21"/>
          <p:cNvPicPr preferRelativeResize="0"/>
          <p:nvPr/>
        </p:nvPicPr>
        <p:blipFill rotWithShape="1">
          <a:blip r:embed="rId3">
            <a:alphaModFix/>
          </a:blip>
          <a:srcRect b="22003" l="25217" r="20720" t="49490"/>
          <a:stretch/>
        </p:blipFill>
        <p:spPr>
          <a:xfrm>
            <a:off x="6542616" y="5647289"/>
            <a:ext cx="5719531" cy="4263765"/>
          </a:xfrm>
          <a:prstGeom prst="rect">
            <a:avLst/>
          </a:prstGeom>
          <a:noFill/>
          <a:ln>
            <a:noFill/>
          </a:ln>
        </p:spPr>
      </p:pic>
      <p:sp>
        <p:nvSpPr>
          <p:cNvPr id="141" name="Google Shape;141;p21"/>
          <p:cNvSpPr/>
          <p:nvPr/>
        </p:nvSpPr>
        <p:spPr>
          <a:xfrm>
            <a:off x="1290133" y="8589422"/>
            <a:ext cx="1340396" cy="308187"/>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2"/>
          <p:cNvSpPr/>
          <p:nvPr/>
        </p:nvSpPr>
        <p:spPr>
          <a:xfrm>
            <a:off x="8201256" y="916616"/>
            <a:ext cx="2331146" cy="2331146"/>
          </a:xfrm>
          <a:custGeom>
            <a:rect b="b" l="l" r="r" t="t"/>
            <a:pathLst>
              <a:path extrusionOk="0" h="21600" w="21600">
                <a:moveTo>
                  <a:pt x="10800" y="0"/>
                </a:moveTo>
                <a:lnTo>
                  <a:pt x="21600" y="21600"/>
                </a:lnTo>
                <a:lnTo>
                  <a:pt x="0" y="21600"/>
                </a:lnTo>
                <a:close/>
              </a:path>
            </a:pathLst>
          </a:custGeom>
          <a:solidFill>
            <a:srgbClr val="5E5E5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7" name="Google Shape;147;p22"/>
          <p:cNvSpPr/>
          <p:nvPr/>
        </p:nvSpPr>
        <p:spPr>
          <a:xfrm>
            <a:off x="6635360" y="2946718"/>
            <a:ext cx="2893741" cy="2893741"/>
          </a:xfrm>
          <a:custGeom>
            <a:rect b="b" l="l" r="r" t="t"/>
            <a:pathLst>
              <a:path extrusionOk="0" h="21600" w="21600">
                <a:moveTo>
                  <a:pt x="10800" y="0"/>
                </a:moveTo>
                <a:lnTo>
                  <a:pt x="21600" y="21600"/>
                </a:lnTo>
                <a:lnTo>
                  <a:pt x="0" y="21600"/>
                </a:lnTo>
                <a:close/>
              </a:path>
            </a:pathLst>
          </a:custGeom>
          <a:solidFill>
            <a:srgbClr val="D8763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8" name="Google Shape;148;p22"/>
          <p:cNvSpPr/>
          <p:nvPr/>
        </p:nvSpPr>
        <p:spPr>
          <a:xfrm rot="10800000">
            <a:off x="8213956" y="3228016"/>
            <a:ext cx="2331145" cy="2331146"/>
          </a:xfrm>
          <a:custGeom>
            <a:rect b="b" l="l" r="r" t="t"/>
            <a:pathLst>
              <a:path extrusionOk="0" h="21600" w="21600">
                <a:moveTo>
                  <a:pt x="10800" y="0"/>
                </a:moveTo>
                <a:lnTo>
                  <a:pt x="21600" y="21600"/>
                </a:lnTo>
                <a:lnTo>
                  <a:pt x="0" y="21600"/>
                </a:ln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9" name="Google Shape;149;p22"/>
          <p:cNvSpPr/>
          <p:nvPr/>
        </p:nvSpPr>
        <p:spPr>
          <a:xfrm>
            <a:off x="9369655" y="3228016"/>
            <a:ext cx="2331146" cy="2331146"/>
          </a:xfrm>
          <a:custGeom>
            <a:rect b="b" l="l" r="r" t="t"/>
            <a:pathLst>
              <a:path extrusionOk="0" h="21600" w="21600">
                <a:moveTo>
                  <a:pt x="10800" y="0"/>
                </a:moveTo>
                <a:lnTo>
                  <a:pt x="21600" y="21600"/>
                </a:lnTo>
                <a:lnTo>
                  <a:pt x="0" y="21600"/>
                </a:lnTo>
                <a:close/>
              </a:path>
            </a:pathLst>
          </a:cu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0" name="Google Shape;150;p22"/>
          <p:cNvSpPr/>
          <p:nvPr/>
        </p:nvSpPr>
        <p:spPr>
          <a:xfrm>
            <a:off x="1235604" y="4141111"/>
            <a:ext cx="4120936" cy="204910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Clothing products  are tailored according                                           to the style and specifications of its target                                   users. Stefan Clothing Fashion commits itself                      towards producing excellent quality brand &amp;                                                   fashion by serving our beloved &amp; valued                                             customers with trendy pieces.</a:t>
            </a:r>
            <a:endParaRPr/>
          </a:p>
        </p:txBody>
      </p:sp>
      <p:sp>
        <p:nvSpPr>
          <p:cNvPr id="151" name="Google Shape;151;p22"/>
          <p:cNvSpPr/>
          <p:nvPr/>
        </p:nvSpPr>
        <p:spPr>
          <a:xfrm>
            <a:off x="1242301" y="3462393"/>
            <a:ext cx="3665031" cy="536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9A4B22"/>
              </a:buClr>
              <a:buSzPts val="3000"/>
              <a:buFont typeface="Lora"/>
              <a:buNone/>
            </a:pPr>
            <a:r>
              <a:rPr b="0" i="0" lang="en-US" sz="3000" u="none" cap="none" strike="noStrike">
                <a:solidFill>
                  <a:srgbClr val="9A4B22"/>
                </a:solidFill>
                <a:latin typeface="Lora"/>
                <a:ea typeface="Lora"/>
                <a:cs typeface="Lora"/>
                <a:sym typeface="Lora"/>
              </a:rPr>
              <a:t>Overview of Sales</a:t>
            </a:r>
            <a:endParaRPr/>
          </a:p>
        </p:txBody>
      </p:sp>
      <p:sp>
        <p:nvSpPr>
          <p:cNvPr id="152" name="Google Shape;152;p22"/>
          <p:cNvSpPr/>
          <p:nvPr/>
        </p:nvSpPr>
        <p:spPr>
          <a:xfrm>
            <a:off x="1199078" y="707824"/>
            <a:ext cx="2913139" cy="308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Lora"/>
              <a:buNone/>
            </a:pPr>
            <a:r>
              <a:rPr b="0" i="0" lang="en-US" sz="1600" u="none" cap="none" strike="noStrike">
                <a:solidFill>
                  <a:srgbClr val="000000"/>
                </a:solidFill>
                <a:latin typeface="Lora"/>
                <a:ea typeface="Lora"/>
                <a:cs typeface="Lora"/>
                <a:sym typeface="Lora"/>
              </a:rPr>
              <a:t>Stefan Clothing</a:t>
            </a:r>
            <a:endParaRPr/>
          </a:p>
        </p:txBody>
      </p:sp>
      <p:sp>
        <p:nvSpPr>
          <p:cNvPr id="153" name="Google Shape;153;p22"/>
          <p:cNvSpPr/>
          <p:nvPr/>
        </p:nvSpPr>
        <p:spPr>
          <a:xfrm>
            <a:off x="7633624" y="4697644"/>
            <a:ext cx="897214"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74.6 %</a:t>
            </a:r>
            <a:endParaRPr/>
          </a:p>
        </p:txBody>
      </p:sp>
      <p:sp>
        <p:nvSpPr>
          <p:cNvPr id="154" name="Google Shape;154;p22"/>
          <p:cNvSpPr/>
          <p:nvPr/>
        </p:nvSpPr>
        <p:spPr>
          <a:xfrm>
            <a:off x="9035442" y="2310044"/>
            <a:ext cx="688172"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28 %</a:t>
            </a:r>
            <a:endParaRPr/>
          </a:p>
        </p:txBody>
      </p:sp>
      <p:sp>
        <p:nvSpPr>
          <p:cNvPr id="155" name="Google Shape;155;p22"/>
          <p:cNvSpPr/>
          <p:nvPr/>
        </p:nvSpPr>
        <p:spPr>
          <a:xfrm>
            <a:off x="9035823" y="3770544"/>
            <a:ext cx="687410"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45 %</a:t>
            </a:r>
            <a:endParaRPr/>
          </a:p>
        </p:txBody>
      </p:sp>
      <p:sp>
        <p:nvSpPr>
          <p:cNvPr id="156" name="Google Shape;156;p22"/>
          <p:cNvSpPr/>
          <p:nvPr/>
        </p:nvSpPr>
        <p:spPr>
          <a:xfrm>
            <a:off x="10086367" y="4697644"/>
            <a:ext cx="897722"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33.5 %</a:t>
            </a:r>
            <a:endParaRPr/>
          </a:p>
        </p:txBody>
      </p:sp>
      <p:sp>
        <p:nvSpPr>
          <p:cNvPr id="157" name="Google Shape;157;p22"/>
          <p:cNvSpPr/>
          <p:nvPr/>
        </p:nvSpPr>
        <p:spPr>
          <a:xfrm>
            <a:off x="7003606" y="7786521"/>
            <a:ext cx="308188" cy="308188"/>
          </a:xfrm>
          <a:prstGeom prst="rect">
            <a:avLst/>
          </a:prstGeom>
          <a:solidFill>
            <a:srgbClr val="5E5E5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8" name="Google Shape;158;p22"/>
          <p:cNvSpPr/>
          <p:nvPr/>
        </p:nvSpPr>
        <p:spPr>
          <a:xfrm>
            <a:off x="7003606" y="8345321"/>
            <a:ext cx="308188" cy="308188"/>
          </a:xfrm>
          <a:prstGeom prst="rect">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9" name="Google Shape;159;p22"/>
          <p:cNvSpPr/>
          <p:nvPr/>
        </p:nvSpPr>
        <p:spPr>
          <a:xfrm>
            <a:off x="7003606" y="6662571"/>
            <a:ext cx="308188" cy="308188"/>
          </a:xfrm>
          <a:prstGeom prst="rect">
            <a:avLst/>
          </a:prstGeom>
          <a:solidFill>
            <a:srgbClr val="D8763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0" name="Google Shape;160;p22"/>
          <p:cNvSpPr/>
          <p:nvPr/>
        </p:nvSpPr>
        <p:spPr>
          <a:xfrm>
            <a:off x="7003606" y="7221371"/>
            <a:ext cx="308188" cy="308188"/>
          </a:xfrm>
          <a:prstGeom prst="rect">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1" name="Google Shape;161;p22"/>
          <p:cNvSpPr/>
          <p:nvPr/>
        </p:nvSpPr>
        <p:spPr>
          <a:xfrm>
            <a:off x="7588894" y="6668921"/>
            <a:ext cx="1571962"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Coats</a:t>
            </a:r>
            <a:endParaRPr/>
          </a:p>
        </p:txBody>
      </p:sp>
      <p:sp>
        <p:nvSpPr>
          <p:cNvPr id="162" name="Google Shape;162;p22"/>
          <p:cNvSpPr/>
          <p:nvPr/>
        </p:nvSpPr>
        <p:spPr>
          <a:xfrm>
            <a:off x="7588894" y="7227721"/>
            <a:ext cx="1340396"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Dress</a:t>
            </a:r>
            <a:endParaRPr/>
          </a:p>
        </p:txBody>
      </p:sp>
      <p:sp>
        <p:nvSpPr>
          <p:cNvPr id="163" name="Google Shape;163;p22"/>
          <p:cNvSpPr/>
          <p:nvPr/>
        </p:nvSpPr>
        <p:spPr>
          <a:xfrm>
            <a:off x="7588894" y="7792871"/>
            <a:ext cx="688171"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Jeans</a:t>
            </a:r>
            <a:endParaRPr/>
          </a:p>
        </p:txBody>
      </p:sp>
      <p:sp>
        <p:nvSpPr>
          <p:cNvPr id="164" name="Google Shape;164;p22"/>
          <p:cNvSpPr/>
          <p:nvPr/>
        </p:nvSpPr>
        <p:spPr>
          <a:xfrm>
            <a:off x="7588894" y="8351671"/>
            <a:ext cx="897213"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Lingerie</a:t>
            </a:r>
            <a:endParaRPr/>
          </a:p>
        </p:txBody>
      </p:sp>
      <p:sp>
        <p:nvSpPr>
          <p:cNvPr id="165" name="Google Shape;165;p22"/>
          <p:cNvSpPr/>
          <p:nvPr/>
        </p:nvSpPr>
        <p:spPr>
          <a:xfrm>
            <a:off x="1226633" y="8700598"/>
            <a:ext cx="1340396" cy="308188"/>
          </a:xfrm>
          <a:prstGeom prst="rect">
            <a:avLst/>
          </a:prstGeom>
          <a:solidFill>
            <a:srgbClr val="D489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6" name="Google Shape;166;p22"/>
          <p:cNvSpPr/>
          <p:nvPr/>
        </p:nvSpPr>
        <p:spPr>
          <a:xfrm>
            <a:off x="9437956" y="6649361"/>
            <a:ext cx="2893741" cy="204910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Stefan Clothing Fashion                                                              commits itself towards                                 producing excellent quality                          brand &amp; fashion by serving our                      beloved &amp; valued customers                                            with trendy pieces.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