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9753600" cx="13004800"/>
  <p:notesSz cx="6858000" cy="9144000"/>
  <p:embeddedFontLst>
    <p:embeddedFont>
      <p:font typeface="Caveat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Maven Pro"/>
      <p:regular r:id="rId30"/>
      <p:bold r:id="rId31"/>
    </p:embeddedFont>
    <p:embeddedFont>
      <p:font typeface="Helvetica Neue"/>
      <p:regular r:id="rId32"/>
      <p:bold r:id="rId33"/>
      <p:italic r:id="rId34"/>
      <p:boldItalic r:id="rId35"/>
    </p:embeddedFont>
    <p:embeddedFont>
      <p:font typeface="Helvetica Neue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aveat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font" Target="fonts/Caveat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avenPro-bold.fntdata"/><Relationship Id="rId30" Type="http://schemas.openxmlformats.org/officeDocument/2006/relationships/font" Target="fonts/MavenPro-regular.fntdata"/><Relationship Id="rId11" Type="http://schemas.openxmlformats.org/officeDocument/2006/relationships/slide" Target="slides/slide7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6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9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1.xml"/><Relationship Id="rId37" Type="http://schemas.openxmlformats.org/officeDocument/2006/relationships/font" Target="fonts/HelveticaNeueLight-bold.fntdata"/><Relationship Id="rId14" Type="http://schemas.openxmlformats.org/officeDocument/2006/relationships/slide" Target="slides/slide10.xml"/><Relationship Id="rId36" Type="http://schemas.openxmlformats.org/officeDocument/2006/relationships/font" Target="fonts/HelveticaNeueLight-regular.fntdata"/><Relationship Id="rId17" Type="http://schemas.openxmlformats.org/officeDocument/2006/relationships/slide" Target="slides/slide13.xml"/><Relationship Id="rId39" Type="http://schemas.openxmlformats.org/officeDocument/2006/relationships/font" Target="fonts/HelveticaNeue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HelveticaNeueLigh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00853" y="2898986"/>
            <a:ext cx="11203094" cy="4958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indent="-498475" lvl="0" marL="4572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Maven Pro"/>
              <a:buChar char="•"/>
              <a:defRPr sz="3400">
                <a:latin typeface="Maven Pro"/>
                <a:ea typeface="Maven Pro"/>
                <a:cs typeface="Maven Pro"/>
                <a:sym typeface="Maven Pro"/>
              </a:defRPr>
            </a:lvl1pPr>
            <a:lvl2pPr indent="-498475" lvl="1" marL="9144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Maven Pro"/>
              <a:buChar char="•"/>
              <a:defRPr sz="3400">
                <a:latin typeface="Maven Pro"/>
                <a:ea typeface="Maven Pro"/>
                <a:cs typeface="Maven Pro"/>
                <a:sym typeface="Maven Pro"/>
              </a:defRPr>
            </a:lvl2pPr>
            <a:lvl3pPr indent="-498475" lvl="2" marL="13716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Maven Pro"/>
              <a:buChar char="•"/>
              <a:defRPr sz="3400">
                <a:latin typeface="Maven Pro"/>
                <a:ea typeface="Maven Pro"/>
                <a:cs typeface="Maven Pro"/>
                <a:sym typeface="Maven Pro"/>
              </a:defRPr>
            </a:lvl3pPr>
            <a:lvl4pPr indent="-498475" lvl="3" marL="18288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Maven Pro"/>
              <a:buChar char="•"/>
              <a:defRPr sz="3400">
                <a:latin typeface="Maven Pro"/>
                <a:ea typeface="Maven Pro"/>
                <a:cs typeface="Maven Pro"/>
                <a:sym typeface="Maven Pro"/>
              </a:defRPr>
            </a:lvl4pPr>
            <a:lvl5pPr indent="-498475" lvl="4" marL="22860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Maven Pro"/>
              <a:buChar char="•"/>
              <a:defRPr sz="3400">
                <a:latin typeface="Maven Pro"/>
                <a:ea typeface="Maven Pro"/>
                <a:cs typeface="Maven Pro"/>
                <a:sym typeface="Maven Pro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273386" y="5994400"/>
            <a:ext cx="10464802" cy="38926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i="1" sz="2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273386" y="4399192"/>
            <a:ext cx="10464802" cy="56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>
            <p:ph idx="2" type="pic"/>
          </p:nvPr>
        </p:nvSpPr>
        <p:spPr>
          <a:xfrm>
            <a:off x="-1" y="1219199"/>
            <a:ext cx="13004801" cy="731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  <a:noFill/>
          <a:ln>
            <a:noFill/>
          </a:ln>
        </p:spPr>
        <p:txBody>
          <a:bodyPr anchorCtr="0" anchor="b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>
            <p:ph idx="2" type="pic"/>
          </p:nvPr>
        </p:nvSpPr>
        <p:spPr>
          <a:xfrm>
            <a:off x="1667183" y="1578186"/>
            <a:ext cx="9672321" cy="466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338666" y="6292426"/>
            <a:ext cx="12327468" cy="1070188"/>
          </a:xfrm>
          <a:prstGeom prst="rect">
            <a:avLst/>
          </a:prstGeom>
          <a:noFill/>
          <a:ln>
            <a:noFill/>
          </a:ln>
        </p:spPr>
        <p:txBody>
          <a:bodyPr anchorCtr="0" anchor="b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38666" y="7321973"/>
            <a:ext cx="12327468" cy="846667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48266" y="3637279"/>
            <a:ext cx="11108268" cy="2479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>
            <p:ph idx="2" type="pic"/>
          </p:nvPr>
        </p:nvSpPr>
        <p:spPr>
          <a:xfrm>
            <a:off x="7021856" y="1727199"/>
            <a:ext cx="5080002" cy="611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880533" y="1727199"/>
            <a:ext cx="5452534" cy="2959948"/>
          </a:xfrm>
          <a:prstGeom prst="rect">
            <a:avLst/>
          </a:prstGeom>
          <a:noFill/>
          <a:ln>
            <a:noFill/>
          </a:ln>
        </p:spPr>
        <p:txBody>
          <a:bodyPr anchorCtr="0" anchor="b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80533" y="4700693"/>
            <a:ext cx="5452534" cy="305477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>
            <p:ph idx="2" type="pic"/>
          </p:nvPr>
        </p:nvSpPr>
        <p:spPr>
          <a:xfrm>
            <a:off x="7023946" y="2898986"/>
            <a:ext cx="5080002" cy="4958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900853" y="2898986"/>
            <a:ext cx="5452534" cy="4958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indent="-434975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1pPr>
            <a:lvl2pPr indent="-434975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2pPr>
            <a:lvl3pPr indent="-434975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3pPr>
            <a:lvl4pPr indent="-434975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4pPr>
            <a:lvl5pPr indent="-434975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900853" y="2167466"/>
            <a:ext cx="11203094" cy="5418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indent="-498475" lvl="0" marL="4572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1pPr>
            <a:lvl2pPr indent="-498475" lvl="1" marL="9144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2pPr>
            <a:lvl3pPr indent="-498475" lvl="2" marL="13716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3pPr>
            <a:lvl4pPr indent="-498475" lvl="3" marL="18288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4pPr>
            <a:lvl5pPr indent="-498475" lvl="4" marL="22860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>
            <p:ph idx="2" type="pic"/>
          </p:nvPr>
        </p:nvSpPr>
        <p:spPr>
          <a:xfrm>
            <a:off x="8405706" y="4978400"/>
            <a:ext cx="3948855" cy="2959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0"/>
          <p:cNvSpPr/>
          <p:nvPr>
            <p:ph idx="3" type="pic"/>
          </p:nvPr>
        </p:nvSpPr>
        <p:spPr>
          <a:xfrm>
            <a:off x="8405707" y="1822026"/>
            <a:ext cx="3948854" cy="2959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4" type="pic"/>
          </p:nvPr>
        </p:nvSpPr>
        <p:spPr>
          <a:xfrm>
            <a:off x="643466" y="1822026"/>
            <a:ext cx="7559041" cy="611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  <a:noFill/>
          <a:ln>
            <a:noFill/>
          </a:ln>
        </p:spPr>
        <p:txBody>
          <a:bodyPr anchorCtr="0" anchor="b" bIns="27075" lIns="27075" spcFirstLastPara="1" rIns="27075" wrap="square" tIns="270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737067" y="711485"/>
            <a:ext cx="6552266" cy="1654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10000"/>
              <a:buFont typeface="Caveat"/>
              <a:buNone/>
            </a:pPr>
            <a:r>
              <a:rPr b="0" i="0" lang="en-US" sz="10000" u="none" cap="none" strike="noStrike">
                <a:solidFill>
                  <a:srgbClr val="E94B2A"/>
                </a:solidFill>
                <a:latin typeface="Caveat"/>
                <a:ea typeface="Caveat"/>
                <a:cs typeface="Caveat"/>
                <a:sym typeface="Caveat"/>
              </a:rPr>
              <a:t>The Runaways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1106392" y="8166778"/>
            <a:ext cx="3677073" cy="539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None/>
            </a:pPr>
            <a:r>
              <a:rPr b="0" i="1" lang="en-US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+209 8328784 • pinkroseproduction.com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None/>
            </a:pPr>
            <a:r>
              <a:rPr b="0" i="1" lang="en-US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pinkroseproduction@gmail.com</a:t>
            </a:r>
            <a:endParaRPr/>
          </a:p>
        </p:txBody>
      </p:sp>
      <p:grpSp>
        <p:nvGrpSpPr>
          <p:cNvPr id="61" name="Google Shape;61;p14"/>
          <p:cNvGrpSpPr/>
          <p:nvPr/>
        </p:nvGrpSpPr>
        <p:grpSpPr>
          <a:xfrm>
            <a:off x="10824536" y="8394823"/>
            <a:ext cx="1053538" cy="200098"/>
            <a:chOff x="0" y="0"/>
            <a:chExt cx="1053537" cy="200096"/>
          </a:xfrm>
        </p:grpSpPr>
        <p:pic>
          <p:nvPicPr>
            <p:cNvPr descr="pasted-image.pdf" id="62" name="Google Shape;6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3440" y="1"/>
              <a:ext cx="200097" cy="200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df" id="63" name="Google Shape;6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6719" y="1"/>
              <a:ext cx="200096" cy="200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df" id="64" name="Google Shape;64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00094" cy="2000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14"/>
          <p:cNvSpPr txBox="1"/>
          <p:nvPr/>
        </p:nvSpPr>
        <p:spPr>
          <a:xfrm>
            <a:off x="1080992" y="2469770"/>
            <a:ext cx="4658875" cy="342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1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Film Proposal by Pink Rose Productions, 2029</a:t>
            </a:r>
            <a:endParaRPr/>
          </a:p>
        </p:txBody>
      </p:sp>
      <p:pic>
        <p:nvPicPr>
          <p:cNvPr descr="henri-meilhac-csHw20wsqfs-unsplash.jpg" id="66" name="Google Shape;66;p14"/>
          <p:cNvPicPr preferRelativeResize="0"/>
          <p:nvPr/>
        </p:nvPicPr>
        <p:blipFill rotWithShape="1">
          <a:blip r:embed="rId6">
            <a:alphaModFix/>
          </a:blip>
          <a:srcRect b="23911" l="2456" r="2455" t="27573"/>
          <a:stretch/>
        </p:blipFill>
        <p:spPr>
          <a:xfrm>
            <a:off x="-19282" y="3271440"/>
            <a:ext cx="13043363" cy="4436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55894" y="7275036"/>
            <a:ext cx="13116589" cy="2491264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1116050" y="4094736"/>
            <a:ext cx="4305335" cy="2322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Lisa Jones is known for writing the films “The Brotherhood Manifesto”, “Silent Night”, “The Promise” &amp; “Seven Kingdoms”. She also wrote the limited series “Harper’s Tales” that aired on SBC-25 for 10 episodes. Jones also served as a creative director for the sitcom “Harry &amp; Sandy” for 10 years.</a:t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Crew</a:t>
            </a:r>
            <a:endParaRPr/>
          </a:p>
        </p:txBody>
      </p:sp>
      <p:pic>
        <p:nvPicPr>
          <p:cNvPr descr="ayo-ogunseinde-6W4F62sN_yI-unsplash.jpg" id="170" name="Google Shape;170;p23"/>
          <p:cNvPicPr preferRelativeResize="0"/>
          <p:nvPr/>
        </p:nvPicPr>
        <p:blipFill rotWithShape="1">
          <a:blip r:embed="rId3">
            <a:alphaModFix/>
          </a:blip>
          <a:srcRect b="9931" l="0" r="0" t="9930"/>
          <a:stretch/>
        </p:blipFill>
        <p:spPr>
          <a:xfrm>
            <a:off x="6812226" y="1744860"/>
            <a:ext cx="5070179" cy="6094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3748801" y="1899956"/>
            <a:ext cx="4733735" cy="133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Lisa Jones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1109692" y="3386813"/>
            <a:ext cx="1355336" cy="52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veat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Writer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3826331" y="7881527"/>
            <a:ext cx="9234363" cy="1884773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7584584" y="3847141"/>
            <a:ext cx="4150355" cy="3335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Donell is known for directing historical films “The Japanese Princess” and “The Last Guardian”, which both earned her awards worldwide. Prior to her directing stint, she worked as an animator &amp; graphic designer. She eventually directed the short films “I Know You” &amp; “Gracie’s Diary”. Both short films became shortlisted in the Leon Film Festival in Spain. This is her first romantic-comedy movie as director.</a:t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Crew</a:t>
            </a:r>
            <a:endParaRPr/>
          </a:p>
        </p:txBody>
      </p:sp>
      <p:pic>
        <p:nvPicPr>
          <p:cNvPr descr="chris-murray-KTQT1IgBuP0-unsplash.jpg" id="181" name="Google Shape;181;p24"/>
          <p:cNvPicPr preferRelativeResize="0"/>
          <p:nvPr/>
        </p:nvPicPr>
        <p:blipFill rotWithShape="1">
          <a:blip r:embed="rId3">
            <a:alphaModFix/>
          </a:blip>
          <a:srcRect b="13570" l="43004" r="2518" t="539"/>
          <a:stretch/>
        </p:blipFill>
        <p:spPr>
          <a:xfrm>
            <a:off x="1122626" y="2389882"/>
            <a:ext cx="5286079" cy="6250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3768423" y="1530111"/>
            <a:ext cx="5467954" cy="133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Jones Donell </a:t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7565525" y="2969445"/>
            <a:ext cx="1355336" cy="52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veat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Director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/>
          <p:nvPr/>
        </p:nvSpPr>
        <p:spPr>
          <a:xfrm>
            <a:off x="-55894" y="7629710"/>
            <a:ext cx="13116589" cy="2136590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1116050" y="4093944"/>
            <a:ext cx="4305335" cy="2998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Waldo Granger is the owner of Harper Films. He is known for producing the films “Highway Midnight” &amp; “Songs of Summer”. Both films were box-office hits &amp; recognized as modern classic films of the 21st century. Granger is also the head of the streaming site Glazo, where all American films from the 1970s are readily available in a beautifully restored condition. </a:t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Crew</a:t>
            </a:r>
            <a:endParaRPr/>
          </a:p>
        </p:txBody>
      </p:sp>
      <p:pic>
        <p:nvPicPr>
          <p:cNvPr descr="black-leather-jacket-blur-bracelet-775358 (2).jpg" id="192" name="Google Shape;192;p25"/>
          <p:cNvPicPr preferRelativeResize="0"/>
          <p:nvPr/>
        </p:nvPicPr>
        <p:blipFill rotWithShape="1">
          <a:blip r:embed="rId3">
            <a:alphaModFix/>
          </a:blip>
          <a:srcRect b="36567" l="10856" r="10856" t="613"/>
          <a:stretch/>
        </p:blipFill>
        <p:spPr>
          <a:xfrm>
            <a:off x="6812226" y="1744860"/>
            <a:ext cx="5070179" cy="609467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3748801" y="1899956"/>
            <a:ext cx="5507197" cy="133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Waldo Granger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109692" y="3386812"/>
            <a:ext cx="3215159" cy="524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veat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Executive Producer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>
            <a:off x="3826331" y="6772460"/>
            <a:ext cx="9234363" cy="2993840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7550717" y="3814736"/>
            <a:ext cx="4305335" cy="198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Samuel Croft is a trusted cinematographer of America’s most famous director for 15 years. His exceptional eye for detail &amp; camera shots are evident in the films “The Broken Woman” &amp; “First Date”. He won awards worldwide for his brilliant cinematography. </a:t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Crew</a:t>
            </a:r>
            <a:endParaRPr/>
          </a:p>
        </p:txBody>
      </p:sp>
      <p:pic>
        <p:nvPicPr>
          <p:cNvPr descr="camera-camera-lens-canon-2156840.jpg" id="203" name="Google Shape;203;p26"/>
          <p:cNvPicPr preferRelativeResize="0"/>
          <p:nvPr/>
        </p:nvPicPr>
        <p:blipFill rotWithShape="1">
          <a:blip r:embed="rId3">
            <a:alphaModFix/>
          </a:blip>
          <a:srcRect b="21262" l="0" r="0" t="0"/>
          <a:stretch/>
        </p:blipFill>
        <p:spPr>
          <a:xfrm>
            <a:off x="1122626" y="2397281"/>
            <a:ext cx="5286079" cy="624318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3704725" y="1504711"/>
            <a:ext cx="4733734" cy="133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Samuel Croft</a:t>
            </a:r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7565525" y="2969445"/>
            <a:ext cx="3335677" cy="52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veat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Director of Photography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dress-adult-african-1061576.jpg" id="210" name="Google Shape;210;p27"/>
          <p:cNvPicPr preferRelativeResize="0"/>
          <p:nvPr/>
        </p:nvPicPr>
        <p:blipFill rotWithShape="1">
          <a:blip r:embed="rId3">
            <a:alphaModFix/>
          </a:blip>
          <a:srcRect b="38090" l="3957" r="38438" t="534"/>
          <a:stretch/>
        </p:blipFill>
        <p:spPr>
          <a:xfrm>
            <a:off x="2000249" y="4241800"/>
            <a:ext cx="4883615" cy="403602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/>
        </p:nvSpPr>
        <p:spPr>
          <a:xfrm>
            <a:off x="1012325" y="2260643"/>
            <a:ext cx="5291741" cy="261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Pre-Production (4 months)</a:t>
            </a: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1850525" y="1140883"/>
            <a:ext cx="2676908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Production Timeline</a:t>
            </a:r>
            <a:endParaRPr/>
          </a:p>
        </p:txBody>
      </p:sp>
      <p:sp>
        <p:nvSpPr>
          <p:cNvPr id="214" name="Google Shape;214;p27"/>
          <p:cNvSpPr/>
          <p:nvPr/>
        </p:nvSpPr>
        <p:spPr>
          <a:xfrm>
            <a:off x="8235649" y="4947807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8235649" y="3211135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8235649" y="1474463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8812087" y="1924658"/>
            <a:ext cx="2040387" cy="694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Writing &amp; revising of the script.</a:t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8666071" y="3661330"/>
            <a:ext cx="2332420" cy="694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Getting actors &amp; directors for the film.</a:t>
            </a:r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8599792" y="5398002"/>
            <a:ext cx="2464977" cy="694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Arranging the utilities, props &amp; other needs.</a:t>
            </a: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8235649" y="6684480"/>
            <a:ext cx="3193264" cy="1594657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8599792" y="6947984"/>
            <a:ext cx="2464977" cy="1067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Securing permits &amp; locations as indicated in the script.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-view-backlit-city-847483.jpg" id="226" name="Google Shape;226;p28"/>
          <p:cNvPicPr preferRelativeResize="0"/>
          <p:nvPr/>
        </p:nvPicPr>
        <p:blipFill rotWithShape="1">
          <a:blip r:embed="rId3">
            <a:alphaModFix/>
          </a:blip>
          <a:srcRect b="0" l="7531" r="11142" t="1163"/>
          <a:stretch/>
        </p:blipFill>
        <p:spPr>
          <a:xfrm>
            <a:off x="2000249" y="4321042"/>
            <a:ext cx="4883615" cy="395677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/>
        </p:nvSpPr>
        <p:spPr>
          <a:xfrm>
            <a:off x="1012325" y="2260643"/>
            <a:ext cx="5291741" cy="261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Pre-Production (4 months)</a:t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1850525" y="1140883"/>
            <a:ext cx="2676908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Production Timeline</a:t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8235649" y="4947807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8235649" y="3211135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8235649" y="1474463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8812087" y="1737968"/>
            <a:ext cx="2040387" cy="1067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Table reading of the script &amp; story conference.</a:t>
            </a:r>
            <a:endParaRPr/>
          </a:p>
        </p:txBody>
      </p:sp>
      <p:sp>
        <p:nvSpPr>
          <p:cNvPr id="234" name="Google Shape;234;p28"/>
          <p:cNvSpPr txBox="1"/>
          <p:nvPr/>
        </p:nvSpPr>
        <p:spPr>
          <a:xfrm>
            <a:off x="8666071" y="3474640"/>
            <a:ext cx="2464976" cy="1067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Announcement of the film through news &amp; other media channels. </a:t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8599792" y="5211312"/>
            <a:ext cx="2464977" cy="1067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Screen test to see if actors are suitable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 cam.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8235649" y="6684480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8599792" y="7134675"/>
            <a:ext cx="2464977" cy="694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Shooting of the movie poster.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tion-adult-camera-2397595.jpg" id="242" name="Google Shape;242;p29"/>
          <p:cNvPicPr preferRelativeResize="0"/>
          <p:nvPr/>
        </p:nvPicPr>
        <p:blipFill rotWithShape="1">
          <a:blip r:embed="rId3">
            <a:alphaModFix/>
          </a:blip>
          <a:srcRect b="0" l="3609" r="16049" t="0"/>
          <a:stretch/>
        </p:blipFill>
        <p:spPr>
          <a:xfrm>
            <a:off x="5767850" y="2959893"/>
            <a:ext cx="6123716" cy="508820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Storyline</a:t>
            </a: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1135323" y="5284463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1711762" y="5734658"/>
            <a:ext cx="2040386" cy="69426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Script is finalized for shooting.</a:t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4473968" y="5284463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4889838" y="5547968"/>
            <a:ext cx="2361524" cy="106764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Shooting of the scenes in determined locations.</a:t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1135323" y="7020130"/>
            <a:ext cx="3193264" cy="1594657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1711762" y="7283635"/>
            <a:ext cx="2040386" cy="1067647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Reshoot in case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unforeseen circumstances.</a:t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4473968" y="7020130"/>
            <a:ext cx="3193264" cy="1594657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4889838" y="7283635"/>
            <a:ext cx="2361524" cy="1067647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Sound mixing, props, utility &amp; medical team are present. </a:t>
            </a:r>
            <a:endParaRPr/>
          </a:p>
        </p:txBody>
      </p:sp>
      <p:sp>
        <p:nvSpPr>
          <p:cNvPr id="253" name="Google Shape;253;p29"/>
          <p:cNvSpPr txBox="1"/>
          <p:nvPr/>
        </p:nvSpPr>
        <p:spPr>
          <a:xfrm>
            <a:off x="2721996" y="2038981"/>
            <a:ext cx="5291741" cy="2619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Production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(6 months)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nri-meilhac-csHw20wsqfs-unsplash.jpg" id="258" name="Google Shape;258;p30"/>
          <p:cNvPicPr preferRelativeResize="0"/>
          <p:nvPr/>
        </p:nvPicPr>
        <p:blipFill rotWithShape="1">
          <a:blip r:embed="rId3">
            <a:alphaModFix/>
          </a:blip>
          <a:srcRect b="44280" l="2456" r="2455" t="22244"/>
          <a:stretch/>
        </p:blipFill>
        <p:spPr>
          <a:xfrm>
            <a:off x="-19282" y="6708444"/>
            <a:ext cx="13043363" cy="30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Storyline</a:t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1135323" y="4200177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1711762" y="4463682"/>
            <a:ext cx="2040386" cy="106764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Editing of the raw footage based on the script. </a:t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4473968" y="4200177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4889838" y="4837062"/>
            <a:ext cx="2361524" cy="32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Dubbing of the lines. </a:t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1135323" y="5935844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1711762" y="6199349"/>
            <a:ext cx="2040386" cy="106764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Teasers, snippets, full trailer &amp; poster are released. </a:t>
            </a:r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4473968" y="5935844"/>
            <a:ext cx="3193264" cy="159465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4889838" y="6199349"/>
            <a:ext cx="2361524" cy="106764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Promotions are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done on all media channels. </a:t>
            </a:r>
            <a:endParaRPr/>
          </a:p>
        </p:txBody>
      </p:sp>
      <p:sp>
        <p:nvSpPr>
          <p:cNvPr id="269" name="Google Shape;269;p30"/>
          <p:cNvSpPr txBox="1"/>
          <p:nvPr/>
        </p:nvSpPr>
        <p:spPr>
          <a:xfrm>
            <a:off x="2138325" y="2223098"/>
            <a:ext cx="9964283" cy="133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Post-Production (4 months)</a:t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7812613" y="4206527"/>
            <a:ext cx="3193264" cy="3323975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8389052" y="5334691"/>
            <a:ext cx="2040386" cy="1067647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Playdates &amp; theaters are already secured. 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sted-image.pdf" id="276" name="Google Shape;276;p31"/>
          <p:cNvPicPr preferRelativeResize="0"/>
          <p:nvPr/>
        </p:nvPicPr>
        <p:blipFill rotWithShape="1">
          <a:blip r:embed="rId3">
            <a:alphaModFix amt="23706"/>
          </a:blip>
          <a:srcRect b="0" l="0" r="0" t="0"/>
          <a:stretch/>
        </p:blipFill>
        <p:spPr>
          <a:xfrm>
            <a:off x="2507483" y="3654683"/>
            <a:ext cx="7989834" cy="470241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Storyline</a:t>
            </a:r>
            <a:endParaRPr/>
          </a:p>
        </p:txBody>
      </p:sp>
      <p:sp>
        <p:nvSpPr>
          <p:cNvPr id="279" name="Google Shape;279;p31"/>
          <p:cNvSpPr txBox="1"/>
          <p:nvPr/>
        </p:nvSpPr>
        <p:spPr>
          <a:xfrm>
            <a:off x="2804348" y="1882065"/>
            <a:ext cx="6532504" cy="133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Screening Areas</a:t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3751156" y="5608498"/>
            <a:ext cx="173813" cy="173813"/>
          </a:xfrm>
          <a:prstGeom prst="rect">
            <a:avLst/>
          </a:prstGeom>
          <a:solidFill>
            <a:srgbClr val="D35D2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5983694" y="5083565"/>
            <a:ext cx="173812" cy="173812"/>
          </a:xfrm>
          <a:prstGeom prst="rect">
            <a:avLst/>
          </a:prstGeom>
          <a:solidFill>
            <a:srgbClr val="853C1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9319561" y="6353565"/>
            <a:ext cx="173812" cy="173812"/>
          </a:xfrm>
          <a:prstGeom prst="rect">
            <a:avLst/>
          </a:prstGeom>
          <a:solidFill>
            <a:srgbClr val="FF0A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3662256" y="6230798"/>
            <a:ext cx="173813" cy="173813"/>
          </a:xfrm>
          <a:prstGeom prst="rect">
            <a:avLst/>
          </a:prstGeom>
          <a:solidFill>
            <a:srgbClr val="4F714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3662256" y="4986198"/>
            <a:ext cx="173813" cy="173812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5983694" y="5608498"/>
            <a:ext cx="173812" cy="173813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9142158" y="5684698"/>
            <a:ext cx="173812" cy="173813"/>
          </a:xfrm>
          <a:prstGeom prst="rect">
            <a:avLst/>
          </a:prstGeom>
          <a:solidFill>
            <a:srgbClr val="2E588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741171" y="5534960"/>
            <a:ext cx="2970662" cy="32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United States of America</a:t>
            </a: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6396905" y="4997327"/>
            <a:ext cx="2970661" cy="32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United Kingdom</a:t>
            </a:r>
            <a:endParaRPr/>
          </a:p>
        </p:txBody>
      </p:sp>
      <p:sp>
        <p:nvSpPr>
          <p:cNvPr id="289" name="Google Shape;289;p31"/>
          <p:cNvSpPr txBox="1"/>
          <p:nvPr/>
        </p:nvSpPr>
        <p:spPr>
          <a:xfrm>
            <a:off x="6396904" y="5534960"/>
            <a:ext cx="790098" cy="32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Spain</a:t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9512638" y="5611160"/>
            <a:ext cx="2970661" cy="32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South Korea</a:t>
            </a:r>
            <a:endParaRPr/>
          </a:p>
        </p:txBody>
      </p:sp>
      <p:sp>
        <p:nvSpPr>
          <p:cNvPr id="291" name="Google Shape;291;p31"/>
          <p:cNvSpPr txBox="1"/>
          <p:nvPr/>
        </p:nvSpPr>
        <p:spPr>
          <a:xfrm>
            <a:off x="9715837" y="6280027"/>
            <a:ext cx="2970662" cy="32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Philippines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2234678" y="4887260"/>
            <a:ext cx="1240088" cy="32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Canada</a:t>
            </a:r>
            <a:endParaRPr/>
          </a:p>
        </p:txBody>
      </p:sp>
      <p:sp>
        <p:nvSpPr>
          <p:cNvPr id="293" name="Google Shape;293;p31"/>
          <p:cNvSpPr txBox="1"/>
          <p:nvPr/>
        </p:nvSpPr>
        <p:spPr>
          <a:xfrm>
            <a:off x="2209278" y="6144561"/>
            <a:ext cx="1240088" cy="32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Mexico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/>
          <p:nvPr/>
        </p:nvSpPr>
        <p:spPr>
          <a:xfrm>
            <a:off x="902167" y="841437"/>
            <a:ext cx="6552266" cy="165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10000"/>
              <a:buFont typeface="Caveat"/>
              <a:buNone/>
            </a:pPr>
            <a:r>
              <a:rPr b="0" i="0" lang="en-US" sz="10000" u="none" cap="none" strike="noStrike">
                <a:solidFill>
                  <a:srgbClr val="E94B2A"/>
                </a:solidFill>
                <a:latin typeface="Caveat"/>
                <a:ea typeface="Caveat"/>
                <a:cs typeface="Caveat"/>
                <a:sym typeface="Caveat"/>
              </a:rPr>
              <a:t>Thank You!</a:t>
            </a:r>
            <a:endParaRPr/>
          </a:p>
        </p:txBody>
      </p:sp>
      <p:sp>
        <p:nvSpPr>
          <p:cNvPr id="299" name="Google Shape;299;p32"/>
          <p:cNvSpPr txBox="1"/>
          <p:nvPr/>
        </p:nvSpPr>
        <p:spPr>
          <a:xfrm>
            <a:off x="1106392" y="8166779"/>
            <a:ext cx="3677073" cy="539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None/>
            </a:pPr>
            <a:r>
              <a:rPr b="0" i="1" lang="en-US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+209 8328784 • pinkroseproduction.com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None/>
            </a:pPr>
            <a:r>
              <a:rPr b="0" i="1" lang="en-US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pinkroseproduction@gmail.com</a:t>
            </a:r>
            <a:endParaRPr/>
          </a:p>
        </p:txBody>
      </p:sp>
      <p:grpSp>
        <p:nvGrpSpPr>
          <p:cNvPr id="300" name="Google Shape;300;p32"/>
          <p:cNvGrpSpPr/>
          <p:nvPr/>
        </p:nvGrpSpPr>
        <p:grpSpPr>
          <a:xfrm>
            <a:off x="10824536" y="8394823"/>
            <a:ext cx="1053539" cy="200098"/>
            <a:chOff x="0" y="0"/>
            <a:chExt cx="1053537" cy="200096"/>
          </a:xfrm>
        </p:grpSpPr>
        <p:pic>
          <p:nvPicPr>
            <p:cNvPr descr="pasted-image.pdf" id="301" name="Google Shape;30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3440" y="1"/>
              <a:ext cx="200097" cy="200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df" id="302" name="Google Shape;302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6719" y="1"/>
              <a:ext cx="200096" cy="200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df" id="303" name="Google Shape;303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00094" cy="2000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enri-meilhac-csHw20wsqfs-unsplash.jpg" id="304" name="Google Shape;304;p32"/>
          <p:cNvPicPr preferRelativeResize="0"/>
          <p:nvPr/>
        </p:nvPicPr>
        <p:blipFill rotWithShape="1">
          <a:blip r:embed="rId6">
            <a:alphaModFix/>
          </a:blip>
          <a:srcRect b="23911" l="2456" r="2455" t="27573"/>
          <a:stretch/>
        </p:blipFill>
        <p:spPr>
          <a:xfrm>
            <a:off x="-19282" y="3271440"/>
            <a:ext cx="13043363" cy="4436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7783059" y="-12700"/>
            <a:ext cx="5277635" cy="8645129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dventure-canyon-dawn-1670187.jpg" id="72" name="Google Shape;72;p15"/>
          <p:cNvPicPr preferRelativeResize="0"/>
          <p:nvPr/>
        </p:nvPicPr>
        <p:blipFill rotWithShape="1">
          <a:blip r:embed="rId3">
            <a:alphaModFix/>
          </a:blip>
          <a:srcRect b="55402" l="6046" r="40484" t="24752"/>
          <a:stretch/>
        </p:blipFill>
        <p:spPr>
          <a:xfrm>
            <a:off x="3648109" y="2167893"/>
            <a:ext cx="6973956" cy="388296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079637" y="7165832"/>
            <a:ext cx="1697574" cy="1441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Storyline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Characters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Actors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Crew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978806" y="5031938"/>
            <a:ext cx="5277635" cy="1654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Caveat"/>
              <a:buNone/>
            </a:pPr>
            <a:r>
              <a:rPr b="0" i="0" lang="en-US" sz="10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Categories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551903" y="7165831"/>
            <a:ext cx="2603706" cy="1441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Budget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Production Timeline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Sponsors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Release Date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-55893" y="7244887"/>
            <a:ext cx="7658960" cy="2521413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247402" y="2405591"/>
            <a:ext cx="8646220" cy="198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 25, Prince Hanson Madden is next in line to the British throne. After being entangled in a corruption scandal that had none of his involvement, he escapes to America &amp; disguises as a commoner. There he meets Paris Swift, a famous yet self-absorbed pop star who runs away from all of her showbiz commitments after being accused as a married politician’s mistress. Hate &amp; disgust initially befall the two after an awkward meeting, but both realize they want a simple &amp; carefree life away from the lives they are used to. 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Storyline</a:t>
            </a:r>
            <a:endParaRPr/>
          </a:p>
        </p:txBody>
      </p:sp>
      <p:pic>
        <p:nvPicPr>
          <p:cNvPr descr="henri-meilhac-csHw20wsqfs-unsplash.jpg" id="84" name="Google Shape;84;p16"/>
          <p:cNvPicPr preferRelativeResize="0"/>
          <p:nvPr/>
        </p:nvPicPr>
        <p:blipFill rotWithShape="1">
          <a:blip r:embed="rId3">
            <a:alphaModFix/>
          </a:blip>
          <a:srcRect b="43278" l="27860" r="13267" t="28666"/>
          <a:stretch/>
        </p:blipFill>
        <p:spPr>
          <a:xfrm>
            <a:off x="3272355" y="5866778"/>
            <a:ext cx="8596395" cy="27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804892" y="4479924"/>
            <a:ext cx="4858287" cy="213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Caveat"/>
              <a:buNone/>
            </a:pPr>
            <a:r>
              <a:rPr b="0" i="0" lang="en-US" sz="1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Synopsis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4431903" y="1115020"/>
            <a:ext cx="8628790" cy="8651281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Storyline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7766985" y="3483220"/>
            <a:ext cx="3144497" cy="971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movie’s theme is about breaking free &amp; making choices. 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7663260" y="2578556"/>
            <a:ext cx="3591660" cy="85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veat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Theme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7663260" y="6907761"/>
            <a:ext cx="3591660" cy="854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veat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Tone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7701360" y="4661613"/>
            <a:ext cx="3591660" cy="854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veat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Logline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7732590" y="7776018"/>
            <a:ext cx="3300601" cy="633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Romantic-comedy treatment with drama on the side. 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7770690" y="5576119"/>
            <a:ext cx="3875871" cy="971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British prince &amp; an American pop star run away from their homes after getting involved in each of their scandals.</a:t>
            </a:r>
            <a:endParaRPr/>
          </a:p>
        </p:txBody>
      </p:sp>
      <p:pic>
        <p:nvPicPr>
          <p:cNvPr descr="back-view-backlit-city-847483.jpg" id="99" name="Google Shape;99;p17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1159933" y="2722860"/>
            <a:ext cx="5435601" cy="543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-up-filmstrip-negatives-133070.jpg" id="104" name="Google Shape;104;p18"/>
          <p:cNvPicPr preferRelativeResize="0"/>
          <p:nvPr/>
        </p:nvPicPr>
        <p:blipFill rotWithShape="1">
          <a:blip r:embed="rId3">
            <a:alphaModFix/>
          </a:blip>
          <a:srcRect b="8403" l="0" r="0" t="42022"/>
          <a:stretch/>
        </p:blipFill>
        <p:spPr>
          <a:xfrm>
            <a:off x="1138767" y="2364624"/>
            <a:ext cx="10727266" cy="354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8908815" y="5508882"/>
            <a:ext cx="2245460" cy="203538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5379670" y="5508882"/>
            <a:ext cx="2245460" cy="203538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1598816" y="7936447"/>
            <a:ext cx="2748879" cy="69426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Asian romantic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comedy films. </a:t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1850525" y="5508882"/>
            <a:ext cx="2245460" cy="2035388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B2A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127961" y="8123137"/>
            <a:ext cx="2748878" cy="32088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120 minutes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8657105" y="8123137"/>
            <a:ext cx="2748879" cy="32088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$25 million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1598816" y="6277232"/>
            <a:ext cx="2748879" cy="49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veat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Inspiration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127961" y="5988307"/>
            <a:ext cx="2748878" cy="1076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veat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Running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veat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Time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8657105" y="6277232"/>
            <a:ext cx="2748879" cy="49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veat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Budget</a:t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Storyline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8064360" y="4579804"/>
            <a:ext cx="4996334" cy="5186496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116050" y="6214384"/>
            <a:ext cx="4145857" cy="633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 original songs; 2 of which will be sung individually by the main actors of the film. </a:t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Storyline</a:t>
            </a:r>
            <a:endParaRPr/>
          </a:p>
        </p:txBody>
      </p:sp>
      <p:pic>
        <p:nvPicPr>
          <p:cNvPr descr="attractive-beautiful-beauty-1876279.jpg" id="124" name="Google Shape;124;p19"/>
          <p:cNvPicPr preferRelativeResize="0"/>
          <p:nvPr/>
        </p:nvPicPr>
        <p:blipFill rotWithShape="1">
          <a:blip r:embed="rId3">
            <a:alphaModFix/>
          </a:blip>
          <a:srcRect b="25266" l="22984" r="23853" t="855"/>
          <a:stretch/>
        </p:blipFill>
        <p:spPr>
          <a:xfrm>
            <a:off x="6409928" y="1703284"/>
            <a:ext cx="5472477" cy="5069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1080058" y="7692059"/>
            <a:ext cx="2829264" cy="993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veat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Release Date : November 16, 2029</a:t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2582892" y="2931308"/>
            <a:ext cx="4733734" cy="2619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Original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Soundtrack</a:t>
            </a:r>
            <a:endParaRPr/>
          </a:p>
        </p:txBody>
      </p:sp>
      <p:pic>
        <p:nvPicPr>
          <p:cNvPr descr="attractive-beautiful-beauty-1876279.jpg" id="127" name="Google Shape;127;p19"/>
          <p:cNvPicPr preferRelativeResize="0"/>
          <p:nvPr/>
        </p:nvPicPr>
        <p:blipFill rotWithShape="1">
          <a:blip r:embed="rId3">
            <a:alphaModFix/>
          </a:blip>
          <a:srcRect b="45816" l="57682" r="14696" t="3596"/>
          <a:stretch/>
        </p:blipFill>
        <p:spPr>
          <a:xfrm>
            <a:off x="-40680" y="2990490"/>
            <a:ext cx="2053638" cy="25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8064360" y="6697596"/>
            <a:ext cx="4996334" cy="3081404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16050" y="7004420"/>
            <a:ext cx="4519317" cy="1646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British prince. Next in line to the throne at 25. While he is being groomed as king, he gets involved in a corruption scandal inside the charity he’s handling. This prompts him to escape to America &amp; live a lowkey life. </a:t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Characters</a:t>
            </a: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1113925" y="6282451"/>
            <a:ext cx="2377025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Hanson Madden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6856450" y="1721643"/>
            <a:ext cx="4733735" cy="198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American pop star. She is the best-selling artist of the world. Behind the limelight, she is strictly controlled by her mother &amp; brother. She had to put up with the rules set for her. She started her career at 14 years old, but her reputation is ruined after she gets accused as a mistress. 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6854325" y="1016184"/>
            <a:ext cx="2377025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Paris Swift</a:t>
            </a:r>
            <a:endParaRPr/>
          </a:p>
        </p:txBody>
      </p:sp>
      <p:pic>
        <p:nvPicPr>
          <p:cNvPr descr="celebration-couple-enjoyment-1587646.jpg" id="139" name="Google Shape;139;p20"/>
          <p:cNvPicPr preferRelativeResize="0"/>
          <p:nvPr/>
        </p:nvPicPr>
        <p:blipFill rotWithShape="1">
          <a:blip r:embed="rId3">
            <a:alphaModFix/>
          </a:blip>
          <a:srcRect b="39075" l="7803" r="1547" t="18034"/>
          <a:stretch/>
        </p:blipFill>
        <p:spPr>
          <a:xfrm>
            <a:off x="6953713" y="5075535"/>
            <a:ext cx="4960773" cy="3520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lebration-couple-enjoyment-1587646.jpg" id="140" name="Google Shape;140;p20"/>
          <p:cNvPicPr preferRelativeResize="0"/>
          <p:nvPr/>
        </p:nvPicPr>
        <p:blipFill rotWithShape="1">
          <a:blip r:embed="rId3">
            <a:alphaModFix/>
          </a:blip>
          <a:srcRect b="49554" l="69621" r="8617" t="32331"/>
          <a:stretch/>
        </p:blipFill>
        <p:spPr>
          <a:xfrm>
            <a:off x="-46898" y="3099792"/>
            <a:ext cx="1414927" cy="17666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2049492" y="2715610"/>
            <a:ext cx="4733734" cy="2619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Main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Characters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-55894" y="7275036"/>
            <a:ext cx="13116589" cy="2491264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116050" y="3925826"/>
            <a:ext cx="4305335" cy="2660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Anders has won 2 Golden Berry Award for Best Actor in 2022 &amp; 2023. His notable films are “Wild Ride With The Wind”, “Experiment #245” &amp; “Sandra’s Eye”. In addition to that, Anders also writes lyrics &amp; does demo tracks of pop star Ludwig Smith, Janice Mars &amp; Gidou. He was born &amp; raised in Manchester, England. This is his first American movie. </a:t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Actors</a:t>
            </a:r>
            <a:endParaRPr/>
          </a:p>
        </p:txBody>
      </p:sp>
      <p:pic>
        <p:nvPicPr>
          <p:cNvPr descr="cute-daylight-facial-expression-1680175.jpg" id="150" name="Google Shape;150;p21"/>
          <p:cNvPicPr preferRelativeResize="0"/>
          <p:nvPr/>
        </p:nvPicPr>
        <p:blipFill rotWithShape="1">
          <a:blip r:embed="rId3">
            <a:alphaModFix/>
          </a:blip>
          <a:srcRect b="22278" l="2042" r="2042" t="855"/>
          <a:stretch/>
        </p:blipFill>
        <p:spPr>
          <a:xfrm>
            <a:off x="6812226" y="1744860"/>
            <a:ext cx="5070179" cy="609467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3748801" y="1899956"/>
            <a:ext cx="4733735" cy="133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Mike Anders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3826331" y="6772460"/>
            <a:ext cx="9234363" cy="2993840"/>
          </a:xfrm>
          <a:prstGeom prst="rect">
            <a:avLst/>
          </a:prstGeom>
          <a:solidFill>
            <a:srgbClr val="E94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7415250" y="3326553"/>
            <a:ext cx="4305335" cy="2660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Prior to her acting career, Collins is an emerging pop star with five #1 singles on the Worldwide Music Chart. She did small roles for television &amp; cameo appearances in films. Auditions were held for the main female role. Collins beat 3,000 other auditionees. Collins has released 3 extended plays so far. This is her first major acting role. </a:t>
            </a: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1140221" y="1134533"/>
            <a:ext cx="549488" cy="549488"/>
          </a:xfrm>
          <a:prstGeom prst="rect">
            <a:avLst/>
          </a:prstGeom>
          <a:solidFill>
            <a:srgbClr val="F7C20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1850525" y="1140883"/>
            <a:ext cx="2245460" cy="53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ve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Actors</a:t>
            </a:r>
            <a:endParaRPr/>
          </a:p>
        </p:txBody>
      </p:sp>
      <p:pic>
        <p:nvPicPr>
          <p:cNvPr descr="attractive-beautiful-beauty-1898990.jpg" id="160" name="Google Shape;160;p22"/>
          <p:cNvPicPr preferRelativeResize="0"/>
          <p:nvPr/>
        </p:nvPicPr>
        <p:blipFill rotWithShape="1">
          <a:blip r:embed="rId3">
            <a:alphaModFix/>
          </a:blip>
          <a:srcRect b="16608" l="4734" r="4733" t="11928"/>
          <a:stretch/>
        </p:blipFill>
        <p:spPr>
          <a:xfrm>
            <a:off x="1122626" y="2389882"/>
            <a:ext cx="5286079" cy="62505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3704725" y="1657111"/>
            <a:ext cx="4733735" cy="133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veat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Celine Collins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