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9753600" cx="13004800"/>
  <p:notesSz cx="6858000" cy="9144000"/>
  <p:embeddedFontLst>
    <p:embeddedFont>
      <p:font typeface="Poppins"/>
      <p:regular r:id="rId22"/>
      <p:bold r:id="rId23"/>
      <p:italic r:id="rId24"/>
      <p:boldItalic r:id="rId25"/>
    </p:embeddedFont>
    <p:embeddedFont>
      <p:font typeface="Helvetica Neue"/>
      <p:regular r:id="rId26"/>
      <p:bold r:id="rId27"/>
      <p:italic r:id="rId28"/>
      <p:boldItalic r:id="rId29"/>
    </p:embeddedFont>
    <p:embeddedFont>
      <p:font typeface="Poppins SemiBold"/>
      <p:regular r:id="rId30"/>
      <p:bold r:id="rId31"/>
      <p:italic r:id="rId32"/>
      <p:boldItalic r:id="rId33"/>
    </p:embeddedFont>
    <p:embeddedFont>
      <p:font typeface="Helvetica Neue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Poppins-regular.fntdata"/><Relationship Id="rId21" Type="http://schemas.openxmlformats.org/officeDocument/2006/relationships/slide" Target="slides/slide17.xml"/><Relationship Id="rId24" Type="http://schemas.openxmlformats.org/officeDocument/2006/relationships/font" Target="fonts/Poppins-italic.fntdata"/><Relationship Id="rId23"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HelveticaNeue-regular.fntdata"/><Relationship Id="rId25" Type="http://schemas.openxmlformats.org/officeDocument/2006/relationships/font" Target="fonts/Poppins-boldItalic.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SemiBold-bold.fntdata"/><Relationship Id="rId30" Type="http://schemas.openxmlformats.org/officeDocument/2006/relationships/font" Target="fonts/PoppinsSemiBold-regular.fntdata"/><Relationship Id="rId11" Type="http://schemas.openxmlformats.org/officeDocument/2006/relationships/slide" Target="slides/slide7.xml"/><Relationship Id="rId33" Type="http://schemas.openxmlformats.org/officeDocument/2006/relationships/font" Target="fonts/PoppinsSemiBold-boldItalic.fntdata"/><Relationship Id="rId10" Type="http://schemas.openxmlformats.org/officeDocument/2006/relationships/slide" Target="slides/slide6.xml"/><Relationship Id="rId32" Type="http://schemas.openxmlformats.org/officeDocument/2006/relationships/font" Target="fonts/PoppinsSemiBold-italic.fntdata"/><Relationship Id="rId13" Type="http://schemas.openxmlformats.org/officeDocument/2006/relationships/slide" Target="slides/slide9.xml"/><Relationship Id="rId35" Type="http://schemas.openxmlformats.org/officeDocument/2006/relationships/font" Target="fonts/HelveticaNeueLight-bold.fntdata"/><Relationship Id="rId12" Type="http://schemas.openxmlformats.org/officeDocument/2006/relationships/slide" Target="slides/slide8.xml"/><Relationship Id="rId34" Type="http://schemas.openxmlformats.org/officeDocument/2006/relationships/font" Target="fonts/HelveticaNeueLight-regular.fntdata"/><Relationship Id="rId15" Type="http://schemas.openxmlformats.org/officeDocument/2006/relationships/slide" Target="slides/slide11.xml"/><Relationship Id="rId37" Type="http://schemas.openxmlformats.org/officeDocument/2006/relationships/font" Target="fonts/HelveticaNeueLight-boldItalic.fntdata"/><Relationship Id="rId14" Type="http://schemas.openxmlformats.org/officeDocument/2006/relationships/slide" Target="slides/slide10.xml"/><Relationship Id="rId36" Type="http://schemas.openxmlformats.org/officeDocument/2006/relationships/font" Target="fonts/HelveticaNeueLight-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bg>
      <p:bgPr>
        <a:solidFill>
          <a:srgbClr val="FFFFFF"/>
        </a:solidFill>
      </p:bgPr>
    </p:bg>
    <p:spTree>
      <p:nvGrpSpPr>
        <p:cNvPr id="44" name="Shape 44"/>
        <p:cNvGrpSpPr/>
        <p:nvPr/>
      </p:nvGrpSpPr>
      <p:grpSpPr>
        <a:xfrm>
          <a:off x="0" y="0"/>
          <a:ext cx="0" cy="0"/>
          <a:chOff x="0" y="0"/>
          <a:chExt cx="0" cy="0"/>
        </a:xfrm>
      </p:grpSpPr>
      <p:sp>
        <p:nvSpPr>
          <p:cNvPr id="45" name="Google Shape;45;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6" name="Google Shape;46;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7" name="Google Shape;47;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bg>
      <p:bgPr>
        <a:solidFill>
          <a:srgbClr val="FFFFFF"/>
        </a:solidFill>
      </p:bgPr>
    </p:bg>
    <p:spTree>
      <p:nvGrpSpPr>
        <p:cNvPr id="48" name="Shape 48"/>
        <p:cNvGrpSpPr/>
        <p:nvPr/>
      </p:nvGrpSpPr>
      <p:grpSpPr>
        <a:xfrm>
          <a:off x="0" y="0"/>
          <a:ext cx="0" cy="0"/>
          <a:chOff x="0" y="0"/>
          <a:chExt cx="0" cy="0"/>
        </a:xfrm>
      </p:grpSpPr>
      <p:sp>
        <p:nvSpPr>
          <p:cNvPr id="49" name="Google Shape;49;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0" name="Google Shape;50;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bg>
      <p:bgPr>
        <a:solidFill>
          <a:srgbClr val="FFFFFF"/>
        </a:solidFill>
      </p:bgPr>
    </p:bg>
    <p:spTree>
      <p:nvGrpSpPr>
        <p:cNvPr id="51" name="Shape 51"/>
        <p:cNvGrpSpPr/>
        <p:nvPr/>
      </p:nvGrpSpPr>
      <p:grpSpPr>
        <a:xfrm>
          <a:off x="0" y="0"/>
          <a:ext cx="0" cy="0"/>
          <a:chOff x="0" y="0"/>
          <a:chExt cx="0" cy="0"/>
        </a:xfrm>
      </p:grpSpPr>
      <p:sp>
        <p:nvSpPr>
          <p:cNvPr id="52" name="Google Shape;52;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bg>
      <p:bgPr>
        <a:solidFill>
          <a:srgbClr val="FFFFFF"/>
        </a:solidFill>
      </p:bgPr>
    </p:bg>
    <p:spTree>
      <p:nvGrpSpPr>
        <p:cNvPr id="11" name="Shape 11"/>
        <p:cNvGrpSpPr/>
        <p:nvPr/>
      </p:nvGrpSpPr>
      <p:grpSpPr>
        <a:xfrm>
          <a:off x="0" y="0"/>
          <a:ext cx="0" cy="0"/>
          <a:chOff x="0" y="0"/>
          <a:chExt cx="0" cy="0"/>
        </a:xfrm>
      </p:grpSpPr>
      <p:sp>
        <p:nvSpPr>
          <p:cNvPr id="12" name="Google Shape;12;p3"/>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3" name="Google Shape;13;p3"/>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4" name="Google Shape;14;p3"/>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5" name="Google Shape;15;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bg>
      <p:bgPr>
        <a:solidFill>
          <a:srgbClr val="FFFFFF"/>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8" name="Google Shape;18;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bg>
      <p:bgPr>
        <a:solidFill>
          <a:srgbClr val="FFFFFF"/>
        </a:solidFill>
      </p:bgPr>
    </p:bg>
    <p:spTree>
      <p:nvGrpSpPr>
        <p:cNvPr id="19" name="Shape 19"/>
        <p:cNvGrpSpPr/>
        <p:nvPr/>
      </p:nvGrpSpPr>
      <p:grpSpPr>
        <a:xfrm>
          <a:off x="0" y="0"/>
          <a:ext cx="0" cy="0"/>
          <a:chOff x="0" y="0"/>
          <a:chExt cx="0" cy="0"/>
        </a:xfrm>
      </p:grpSpPr>
      <p:sp>
        <p:nvSpPr>
          <p:cNvPr id="20" name="Google Shape;20;p5"/>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1" name="Google Shape;21;p5"/>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5"/>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3" name="Google Shape;23;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bg>
      <p:bgPr>
        <a:solidFill>
          <a:srgbClr val="FFFFFF"/>
        </a:solidFill>
      </p:bgPr>
    </p:bg>
    <p:spTree>
      <p:nvGrpSpPr>
        <p:cNvPr id="24" name="Shape 24"/>
        <p:cNvGrpSpPr/>
        <p:nvPr/>
      </p:nvGrpSpPr>
      <p:grpSpPr>
        <a:xfrm>
          <a:off x="0" y="0"/>
          <a:ext cx="0" cy="0"/>
          <a:chOff x="0" y="0"/>
          <a:chExt cx="0" cy="0"/>
        </a:xfrm>
      </p:grpSpPr>
      <p:sp>
        <p:nvSpPr>
          <p:cNvPr id="25" name="Google Shape;25;p6"/>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bg>
      <p:bgPr>
        <a:solidFill>
          <a:srgbClr val="FFFFFF"/>
        </a:solidFill>
      </p:bgPr>
    </p:bg>
    <p:spTree>
      <p:nvGrpSpPr>
        <p:cNvPr id="27" name="Shape 27"/>
        <p:cNvGrpSpPr/>
        <p:nvPr/>
      </p:nvGrpSpPr>
      <p:grpSpPr>
        <a:xfrm>
          <a:off x="0" y="0"/>
          <a:ext cx="0" cy="0"/>
          <a:chOff x="0" y="0"/>
          <a:chExt cx="0" cy="0"/>
        </a:xfrm>
      </p:grpSpPr>
      <p:sp>
        <p:nvSpPr>
          <p:cNvPr id="28" name="Google Shape;28;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9" name="Google Shape;29;p7"/>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0" name="Google Shape;30;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bg>
      <p:bgPr>
        <a:solidFill>
          <a:srgbClr val="FFFFFF"/>
        </a:solidFill>
      </p:bgPr>
    </p:bg>
    <p:spTree>
      <p:nvGrpSpPr>
        <p:cNvPr id="31" name="Shape 31"/>
        <p:cNvGrpSpPr/>
        <p:nvPr/>
      </p:nvGrpSpPr>
      <p:grpSpPr>
        <a:xfrm>
          <a:off x="0" y="0"/>
          <a:ext cx="0" cy="0"/>
          <a:chOff x="0" y="0"/>
          <a:chExt cx="0" cy="0"/>
        </a:xfrm>
      </p:grpSpPr>
      <p:sp>
        <p:nvSpPr>
          <p:cNvPr id="32" name="Google Shape;32;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3" name="Google Shape;33;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 name="Google Shape;34;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5" name="Google Shape;35;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bg>
      <p:bgPr>
        <a:solidFill>
          <a:srgbClr val="FFFFFF"/>
        </a:solidFill>
      </p:bgPr>
    </p:bg>
    <p:spTree>
      <p:nvGrpSpPr>
        <p:cNvPr id="36" name="Shape 36"/>
        <p:cNvGrpSpPr/>
        <p:nvPr/>
      </p:nvGrpSpPr>
      <p:grpSpPr>
        <a:xfrm>
          <a:off x="0" y="0"/>
          <a:ext cx="0" cy="0"/>
          <a:chOff x="0" y="0"/>
          <a:chExt cx="0" cy="0"/>
        </a:xfrm>
      </p:grpSpPr>
      <p:sp>
        <p:nvSpPr>
          <p:cNvPr id="37" name="Google Shape;37;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 name="Google Shape;38;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bg>
      <p:bgPr>
        <a:solidFill>
          <a:srgbClr val="FFFFFF"/>
        </a:solid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1" name="Google Shape;41;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2" name="Google Shape;42;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8282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11.jpg"/><Relationship Id="rId6"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6.jpg"/><Relationship Id="rId5" Type="http://schemas.openxmlformats.org/officeDocument/2006/relationships/image" Target="../media/image9.jpg"/><Relationship Id="rId6"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6.jpg"/><Relationship Id="rId5"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3">
            <a:alphaModFix/>
          </a:blip>
          <a:srcRect b="1020" l="1340" r="4700" t="21459"/>
          <a:stretch/>
        </p:blipFill>
        <p:spPr>
          <a:xfrm>
            <a:off x="1253187" y="-38051"/>
            <a:ext cx="10498535" cy="5774532"/>
          </a:xfrm>
          <a:custGeom>
            <a:rect b="b" l="l" r="r" t="t"/>
            <a:pathLst>
              <a:path extrusionOk="0" h="21600" w="21600">
                <a:moveTo>
                  <a:pt x="10800" y="21600"/>
                </a:moveTo>
                <a:lnTo>
                  <a:pt x="0" y="0"/>
                </a:lnTo>
                <a:lnTo>
                  <a:pt x="21600" y="0"/>
                </a:lnTo>
                <a:lnTo>
                  <a:pt x="10800" y="21600"/>
                </a:lnTo>
                <a:close/>
              </a:path>
            </a:pathLst>
          </a:custGeom>
          <a:noFill/>
          <a:ln>
            <a:noFill/>
          </a:ln>
        </p:spPr>
      </p:pic>
      <p:sp>
        <p:nvSpPr>
          <p:cNvPr id="58" name="Google Shape;58;p14"/>
          <p:cNvSpPr/>
          <p:nvPr/>
        </p:nvSpPr>
        <p:spPr>
          <a:xfrm>
            <a:off x="2090098" y="6744902"/>
            <a:ext cx="8824604" cy="93739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5600"/>
              <a:buFont typeface="Arial"/>
              <a:buNone/>
            </a:pPr>
            <a:r>
              <a:rPr b="1" i="0" lang="en-US" sz="5600" u="none" cap="none" strike="noStrike">
                <a:solidFill>
                  <a:srgbClr val="CCC6AF"/>
                </a:solidFill>
                <a:latin typeface="Arial"/>
                <a:ea typeface="Arial"/>
                <a:cs typeface="Arial"/>
                <a:sym typeface="Arial"/>
              </a:rPr>
              <a:t>THE MELVIEW HOTEL</a:t>
            </a:r>
            <a:endParaRPr/>
          </a:p>
        </p:txBody>
      </p:sp>
      <p:sp>
        <p:nvSpPr>
          <p:cNvPr id="59" name="Google Shape;59;p14"/>
          <p:cNvSpPr/>
          <p:nvPr/>
        </p:nvSpPr>
        <p:spPr>
          <a:xfrm>
            <a:off x="4179061" y="8330887"/>
            <a:ext cx="4646678" cy="444565"/>
          </a:xfrm>
          <a:prstGeom prst="rect">
            <a:avLst/>
          </a:prstGeom>
          <a:noFill/>
          <a:ln>
            <a:noFill/>
          </a:ln>
        </p:spPr>
        <p:txBody>
          <a:bodyPr anchorCtr="0" anchor="t"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3800"/>
              <a:buFont typeface="Poppins"/>
              <a:buNone/>
            </a:pPr>
            <a:r>
              <a:rPr b="0" baseline="30000" i="0" lang="en-US" sz="3800" u="none" cap="none" strike="noStrike">
                <a:solidFill>
                  <a:srgbClr val="D5D5D5"/>
                </a:solidFill>
                <a:latin typeface="Poppins"/>
                <a:ea typeface="Poppins"/>
                <a:cs typeface="Poppins"/>
                <a:sym typeface="Poppins"/>
              </a:rPr>
              <a:t>ANNUAL REPORT</a:t>
            </a:r>
            <a:endParaRPr/>
          </a:p>
        </p:txBody>
      </p:sp>
      <p:sp>
        <p:nvSpPr>
          <p:cNvPr id="60" name="Google Shape;60;p14"/>
          <p:cNvSpPr/>
          <p:nvPr/>
        </p:nvSpPr>
        <p:spPr>
          <a:xfrm flipH="1" rot="10800000">
            <a:off x="542084" y="-203692"/>
            <a:ext cx="11920631" cy="6476306"/>
          </a:xfrm>
          <a:custGeom>
            <a:rect b="b" l="l" r="r" t="t"/>
            <a:pathLst>
              <a:path extrusionOk="0" h="21600" w="21600">
                <a:moveTo>
                  <a:pt x="10800" y="0"/>
                </a:moveTo>
                <a:lnTo>
                  <a:pt x="21600" y="21600"/>
                </a:lnTo>
                <a:lnTo>
                  <a:pt x="0" y="21600"/>
                </a:lnTo>
                <a:close/>
              </a:path>
            </a:pathLst>
          </a:cu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cxnSp>
        <p:nvCxnSpPr>
          <p:cNvPr id="61" name="Google Shape;61;p14"/>
          <p:cNvCxnSpPr/>
          <p:nvPr/>
        </p:nvCxnSpPr>
        <p:spPr>
          <a:xfrm>
            <a:off x="2090098" y="7823200"/>
            <a:ext cx="8824604" cy="0"/>
          </a:xfrm>
          <a:prstGeom prst="straightConnector1">
            <a:avLst/>
          </a:prstGeom>
          <a:noFill/>
          <a:ln cap="flat" cmpd="sng" w="25400">
            <a:solidFill>
              <a:srgbClr val="D5D5D5"/>
            </a:solidFill>
            <a:prstDash val="solid"/>
            <a:miter lim="4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Google Shape;143;p23"/>
          <p:cNvPicPr preferRelativeResize="0"/>
          <p:nvPr/>
        </p:nvPicPr>
        <p:blipFill rotWithShape="1">
          <a:blip r:embed="rId3">
            <a:alphaModFix/>
          </a:blip>
          <a:srcRect b="16298" l="8297" r="31269" t="1796"/>
          <a:stretch/>
        </p:blipFill>
        <p:spPr>
          <a:xfrm>
            <a:off x="-101600" y="978148"/>
            <a:ext cx="9816307" cy="8876904"/>
          </a:xfrm>
          <a:custGeom>
            <a:rect b="b" l="l" r="r" t="t"/>
            <a:pathLst>
              <a:path extrusionOk="0" h="21600" w="21600">
                <a:moveTo>
                  <a:pt x="0" y="0"/>
                </a:moveTo>
                <a:lnTo>
                  <a:pt x="0" y="21600"/>
                </a:lnTo>
                <a:lnTo>
                  <a:pt x="21600" y="21600"/>
                </a:lnTo>
                <a:lnTo>
                  <a:pt x="0" y="0"/>
                </a:lnTo>
                <a:close/>
              </a:path>
            </a:pathLst>
          </a:custGeom>
          <a:noFill/>
          <a:ln>
            <a:noFill/>
          </a:ln>
        </p:spPr>
      </p:pic>
      <p:cxnSp>
        <p:nvCxnSpPr>
          <p:cNvPr id="144" name="Google Shape;144;p23"/>
          <p:cNvCxnSpPr/>
          <p:nvPr/>
        </p:nvCxnSpPr>
        <p:spPr>
          <a:xfrm>
            <a:off x="3443238" y="3678484"/>
            <a:ext cx="7408466" cy="6684122"/>
          </a:xfrm>
          <a:prstGeom prst="straightConnector1">
            <a:avLst/>
          </a:prstGeom>
          <a:noFill/>
          <a:ln cap="flat" cmpd="sng" w="25400">
            <a:solidFill>
              <a:srgbClr val="CCC6AF"/>
            </a:solidFill>
            <a:prstDash val="solid"/>
            <a:miter lim="400000"/>
            <a:headEnd len="sm" w="sm" type="none"/>
            <a:tailEnd len="sm" w="sm" type="none"/>
          </a:ln>
        </p:spPr>
      </p:cxnSp>
      <p:sp>
        <p:nvSpPr>
          <p:cNvPr id="145" name="Google Shape;145;p23"/>
          <p:cNvSpPr/>
          <p:nvPr/>
        </p:nvSpPr>
        <p:spPr>
          <a:xfrm>
            <a:off x="4575082" y="1879443"/>
            <a:ext cx="4846215" cy="50503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500"/>
              <a:buFont typeface="Poppins SemiBold"/>
              <a:buNone/>
            </a:pPr>
            <a:r>
              <a:rPr b="0" i="0" lang="en-US" sz="2500" u="none" cap="none" strike="noStrike">
                <a:solidFill>
                  <a:srgbClr val="CCC6AF"/>
                </a:solidFill>
                <a:latin typeface="Poppins SemiBold"/>
                <a:ea typeface="Poppins SemiBold"/>
                <a:cs typeface="Poppins SemiBold"/>
                <a:sym typeface="Poppins SemiBold"/>
              </a:rPr>
              <a:t>YEAR END BOARD MEETING</a:t>
            </a:r>
            <a:endParaRPr/>
          </a:p>
        </p:txBody>
      </p:sp>
      <p:sp>
        <p:nvSpPr>
          <p:cNvPr id="146" name="Google Shape;146;p23"/>
          <p:cNvSpPr/>
          <p:nvPr/>
        </p:nvSpPr>
        <p:spPr>
          <a:xfrm>
            <a:off x="4545335" y="2748549"/>
            <a:ext cx="5752281" cy="239381"/>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December 20, 2021   |    1pm to 5pm    |   Diamond Ballroom</a:t>
            </a:r>
            <a:endParaRPr/>
          </a:p>
        </p:txBody>
      </p:sp>
      <p:sp>
        <p:nvSpPr>
          <p:cNvPr id="147" name="Google Shape;147;p23"/>
          <p:cNvSpPr/>
          <p:nvPr/>
        </p:nvSpPr>
        <p:spPr>
          <a:xfrm>
            <a:off x="6690461" y="3465930"/>
            <a:ext cx="5032352" cy="1901375"/>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Members of the Board will discuss about the current status of the Melview Hotel from July 01, 2021 to December 10, 2021. The agenda               of this meeting is to update all members with the current                           progress and growth of the hotel as well as identify areas for improvement.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4"/>
          <p:cNvSpPr/>
          <p:nvPr/>
        </p:nvSpPr>
        <p:spPr>
          <a:xfrm>
            <a:off x="3913113" y="-659263"/>
            <a:ext cx="5178574" cy="5178575"/>
          </a:xfrm>
          <a:prstGeom prst="ellipse">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53" name="Google Shape;153;p24"/>
          <p:cNvPicPr preferRelativeResize="0"/>
          <p:nvPr/>
        </p:nvPicPr>
        <p:blipFill rotWithShape="1">
          <a:blip r:embed="rId3">
            <a:alphaModFix/>
          </a:blip>
          <a:srcRect b="48002" l="20942" r="11581" t="6953"/>
          <a:stretch/>
        </p:blipFill>
        <p:spPr>
          <a:xfrm>
            <a:off x="4134997" y="1066799"/>
            <a:ext cx="4734806" cy="4734763"/>
          </a:xfrm>
          <a:custGeom>
            <a:rect b="b" l="l" r="r" t="t"/>
            <a:pathLst>
              <a:path extrusionOk="0" h="20595" w="19679">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sp>
        <p:nvSpPr>
          <p:cNvPr id="154" name="Google Shape;154;p24"/>
          <p:cNvSpPr/>
          <p:nvPr/>
        </p:nvSpPr>
        <p:spPr>
          <a:xfrm>
            <a:off x="2236647" y="6420770"/>
            <a:ext cx="8520397" cy="1596163"/>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D5D5D5"/>
              </a:buClr>
              <a:buSzPts val="2200"/>
              <a:buFont typeface="Poppins"/>
              <a:buNone/>
            </a:pPr>
            <a:r>
              <a:rPr b="0" baseline="30000" i="0" lang="en-US" sz="2200" u="none" cap="none" strike="noStrike">
                <a:solidFill>
                  <a:srgbClr val="D5D5D5"/>
                </a:solidFill>
                <a:latin typeface="Poppins"/>
                <a:ea typeface="Poppins"/>
                <a:cs typeface="Poppins"/>
                <a:sym typeface="Poppins"/>
              </a:rPr>
              <a:t>“If you are looking for a grand, accommodating, and spacious hotel to host your events, then</a:t>
            </a:r>
            <a:r>
              <a:rPr baseline="30000" lang="en-US" sz="2200">
                <a:solidFill>
                  <a:srgbClr val="D5D5D5"/>
                </a:solidFill>
                <a:latin typeface="Poppins"/>
                <a:ea typeface="Poppins"/>
                <a:cs typeface="Poppins"/>
                <a:sym typeface="Poppins"/>
              </a:rPr>
              <a:t>              </a:t>
            </a:r>
            <a:r>
              <a:rPr b="0" baseline="30000" i="0" lang="en-US" sz="2200" u="none" cap="none" strike="noStrike">
                <a:solidFill>
                  <a:srgbClr val="D5D5D5"/>
                </a:solidFill>
                <a:latin typeface="Poppins"/>
                <a:ea typeface="Poppins"/>
                <a:cs typeface="Poppins"/>
                <a:sym typeface="Poppins"/>
              </a:rPr>
              <a:t>the Melview hotel is truly an excellent choice. My birthday could not have been any better.”</a:t>
            </a:r>
            <a:endParaRPr/>
          </a:p>
          <a:p>
            <a:pPr indent="0" lvl="0" marL="0" marR="0" rtl="0" algn="ctr">
              <a:lnSpc>
                <a:spcPct val="115000"/>
              </a:lnSpc>
              <a:spcBef>
                <a:spcPts val="0"/>
              </a:spcBef>
              <a:spcAft>
                <a:spcPts val="0"/>
              </a:spcAft>
              <a:buClr>
                <a:srgbClr val="D5D5D5"/>
              </a:buClr>
              <a:buSzPts val="2100"/>
              <a:buFont typeface="Poppins"/>
              <a:buNone/>
            </a:pPr>
            <a:r>
              <a:t/>
            </a:r>
            <a:endParaRPr b="1" i="0" sz="2100" u="none" cap="none" strike="noStrike">
              <a:solidFill>
                <a:srgbClr val="000000"/>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D5D5D5"/>
              </a:buClr>
              <a:buSzPts val="2100"/>
              <a:buFont typeface="Poppins"/>
              <a:buNone/>
            </a:pPr>
            <a:r>
              <a:rPr b="0" baseline="30000" i="0" lang="en-US" sz="2100" u="none" cap="none" strike="noStrike">
                <a:solidFill>
                  <a:srgbClr val="D5D5D5"/>
                </a:solidFill>
                <a:latin typeface="Poppins"/>
                <a:ea typeface="Poppins"/>
                <a:cs typeface="Poppins"/>
                <a:sym typeface="Poppins"/>
              </a:rPr>
              <a:t>-Jill Lim, 32, Manager of Tall Towers </a:t>
            </a:r>
            <a:endParaRPr/>
          </a:p>
        </p:txBody>
      </p:sp>
      <p:sp>
        <p:nvSpPr>
          <p:cNvPr id="155" name="Google Shape;155;p24"/>
          <p:cNvSpPr/>
          <p:nvPr/>
        </p:nvSpPr>
        <p:spPr>
          <a:xfrm rot="-2700000">
            <a:off x="5739551" y="8987899"/>
            <a:ext cx="1599219" cy="1599219"/>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25"/>
          <p:cNvPicPr preferRelativeResize="0"/>
          <p:nvPr/>
        </p:nvPicPr>
        <p:blipFill rotWithShape="1">
          <a:blip r:embed="rId3">
            <a:alphaModFix/>
          </a:blip>
          <a:srcRect b="2235" l="20431" r="2782" t="0"/>
          <a:stretch/>
        </p:blipFill>
        <p:spPr>
          <a:xfrm>
            <a:off x="-259904" y="2419861"/>
            <a:ext cx="5764363" cy="4897126"/>
          </a:xfrm>
          <a:prstGeom prst="rect">
            <a:avLst/>
          </a:prstGeom>
          <a:noFill/>
          <a:ln>
            <a:noFill/>
          </a:ln>
        </p:spPr>
      </p:pic>
      <p:sp>
        <p:nvSpPr>
          <p:cNvPr id="161" name="Google Shape;161;p25"/>
          <p:cNvSpPr/>
          <p:nvPr/>
        </p:nvSpPr>
        <p:spPr>
          <a:xfrm>
            <a:off x="6792061" y="4406012"/>
            <a:ext cx="4875824" cy="2590794"/>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Members of the Board will be having their meeting at the                                Diamond Ballroom on July 01, 2021 from 1 pm to 5 pm in order to             discuss about the current status of the Melview Hotel from                       January 01, 2021 to June 30, 2021. The agenda of this meeting is                           to update all members with the current progress, profit, and improvement measures to be implemented at the Melview                               Hotel for the second half of 2021.</a:t>
            </a:r>
            <a:endParaRPr/>
          </a:p>
        </p:txBody>
      </p:sp>
      <p:sp>
        <p:nvSpPr>
          <p:cNvPr id="162" name="Google Shape;162;p25"/>
          <p:cNvSpPr/>
          <p:nvPr/>
        </p:nvSpPr>
        <p:spPr>
          <a:xfrm>
            <a:off x="6810282" y="3305387"/>
            <a:ext cx="5106451" cy="55202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ANNUAL BOARD MEETING</a:t>
            </a:r>
            <a:endParaRPr/>
          </a:p>
        </p:txBody>
      </p:sp>
      <p:sp>
        <p:nvSpPr>
          <p:cNvPr id="163" name="Google Shape;163;p25"/>
          <p:cNvSpPr/>
          <p:nvPr/>
        </p:nvSpPr>
        <p:spPr>
          <a:xfrm>
            <a:off x="-330200" y="2003425"/>
            <a:ext cx="6187381" cy="5730082"/>
          </a:xfrm>
          <a:prstGeom prst="rect">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4" name="Google Shape;164;p25"/>
          <p:cNvSpPr/>
          <p:nvPr/>
        </p:nvSpPr>
        <p:spPr>
          <a:xfrm>
            <a:off x="11988800" y="8737600"/>
            <a:ext cx="1270000" cy="1270000"/>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6"/>
          <p:cNvSpPr/>
          <p:nvPr/>
        </p:nvSpPr>
        <p:spPr>
          <a:xfrm>
            <a:off x="4125019" y="1874127"/>
            <a:ext cx="4754762" cy="55202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OVERVIEW OF GROWTH</a:t>
            </a:r>
            <a:endParaRPr/>
          </a:p>
        </p:txBody>
      </p:sp>
      <p:sp>
        <p:nvSpPr>
          <p:cNvPr id="170" name="Google Shape;170;p26"/>
          <p:cNvSpPr/>
          <p:nvPr/>
        </p:nvSpPr>
        <p:spPr>
          <a:xfrm>
            <a:off x="5764876" y="3192550"/>
            <a:ext cx="1769400" cy="93750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5600"/>
              <a:buFont typeface="Arial"/>
              <a:buNone/>
            </a:pPr>
            <a:r>
              <a:rPr b="1" i="0" lang="en-US" sz="5600" u="none" cap="none" strike="noStrike">
                <a:solidFill>
                  <a:srgbClr val="CCC6AF"/>
                </a:solidFill>
                <a:latin typeface="Arial"/>
                <a:ea typeface="Arial"/>
                <a:cs typeface="Arial"/>
                <a:sym typeface="Arial"/>
              </a:rPr>
              <a:t>25%</a:t>
            </a:r>
            <a:endParaRPr/>
          </a:p>
        </p:txBody>
      </p:sp>
      <p:cxnSp>
        <p:nvCxnSpPr>
          <p:cNvPr id="171" name="Google Shape;171;p26"/>
          <p:cNvCxnSpPr/>
          <p:nvPr/>
        </p:nvCxnSpPr>
        <p:spPr>
          <a:xfrm>
            <a:off x="-661243" y="4892749"/>
            <a:ext cx="14046138" cy="1"/>
          </a:xfrm>
          <a:prstGeom prst="straightConnector1">
            <a:avLst/>
          </a:prstGeom>
          <a:noFill/>
          <a:ln cap="flat" cmpd="sng" w="25400">
            <a:solidFill>
              <a:srgbClr val="CCC6AF"/>
            </a:solidFill>
            <a:prstDash val="solid"/>
            <a:miter lim="400000"/>
            <a:headEnd len="sm" w="sm" type="none"/>
            <a:tailEnd len="sm" w="sm" type="none"/>
          </a:ln>
        </p:spPr>
      </p:cxnSp>
      <p:sp>
        <p:nvSpPr>
          <p:cNvPr id="172" name="Google Shape;172;p26"/>
          <p:cNvSpPr/>
          <p:nvPr/>
        </p:nvSpPr>
        <p:spPr>
          <a:xfrm>
            <a:off x="4724565" y="4391652"/>
            <a:ext cx="3555670" cy="239381"/>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increase in monthly profits as of May 2021.</a:t>
            </a:r>
            <a:endParaRPr/>
          </a:p>
        </p:txBody>
      </p:sp>
      <p:sp>
        <p:nvSpPr>
          <p:cNvPr id="173" name="Google Shape;173;p26"/>
          <p:cNvSpPr/>
          <p:nvPr/>
        </p:nvSpPr>
        <p:spPr>
          <a:xfrm>
            <a:off x="5764876" y="5275950"/>
            <a:ext cx="1769400" cy="93750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5600"/>
              <a:buFont typeface="Arial"/>
              <a:buNone/>
            </a:pPr>
            <a:r>
              <a:rPr b="1" i="0" lang="en-US" sz="5600" u="none" cap="none" strike="noStrike">
                <a:solidFill>
                  <a:srgbClr val="CCC6AF"/>
                </a:solidFill>
                <a:latin typeface="Arial"/>
                <a:ea typeface="Arial"/>
                <a:cs typeface="Arial"/>
                <a:sym typeface="Arial"/>
              </a:rPr>
              <a:t>30%</a:t>
            </a:r>
            <a:endParaRPr/>
          </a:p>
        </p:txBody>
      </p:sp>
      <p:sp>
        <p:nvSpPr>
          <p:cNvPr id="174" name="Google Shape;174;p26"/>
          <p:cNvSpPr/>
          <p:nvPr/>
        </p:nvSpPr>
        <p:spPr>
          <a:xfrm>
            <a:off x="3496237" y="6424577"/>
            <a:ext cx="6012326" cy="239381"/>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 increase in satisfaction with projects (concerts, events, etc.) held.</a:t>
            </a:r>
            <a:endParaRPr/>
          </a:p>
        </p:txBody>
      </p:sp>
      <p:sp>
        <p:nvSpPr>
          <p:cNvPr id="175" name="Google Shape;175;p26"/>
          <p:cNvSpPr/>
          <p:nvPr/>
        </p:nvSpPr>
        <p:spPr>
          <a:xfrm>
            <a:off x="5764876" y="7359350"/>
            <a:ext cx="1769400" cy="93750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5600"/>
              <a:buFont typeface="Arial"/>
              <a:buNone/>
            </a:pPr>
            <a:r>
              <a:rPr b="1" i="0" lang="en-US" sz="5600" u="none" cap="none" strike="noStrike">
                <a:solidFill>
                  <a:srgbClr val="CCC6AF"/>
                </a:solidFill>
                <a:latin typeface="Arial"/>
                <a:ea typeface="Arial"/>
                <a:cs typeface="Arial"/>
                <a:sym typeface="Arial"/>
              </a:rPr>
              <a:t>63%</a:t>
            </a:r>
            <a:endParaRPr/>
          </a:p>
        </p:txBody>
      </p:sp>
      <p:sp>
        <p:nvSpPr>
          <p:cNvPr id="176" name="Google Shape;176;p26"/>
          <p:cNvSpPr/>
          <p:nvPr/>
        </p:nvSpPr>
        <p:spPr>
          <a:xfrm>
            <a:off x="2740587" y="8535414"/>
            <a:ext cx="7523626" cy="239381"/>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of customers would like to see more affordable meals at the restaurants within the hotel.</a:t>
            </a:r>
            <a:endParaRPr/>
          </a:p>
        </p:txBody>
      </p:sp>
      <p:cxnSp>
        <p:nvCxnSpPr>
          <p:cNvPr id="177" name="Google Shape;177;p26"/>
          <p:cNvCxnSpPr/>
          <p:nvPr/>
        </p:nvCxnSpPr>
        <p:spPr>
          <a:xfrm>
            <a:off x="-661243" y="7019861"/>
            <a:ext cx="14046138" cy="1"/>
          </a:xfrm>
          <a:prstGeom prst="straightConnector1">
            <a:avLst/>
          </a:prstGeom>
          <a:noFill/>
          <a:ln cap="flat" cmpd="sng" w="25400">
            <a:solidFill>
              <a:srgbClr val="CCC6AF"/>
            </a:solidFill>
            <a:prstDash val="solid"/>
            <a:miter lim="4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27"/>
          <p:cNvPicPr preferRelativeResize="0"/>
          <p:nvPr/>
        </p:nvPicPr>
        <p:blipFill rotWithShape="1">
          <a:blip r:embed="rId3">
            <a:alphaModFix/>
          </a:blip>
          <a:srcRect b="6523" l="25046" r="16986" t="6524"/>
          <a:stretch/>
        </p:blipFill>
        <p:spPr>
          <a:xfrm>
            <a:off x="3429000" y="2425699"/>
            <a:ext cx="2922439" cy="2922440"/>
          </a:xfrm>
          <a:prstGeom prst="rect">
            <a:avLst/>
          </a:prstGeom>
          <a:noFill/>
          <a:ln>
            <a:noFill/>
          </a:ln>
        </p:spPr>
      </p:pic>
      <p:pic>
        <p:nvPicPr>
          <p:cNvPr id="183" name="Google Shape;183;p27"/>
          <p:cNvPicPr preferRelativeResize="0"/>
          <p:nvPr/>
        </p:nvPicPr>
        <p:blipFill rotWithShape="1">
          <a:blip r:embed="rId4">
            <a:alphaModFix/>
          </a:blip>
          <a:srcRect b="14429" l="24123" r="19628" t="1198"/>
          <a:stretch/>
        </p:blipFill>
        <p:spPr>
          <a:xfrm>
            <a:off x="6654799" y="2413000"/>
            <a:ext cx="2922440" cy="2922439"/>
          </a:xfrm>
          <a:prstGeom prst="rect">
            <a:avLst/>
          </a:prstGeom>
          <a:noFill/>
          <a:ln>
            <a:noFill/>
          </a:ln>
        </p:spPr>
      </p:pic>
      <p:pic>
        <p:nvPicPr>
          <p:cNvPr id="184" name="Google Shape;184;p27"/>
          <p:cNvPicPr preferRelativeResize="0"/>
          <p:nvPr/>
        </p:nvPicPr>
        <p:blipFill rotWithShape="1">
          <a:blip r:embed="rId5">
            <a:alphaModFix/>
          </a:blip>
          <a:srcRect b="2745" l="18494" r="18493" t="2746"/>
          <a:stretch/>
        </p:blipFill>
        <p:spPr>
          <a:xfrm>
            <a:off x="6650566" y="5626100"/>
            <a:ext cx="2922440" cy="2922439"/>
          </a:xfrm>
          <a:prstGeom prst="rect">
            <a:avLst/>
          </a:prstGeom>
          <a:noFill/>
          <a:ln>
            <a:noFill/>
          </a:ln>
        </p:spPr>
      </p:pic>
      <p:pic>
        <p:nvPicPr>
          <p:cNvPr id="185" name="Google Shape;185;p27"/>
          <p:cNvPicPr preferRelativeResize="0"/>
          <p:nvPr/>
        </p:nvPicPr>
        <p:blipFill rotWithShape="1">
          <a:blip r:embed="rId6">
            <a:alphaModFix/>
          </a:blip>
          <a:srcRect b="3403" l="39249" r="4652" t="3404"/>
          <a:stretch/>
        </p:blipFill>
        <p:spPr>
          <a:xfrm>
            <a:off x="3429000" y="5638799"/>
            <a:ext cx="2922439" cy="2922440"/>
          </a:xfrm>
          <a:prstGeom prst="rect">
            <a:avLst/>
          </a:prstGeom>
          <a:noFill/>
          <a:ln>
            <a:noFill/>
          </a:ln>
        </p:spPr>
      </p:pic>
      <p:sp>
        <p:nvSpPr>
          <p:cNvPr id="186" name="Google Shape;186;p27"/>
          <p:cNvSpPr/>
          <p:nvPr/>
        </p:nvSpPr>
        <p:spPr>
          <a:xfrm rot="-5400000">
            <a:off x="1972866" y="3746785"/>
            <a:ext cx="2461634" cy="28041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200"/>
              <a:buFont typeface="Poppins"/>
              <a:buNone/>
            </a:pPr>
            <a:r>
              <a:rPr b="0" baseline="30000" i="0" lang="en-US" sz="2200" u="none" cap="none" strike="noStrike">
                <a:solidFill>
                  <a:srgbClr val="D5D5D5"/>
                </a:solidFill>
                <a:latin typeface="Poppins"/>
                <a:ea typeface="Poppins"/>
                <a:cs typeface="Poppins"/>
                <a:sym typeface="Poppins"/>
              </a:rPr>
              <a:t>Hotel Rooms</a:t>
            </a:r>
            <a:endParaRPr/>
          </a:p>
        </p:txBody>
      </p:sp>
      <p:sp>
        <p:nvSpPr>
          <p:cNvPr id="187" name="Google Shape;187;p27"/>
          <p:cNvSpPr/>
          <p:nvPr/>
        </p:nvSpPr>
        <p:spPr>
          <a:xfrm rot="-5400000">
            <a:off x="1983139" y="6949610"/>
            <a:ext cx="2461634" cy="28041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200"/>
              <a:buFont typeface="Poppins"/>
              <a:buNone/>
            </a:pPr>
            <a:r>
              <a:rPr b="0" baseline="30000" i="0" lang="en-US" sz="2200" u="none" cap="none" strike="noStrike">
                <a:solidFill>
                  <a:srgbClr val="D5D5D5"/>
                </a:solidFill>
                <a:latin typeface="Poppins"/>
                <a:ea typeface="Poppins"/>
                <a:cs typeface="Poppins"/>
                <a:sym typeface="Poppins"/>
              </a:rPr>
              <a:t>Function Rooms</a:t>
            </a:r>
            <a:endParaRPr/>
          </a:p>
        </p:txBody>
      </p:sp>
      <p:sp>
        <p:nvSpPr>
          <p:cNvPr id="188" name="Google Shape;188;p27"/>
          <p:cNvSpPr/>
          <p:nvPr/>
        </p:nvSpPr>
        <p:spPr>
          <a:xfrm rot="-5400000">
            <a:off x="8898500" y="3746784"/>
            <a:ext cx="2461633" cy="28041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200"/>
              <a:buFont typeface="Poppins"/>
              <a:buNone/>
            </a:pPr>
            <a:r>
              <a:rPr b="0" baseline="30000" i="0" lang="en-US" sz="2200" u="none" cap="none" strike="noStrike">
                <a:solidFill>
                  <a:srgbClr val="D5D5D5"/>
                </a:solidFill>
                <a:latin typeface="Poppins"/>
                <a:ea typeface="Poppins"/>
                <a:cs typeface="Poppins"/>
                <a:sym typeface="Poppins"/>
              </a:rPr>
              <a:t>Event Planning</a:t>
            </a:r>
            <a:endParaRPr/>
          </a:p>
        </p:txBody>
      </p:sp>
      <p:sp>
        <p:nvSpPr>
          <p:cNvPr id="189" name="Google Shape;189;p27"/>
          <p:cNvSpPr/>
          <p:nvPr/>
        </p:nvSpPr>
        <p:spPr>
          <a:xfrm rot="-5400000">
            <a:off x="8898500" y="6970158"/>
            <a:ext cx="2461633" cy="28041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200"/>
              <a:buFont typeface="Poppins"/>
              <a:buNone/>
            </a:pPr>
            <a:r>
              <a:rPr b="0" baseline="30000" i="0" lang="en-US" sz="2200" u="none" cap="none" strike="noStrike">
                <a:solidFill>
                  <a:srgbClr val="D5D5D5"/>
                </a:solidFill>
                <a:latin typeface="Poppins"/>
                <a:ea typeface="Poppins"/>
                <a:cs typeface="Poppins"/>
                <a:sym typeface="Poppins"/>
              </a:rPr>
              <a:t>Food and Entertainment</a:t>
            </a:r>
            <a:endParaRPr/>
          </a:p>
        </p:txBody>
      </p:sp>
      <p:sp>
        <p:nvSpPr>
          <p:cNvPr id="190" name="Google Shape;190;p27"/>
          <p:cNvSpPr/>
          <p:nvPr/>
        </p:nvSpPr>
        <p:spPr>
          <a:xfrm>
            <a:off x="4819506" y="1273387"/>
            <a:ext cx="3365789" cy="55202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WHAT WE OFFER</a:t>
            </a:r>
            <a:endParaRPr/>
          </a:p>
        </p:txBody>
      </p:sp>
      <p:sp>
        <p:nvSpPr>
          <p:cNvPr id="191" name="Google Shape;191;p27"/>
          <p:cNvSpPr/>
          <p:nvPr/>
        </p:nvSpPr>
        <p:spPr>
          <a:xfrm>
            <a:off x="4144479" y="3108001"/>
            <a:ext cx="4715842" cy="4804273"/>
          </a:xfrm>
          <a:prstGeom prst="rect">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28"/>
          <p:cNvPicPr preferRelativeResize="0"/>
          <p:nvPr/>
        </p:nvPicPr>
        <p:blipFill rotWithShape="1">
          <a:blip r:embed="rId3">
            <a:alphaModFix/>
          </a:blip>
          <a:srcRect b="22577" l="1974" r="1973" t="38114"/>
          <a:stretch/>
        </p:blipFill>
        <p:spPr>
          <a:xfrm>
            <a:off x="1009253" y="975866"/>
            <a:ext cx="7023894" cy="3833813"/>
          </a:xfrm>
          <a:prstGeom prst="rect">
            <a:avLst/>
          </a:prstGeom>
          <a:noFill/>
          <a:ln>
            <a:noFill/>
          </a:ln>
        </p:spPr>
      </p:pic>
      <p:pic>
        <p:nvPicPr>
          <p:cNvPr id="197" name="Google Shape;197;p28"/>
          <p:cNvPicPr preferRelativeResize="0"/>
          <p:nvPr/>
        </p:nvPicPr>
        <p:blipFill rotWithShape="1">
          <a:blip r:embed="rId4">
            <a:alphaModFix/>
          </a:blip>
          <a:srcRect b="4229" l="4576" r="4575" t="34838"/>
          <a:stretch/>
        </p:blipFill>
        <p:spPr>
          <a:xfrm>
            <a:off x="8184752" y="975866"/>
            <a:ext cx="3810796" cy="3833813"/>
          </a:xfrm>
          <a:prstGeom prst="rect">
            <a:avLst/>
          </a:prstGeom>
          <a:noFill/>
          <a:ln>
            <a:noFill/>
          </a:ln>
        </p:spPr>
      </p:pic>
      <p:pic>
        <p:nvPicPr>
          <p:cNvPr id="198" name="Google Shape;198;p28"/>
          <p:cNvPicPr preferRelativeResize="0"/>
          <p:nvPr/>
        </p:nvPicPr>
        <p:blipFill rotWithShape="1">
          <a:blip r:embed="rId5">
            <a:alphaModFix/>
          </a:blip>
          <a:srcRect b="5870" l="1822" r="45367" t="5870"/>
          <a:stretch/>
        </p:blipFill>
        <p:spPr>
          <a:xfrm>
            <a:off x="1009253" y="4943921"/>
            <a:ext cx="3810794" cy="3833814"/>
          </a:xfrm>
          <a:prstGeom prst="rect">
            <a:avLst/>
          </a:prstGeom>
          <a:noFill/>
          <a:ln>
            <a:noFill/>
          </a:ln>
        </p:spPr>
      </p:pic>
      <p:pic>
        <p:nvPicPr>
          <p:cNvPr id="199" name="Google Shape;199;p28"/>
          <p:cNvPicPr preferRelativeResize="0"/>
          <p:nvPr/>
        </p:nvPicPr>
        <p:blipFill rotWithShape="1">
          <a:blip r:embed="rId6">
            <a:alphaModFix/>
          </a:blip>
          <a:srcRect b="4459" l="2623" r="8518" t="22796"/>
          <a:stretch/>
        </p:blipFill>
        <p:spPr>
          <a:xfrm>
            <a:off x="4971653" y="4943921"/>
            <a:ext cx="7023894" cy="3833813"/>
          </a:xfrm>
          <a:prstGeom prst="rect">
            <a:avLst/>
          </a:prstGeom>
          <a:noFill/>
          <a:ln>
            <a:noFill/>
          </a:ln>
        </p:spPr>
      </p:pic>
      <p:sp>
        <p:nvSpPr>
          <p:cNvPr id="200" name="Google Shape;200;p28"/>
          <p:cNvSpPr/>
          <p:nvPr/>
        </p:nvSpPr>
        <p:spPr>
          <a:xfrm>
            <a:off x="-266700" y="-304800"/>
            <a:ext cx="1270000" cy="1270000"/>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9"/>
          <p:cNvSpPr/>
          <p:nvPr/>
        </p:nvSpPr>
        <p:spPr>
          <a:xfrm>
            <a:off x="7308552" y="2588096"/>
            <a:ext cx="4323408" cy="4323408"/>
          </a:xfrm>
          <a:prstGeom prst="ellipse">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6" name="Google Shape;206;p29"/>
          <p:cNvSpPr/>
          <p:nvPr/>
        </p:nvSpPr>
        <p:spPr>
          <a:xfrm>
            <a:off x="1390352" y="2588096"/>
            <a:ext cx="4323408" cy="4323408"/>
          </a:xfrm>
          <a:prstGeom prst="ellipse">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207" name="Google Shape;207;p29"/>
          <p:cNvPicPr preferRelativeResize="0"/>
          <p:nvPr/>
        </p:nvPicPr>
        <p:blipFill rotWithShape="1">
          <a:blip r:embed="rId3">
            <a:alphaModFix/>
          </a:blip>
          <a:srcRect b="51586" l="54478" r="14650" t="2102"/>
          <a:stretch/>
        </p:blipFill>
        <p:spPr>
          <a:xfrm>
            <a:off x="7792656" y="3072204"/>
            <a:ext cx="3355200" cy="3355192"/>
          </a:xfrm>
          <a:custGeom>
            <a:rect b="b" l="l" r="r" t="t"/>
            <a:pathLst>
              <a:path extrusionOk="0" h="20595" w="19679">
                <a:moveTo>
                  <a:pt x="9839" y="0"/>
                </a:moveTo>
                <a:cubicBezTo>
                  <a:pt x="7321" y="0"/>
                  <a:pt x="4803"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5"/>
                  <a:pt x="12357" y="0"/>
                  <a:pt x="9839" y="0"/>
                </a:cubicBezTo>
                <a:close/>
              </a:path>
            </a:pathLst>
          </a:custGeom>
          <a:noFill/>
          <a:ln>
            <a:noFill/>
          </a:ln>
        </p:spPr>
      </p:pic>
      <p:pic>
        <p:nvPicPr>
          <p:cNvPr id="208" name="Google Shape;208;p29"/>
          <p:cNvPicPr preferRelativeResize="0"/>
          <p:nvPr/>
        </p:nvPicPr>
        <p:blipFill rotWithShape="1">
          <a:blip r:embed="rId4">
            <a:alphaModFix/>
          </a:blip>
          <a:srcRect b="7183" l="25174" r="28014" t="22600"/>
          <a:stretch/>
        </p:blipFill>
        <p:spPr>
          <a:xfrm>
            <a:off x="1874456" y="3072204"/>
            <a:ext cx="3355200" cy="3355192"/>
          </a:xfrm>
          <a:custGeom>
            <a:rect b="b" l="l" r="r" t="t"/>
            <a:pathLst>
              <a:path extrusionOk="0" h="20595" w="19679">
                <a:moveTo>
                  <a:pt x="9839" y="0"/>
                </a:moveTo>
                <a:cubicBezTo>
                  <a:pt x="7321" y="0"/>
                  <a:pt x="4803"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5"/>
                  <a:pt x="12357" y="0"/>
                  <a:pt x="9839" y="0"/>
                </a:cubicBezTo>
                <a:close/>
              </a:path>
            </a:pathLst>
          </a:custGeom>
          <a:noFill/>
          <a:ln>
            <a:noFill/>
          </a:ln>
        </p:spPr>
      </p:pic>
      <p:pic>
        <p:nvPicPr>
          <p:cNvPr id="209" name="Google Shape;209;p29"/>
          <p:cNvPicPr preferRelativeResize="0"/>
          <p:nvPr/>
        </p:nvPicPr>
        <p:blipFill rotWithShape="1">
          <a:blip r:embed="rId5">
            <a:alphaModFix/>
          </a:blip>
          <a:srcRect b="30140" l="30949" r="27159" t="7021"/>
          <a:stretch/>
        </p:blipFill>
        <p:spPr>
          <a:xfrm>
            <a:off x="4528948" y="2776111"/>
            <a:ext cx="3946954" cy="3947137"/>
          </a:xfrm>
          <a:custGeom>
            <a:rect b="b" l="l" r="r" t="t"/>
            <a:pathLst>
              <a:path extrusionOk="0" h="20595" w="19679">
                <a:moveTo>
                  <a:pt x="9839" y="0"/>
                </a:moveTo>
                <a:cubicBezTo>
                  <a:pt x="7321" y="0"/>
                  <a:pt x="4803" y="1006"/>
                  <a:pt x="2882" y="3017"/>
                </a:cubicBezTo>
                <a:cubicBezTo>
                  <a:pt x="-961" y="7039"/>
                  <a:pt x="-961" y="13557"/>
                  <a:pt x="2882" y="17579"/>
                </a:cubicBezTo>
                <a:cubicBezTo>
                  <a:pt x="6725" y="21600"/>
                  <a:pt x="12953" y="21600"/>
                  <a:pt x="16796" y="17579"/>
                </a:cubicBezTo>
                <a:cubicBezTo>
                  <a:pt x="20639" y="13557"/>
                  <a:pt x="20639" y="7039"/>
                  <a:pt x="16796" y="3017"/>
                </a:cubicBezTo>
                <a:cubicBezTo>
                  <a:pt x="14875" y="1006"/>
                  <a:pt x="12357" y="0"/>
                  <a:pt x="9839" y="0"/>
                </a:cubicBezTo>
                <a:close/>
              </a:path>
            </a:pathLst>
          </a:custGeom>
          <a:noFill/>
          <a:ln>
            <a:noFill/>
          </a:ln>
        </p:spPr>
      </p:pic>
      <p:sp>
        <p:nvSpPr>
          <p:cNvPr id="210" name="Google Shape;210;p29"/>
          <p:cNvSpPr/>
          <p:nvPr/>
        </p:nvSpPr>
        <p:spPr>
          <a:xfrm>
            <a:off x="5492834" y="1451187"/>
            <a:ext cx="2019132" cy="55202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THE TEAM</a:t>
            </a:r>
            <a:endParaRPr/>
          </a:p>
        </p:txBody>
      </p:sp>
      <p:sp>
        <p:nvSpPr>
          <p:cNvPr id="211" name="Google Shape;211;p29"/>
          <p:cNvSpPr/>
          <p:nvPr/>
        </p:nvSpPr>
        <p:spPr>
          <a:xfrm>
            <a:off x="5367993" y="7288107"/>
            <a:ext cx="2268814" cy="40978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000"/>
              <a:buFont typeface="Poppins SemiBold"/>
              <a:buNone/>
            </a:pPr>
            <a:r>
              <a:rPr b="0" i="0" lang="en-US" sz="2000" u="none" cap="none" strike="noStrike">
                <a:solidFill>
                  <a:srgbClr val="CCC6AF"/>
                </a:solidFill>
                <a:latin typeface="Poppins SemiBold"/>
                <a:ea typeface="Poppins SemiBold"/>
                <a:cs typeface="Poppins SemiBold"/>
                <a:sym typeface="Poppins SemiBold"/>
              </a:rPr>
              <a:t>MARY MELVIEW</a:t>
            </a:r>
            <a:endParaRPr/>
          </a:p>
        </p:txBody>
      </p:sp>
      <p:sp>
        <p:nvSpPr>
          <p:cNvPr id="212" name="Google Shape;212;p29"/>
          <p:cNvSpPr/>
          <p:nvPr/>
        </p:nvSpPr>
        <p:spPr>
          <a:xfrm>
            <a:off x="5482560" y="7986460"/>
            <a:ext cx="2019132" cy="25990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000"/>
              <a:buFont typeface="Poppins"/>
              <a:buNone/>
            </a:pPr>
            <a:r>
              <a:rPr b="0" baseline="30000" i="1" lang="en-US" sz="2000" u="none" cap="none" strike="noStrike">
                <a:solidFill>
                  <a:srgbClr val="D5D5D5"/>
                </a:solidFill>
                <a:latin typeface="Poppins"/>
                <a:ea typeface="Poppins"/>
                <a:cs typeface="Poppins"/>
                <a:sym typeface="Poppins"/>
              </a:rPr>
              <a:t>Founder and CEO</a:t>
            </a:r>
            <a:endParaRPr/>
          </a:p>
        </p:txBody>
      </p:sp>
      <p:sp>
        <p:nvSpPr>
          <p:cNvPr id="213" name="Google Shape;213;p29"/>
          <p:cNvSpPr/>
          <p:nvPr/>
        </p:nvSpPr>
        <p:spPr>
          <a:xfrm>
            <a:off x="2561667" y="7288107"/>
            <a:ext cx="1980778" cy="40978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2000"/>
              <a:buFont typeface="Poppins SemiBold"/>
              <a:buNone/>
            </a:pPr>
            <a:r>
              <a:rPr b="0" i="0" lang="en-US" sz="2000" u="none" cap="none" strike="noStrike">
                <a:solidFill>
                  <a:srgbClr val="CCC6AF"/>
                </a:solidFill>
                <a:latin typeface="Poppins SemiBold"/>
                <a:ea typeface="Poppins SemiBold"/>
                <a:cs typeface="Poppins SemiBold"/>
                <a:sym typeface="Poppins SemiBold"/>
              </a:rPr>
              <a:t>JILLIAN JUNG</a:t>
            </a:r>
            <a:endParaRPr/>
          </a:p>
        </p:txBody>
      </p:sp>
      <p:sp>
        <p:nvSpPr>
          <p:cNvPr id="214" name="Google Shape;214;p29"/>
          <p:cNvSpPr/>
          <p:nvPr/>
        </p:nvSpPr>
        <p:spPr>
          <a:xfrm>
            <a:off x="2532216" y="7986460"/>
            <a:ext cx="2019132" cy="25990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000"/>
              <a:buFont typeface="Poppins"/>
              <a:buNone/>
            </a:pPr>
            <a:r>
              <a:rPr b="0" baseline="30000" i="1" lang="en-US" sz="2000" u="none" cap="none" strike="noStrike">
                <a:solidFill>
                  <a:srgbClr val="D5D5D5"/>
                </a:solidFill>
                <a:latin typeface="Poppins"/>
                <a:ea typeface="Poppins"/>
                <a:cs typeface="Poppins"/>
                <a:sym typeface="Poppins"/>
              </a:rPr>
              <a:t>President</a:t>
            </a:r>
            <a:endParaRPr/>
          </a:p>
        </p:txBody>
      </p:sp>
      <p:sp>
        <p:nvSpPr>
          <p:cNvPr id="215" name="Google Shape;215;p29"/>
          <p:cNvSpPr/>
          <p:nvPr/>
        </p:nvSpPr>
        <p:spPr>
          <a:xfrm>
            <a:off x="8700226" y="7288107"/>
            <a:ext cx="1543390" cy="40978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2000"/>
              <a:buFont typeface="Poppins SemiBold"/>
              <a:buNone/>
            </a:pPr>
            <a:r>
              <a:rPr b="0" i="0" lang="en-US" sz="2000" u="none" cap="none" strike="noStrike">
                <a:solidFill>
                  <a:srgbClr val="CCC6AF"/>
                </a:solidFill>
                <a:latin typeface="Poppins SemiBold"/>
                <a:ea typeface="Poppins SemiBold"/>
                <a:cs typeface="Poppins SemiBold"/>
                <a:sym typeface="Poppins SemiBold"/>
              </a:rPr>
              <a:t>JOHN DOE</a:t>
            </a:r>
            <a:endParaRPr/>
          </a:p>
        </p:txBody>
      </p:sp>
      <p:sp>
        <p:nvSpPr>
          <p:cNvPr id="216" name="Google Shape;216;p29"/>
          <p:cNvSpPr/>
          <p:nvPr/>
        </p:nvSpPr>
        <p:spPr>
          <a:xfrm>
            <a:off x="8452081" y="7986460"/>
            <a:ext cx="2019132" cy="25990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5D5D5"/>
              </a:buClr>
              <a:buSzPts val="2000"/>
              <a:buFont typeface="Poppins"/>
              <a:buNone/>
            </a:pPr>
            <a:r>
              <a:rPr b="0" baseline="30000" i="1" lang="en-US" sz="2000" u="none" cap="none" strike="noStrike">
                <a:solidFill>
                  <a:srgbClr val="D5D5D5"/>
                </a:solidFill>
                <a:latin typeface="Poppins"/>
                <a:ea typeface="Poppins"/>
                <a:cs typeface="Poppins"/>
                <a:sym typeface="Poppins"/>
              </a:rPr>
              <a:t>Vice President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30"/>
          <p:cNvPicPr preferRelativeResize="0"/>
          <p:nvPr/>
        </p:nvPicPr>
        <p:blipFill rotWithShape="1">
          <a:blip r:embed="rId3">
            <a:alphaModFix/>
          </a:blip>
          <a:srcRect b="27104" l="6736" r="1169" t="43651"/>
          <a:stretch/>
        </p:blipFill>
        <p:spPr>
          <a:xfrm>
            <a:off x="1083567" y="4959697"/>
            <a:ext cx="10837864" cy="5162154"/>
          </a:xfrm>
          <a:custGeom>
            <a:rect b="b" l="l" r="r" t="t"/>
            <a:pathLst>
              <a:path extrusionOk="0" h="21600" w="21600">
                <a:moveTo>
                  <a:pt x="10800" y="0"/>
                </a:moveTo>
                <a:lnTo>
                  <a:pt x="0" y="21600"/>
                </a:lnTo>
                <a:lnTo>
                  <a:pt x="21600" y="21600"/>
                </a:lnTo>
                <a:lnTo>
                  <a:pt x="10800" y="0"/>
                </a:lnTo>
                <a:close/>
              </a:path>
            </a:pathLst>
          </a:custGeom>
          <a:noFill/>
          <a:ln>
            <a:noFill/>
          </a:ln>
        </p:spPr>
      </p:pic>
      <p:sp>
        <p:nvSpPr>
          <p:cNvPr id="222" name="Google Shape;222;p30"/>
          <p:cNvSpPr/>
          <p:nvPr/>
        </p:nvSpPr>
        <p:spPr>
          <a:xfrm>
            <a:off x="139176" y="4512259"/>
            <a:ext cx="12726447" cy="6061870"/>
          </a:xfrm>
          <a:custGeom>
            <a:rect b="b" l="l" r="r" t="t"/>
            <a:pathLst>
              <a:path extrusionOk="0" h="21600" w="21600">
                <a:moveTo>
                  <a:pt x="10800" y="0"/>
                </a:moveTo>
                <a:lnTo>
                  <a:pt x="21600" y="21600"/>
                </a:lnTo>
                <a:lnTo>
                  <a:pt x="0" y="21600"/>
                </a:lnTo>
                <a:close/>
              </a:path>
            </a:pathLst>
          </a:custGeom>
          <a:noFill/>
          <a:ln cap="flat" cmpd="sng" w="25400">
            <a:solidFill>
              <a:srgbClr val="CCC6A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3" name="Google Shape;223;p30"/>
          <p:cNvSpPr/>
          <p:nvPr/>
        </p:nvSpPr>
        <p:spPr>
          <a:xfrm>
            <a:off x="4591655" y="1936328"/>
            <a:ext cx="3821490" cy="800944"/>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4200"/>
              <a:buFont typeface="Poppins SemiBold"/>
              <a:buNone/>
            </a:pPr>
            <a:r>
              <a:rPr b="0" i="0" lang="en-US" sz="4200" u="none" cap="none" strike="noStrike">
                <a:solidFill>
                  <a:srgbClr val="CCC6AF"/>
                </a:solidFill>
                <a:latin typeface="Poppins SemiBold"/>
                <a:ea typeface="Poppins SemiBold"/>
                <a:cs typeface="Poppins SemiBold"/>
                <a:sym typeface="Poppins SemiBold"/>
              </a:rPr>
              <a:t>THANK YOU!</a:t>
            </a:r>
            <a:endParaRPr/>
          </a:p>
        </p:txBody>
      </p:sp>
      <p:sp>
        <p:nvSpPr>
          <p:cNvPr id="224" name="Google Shape;224;p30"/>
          <p:cNvSpPr/>
          <p:nvPr/>
        </p:nvSpPr>
        <p:spPr>
          <a:xfrm>
            <a:off x="4920486" y="3011118"/>
            <a:ext cx="3143280" cy="957142"/>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D5D5D5"/>
              </a:buClr>
              <a:buSzPts val="2600"/>
              <a:buFont typeface="Poppins"/>
              <a:buNone/>
            </a:pPr>
            <a:r>
              <a:rPr b="0" baseline="30000" i="1" lang="en-US" sz="2600" u="none" cap="none" strike="noStrike">
                <a:solidFill>
                  <a:srgbClr val="D5D5D5"/>
                </a:solidFill>
                <a:latin typeface="Poppins"/>
                <a:ea typeface="Poppins"/>
                <a:cs typeface="Poppins"/>
                <a:sym typeface="Poppins"/>
              </a:rPr>
              <a:t>202-555-0178</a:t>
            </a:r>
            <a:endParaRPr/>
          </a:p>
          <a:p>
            <a:pPr indent="0" lvl="0" marL="0" marR="0" rtl="0" algn="ctr">
              <a:lnSpc>
                <a:spcPct val="115000"/>
              </a:lnSpc>
              <a:spcBef>
                <a:spcPts val="0"/>
              </a:spcBef>
              <a:spcAft>
                <a:spcPts val="0"/>
              </a:spcAft>
              <a:buClr>
                <a:srgbClr val="D5D5D5"/>
              </a:buClr>
              <a:buSzPts val="2600"/>
              <a:buFont typeface="Poppins"/>
              <a:buNone/>
            </a:pPr>
            <a:r>
              <a:rPr b="0" baseline="30000" i="1" lang="en-US" sz="2600" u="none" cap="none" strike="noStrike">
                <a:solidFill>
                  <a:srgbClr val="D5D5D5"/>
                </a:solidFill>
                <a:latin typeface="Poppins"/>
                <a:ea typeface="Poppins"/>
                <a:cs typeface="Poppins"/>
                <a:sym typeface="Poppins"/>
              </a:rPr>
              <a:t>melview_hotel@gmail.com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p:nvPr/>
        </p:nvSpPr>
        <p:spPr>
          <a:xfrm>
            <a:off x="6512674" y="6808684"/>
            <a:ext cx="5230688" cy="1482798"/>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All financial reports from the different departments will be reviewed, calculated, determined, and analyzed. The results will then be                             analyzed and the board will come to a mutual decision on how the                                   profits are to be split and utilized for the remainder of 2021.</a:t>
            </a:r>
            <a:endParaRPr/>
          </a:p>
        </p:txBody>
      </p:sp>
      <p:sp>
        <p:nvSpPr>
          <p:cNvPr id="67" name="Google Shape;67;p15"/>
          <p:cNvSpPr/>
          <p:nvPr/>
        </p:nvSpPr>
        <p:spPr>
          <a:xfrm>
            <a:off x="6530882" y="5642187"/>
            <a:ext cx="1722562" cy="55202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PROFITS</a:t>
            </a:r>
            <a:endParaRPr/>
          </a:p>
        </p:txBody>
      </p:sp>
      <p:pic>
        <p:nvPicPr>
          <p:cNvPr id="68" name="Google Shape;68;p15"/>
          <p:cNvPicPr preferRelativeResize="0"/>
          <p:nvPr/>
        </p:nvPicPr>
        <p:blipFill rotWithShape="1">
          <a:blip r:embed="rId3">
            <a:alphaModFix/>
          </a:blip>
          <a:srcRect b="199" l="16943" r="8233" t="199"/>
          <a:stretch/>
        </p:blipFill>
        <p:spPr>
          <a:xfrm>
            <a:off x="-197235" y="-257535"/>
            <a:ext cx="5087269" cy="10157694"/>
          </a:xfrm>
          <a:prstGeom prst="rect">
            <a:avLst/>
          </a:prstGeom>
          <a:noFill/>
          <a:ln>
            <a:noFill/>
          </a:ln>
        </p:spPr>
      </p:pic>
      <p:sp>
        <p:nvSpPr>
          <p:cNvPr id="69" name="Google Shape;69;p15"/>
          <p:cNvSpPr/>
          <p:nvPr/>
        </p:nvSpPr>
        <p:spPr>
          <a:xfrm>
            <a:off x="2311400" y="1003300"/>
            <a:ext cx="5708179" cy="3120108"/>
          </a:xfrm>
          <a:prstGeom prst="rect">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5312678" y="3319445"/>
            <a:ext cx="2379444" cy="676310"/>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3900"/>
              <a:buFont typeface="Arial"/>
              <a:buNone/>
            </a:pPr>
            <a:r>
              <a:rPr b="1" i="0" lang="en-US" sz="3900" u="none" cap="none" strike="noStrike">
                <a:solidFill>
                  <a:srgbClr val="CCC6AF"/>
                </a:solidFill>
                <a:latin typeface="Arial"/>
                <a:ea typeface="Arial"/>
                <a:cs typeface="Arial"/>
                <a:sym typeface="Arial"/>
              </a:rPr>
              <a:t>AGENDA</a:t>
            </a:r>
            <a:endParaRPr/>
          </a:p>
        </p:txBody>
      </p:sp>
      <p:sp>
        <p:nvSpPr>
          <p:cNvPr id="71" name="Google Shape;71;p15"/>
          <p:cNvSpPr/>
          <p:nvPr/>
        </p:nvSpPr>
        <p:spPr>
          <a:xfrm>
            <a:off x="11988800" y="-279400"/>
            <a:ext cx="1270000" cy="1270000"/>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p:nvPr/>
        </p:nvSpPr>
        <p:spPr>
          <a:xfrm>
            <a:off x="5913702" y="525063"/>
            <a:ext cx="6768400" cy="6768399"/>
          </a:xfrm>
          <a:custGeom>
            <a:rect b="b" l="l" r="r" t="t"/>
            <a:pathLst>
              <a:path extrusionOk="0" h="21600" w="21600">
                <a:moveTo>
                  <a:pt x="0" y="10800"/>
                </a:moveTo>
                <a:lnTo>
                  <a:pt x="10800" y="21600"/>
                </a:lnTo>
                <a:lnTo>
                  <a:pt x="21600" y="10800"/>
                </a:lnTo>
                <a:lnTo>
                  <a:pt x="10800" y="0"/>
                </a:lnTo>
                <a:close/>
              </a:path>
            </a:pathLst>
          </a:cu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77" name="Google Shape;77;p16"/>
          <p:cNvPicPr preferRelativeResize="0"/>
          <p:nvPr/>
        </p:nvPicPr>
        <p:blipFill rotWithShape="1">
          <a:blip r:embed="rId3">
            <a:alphaModFix/>
          </a:blip>
          <a:srcRect b="4564" l="1642" r="0" t="22965"/>
          <a:stretch/>
        </p:blipFill>
        <p:spPr>
          <a:xfrm>
            <a:off x="6886988" y="-141015"/>
            <a:ext cx="7573963" cy="8100220"/>
          </a:xfrm>
          <a:custGeom>
            <a:rect b="b" l="l" r="r" t="t"/>
            <a:pathLst>
              <a:path extrusionOk="0" h="21600" w="21600">
                <a:moveTo>
                  <a:pt x="11550" y="0"/>
                </a:moveTo>
                <a:lnTo>
                  <a:pt x="0" y="10800"/>
                </a:lnTo>
                <a:lnTo>
                  <a:pt x="11550" y="21600"/>
                </a:lnTo>
                <a:lnTo>
                  <a:pt x="21600" y="12203"/>
                </a:lnTo>
                <a:lnTo>
                  <a:pt x="21600" y="9397"/>
                </a:lnTo>
                <a:lnTo>
                  <a:pt x="11550" y="0"/>
                </a:lnTo>
                <a:close/>
              </a:path>
            </a:pathLst>
          </a:custGeom>
          <a:noFill/>
          <a:ln>
            <a:noFill/>
          </a:ln>
        </p:spPr>
      </p:pic>
      <p:sp>
        <p:nvSpPr>
          <p:cNvPr id="78" name="Google Shape;78;p16"/>
          <p:cNvSpPr/>
          <p:nvPr/>
        </p:nvSpPr>
        <p:spPr>
          <a:xfrm>
            <a:off x="1724761" y="6669658"/>
            <a:ext cx="5214011" cy="1482798"/>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Projects for the entirety of the year 2021 will be discussed as well as                       the projected profits each will gain. Additionally, future projects will                be discussed in further detail with regards to budget, departments involved, and final ticket prices.</a:t>
            </a:r>
            <a:endParaRPr/>
          </a:p>
        </p:txBody>
      </p:sp>
      <p:sp>
        <p:nvSpPr>
          <p:cNvPr id="79" name="Google Shape;79;p16"/>
          <p:cNvSpPr/>
          <p:nvPr/>
        </p:nvSpPr>
        <p:spPr>
          <a:xfrm>
            <a:off x="1742982" y="5477087"/>
            <a:ext cx="2115855" cy="55202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PROJECTS</a:t>
            </a:r>
            <a:endParaRPr/>
          </a:p>
        </p:txBody>
      </p:sp>
      <p:sp>
        <p:nvSpPr>
          <p:cNvPr id="80" name="Google Shape;80;p16"/>
          <p:cNvSpPr/>
          <p:nvPr/>
        </p:nvSpPr>
        <p:spPr>
          <a:xfrm>
            <a:off x="1641789" y="3925112"/>
            <a:ext cx="1010885" cy="1010884"/>
          </a:xfrm>
          <a:custGeom>
            <a:rect b="b" l="l" r="r" t="t"/>
            <a:pathLst>
              <a:path extrusionOk="0" h="21600" w="21600">
                <a:moveTo>
                  <a:pt x="0" y="10800"/>
                </a:moveTo>
                <a:lnTo>
                  <a:pt x="10800" y="21600"/>
                </a:lnTo>
                <a:lnTo>
                  <a:pt x="21600" y="10800"/>
                </a:lnTo>
                <a:lnTo>
                  <a:pt x="10800" y="0"/>
                </a:lnTo>
                <a:close/>
              </a:path>
            </a:pathLst>
          </a:custGeom>
          <a:solidFill>
            <a:srgbClr val="CCC6AF"/>
          </a:solid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17"/>
          <p:cNvPicPr preferRelativeResize="0"/>
          <p:nvPr/>
        </p:nvPicPr>
        <p:blipFill rotWithShape="1">
          <a:blip r:embed="rId3">
            <a:alphaModFix/>
          </a:blip>
          <a:srcRect b="504" l="32880" r="32880" t="931"/>
          <a:stretch/>
        </p:blipFill>
        <p:spPr>
          <a:xfrm>
            <a:off x="-127000" y="-152400"/>
            <a:ext cx="5804397" cy="10058401"/>
          </a:xfrm>
          <a:prstGeom prst="rect">
            <a:avLst/>
          </a:prstGeom>
          <a:noFill/>
          <a:ln>
            <a:noFill/>
          </a:ln>
        </p:spPr>
      </p:pic>
      <p:sp>
        <p:nvSpPr>
          <p:cNvPr id="86" name="Google Shape;86;p17"/>
          <p:cNvSpPr/>
          <p:nvPr/>
        </p:nvSpPr>
        <p:spPr>
          <a:xfrm>
            <a:off x="723900" y="-1478757"/>
            <a:ext cx="12793564" cy="12793565"/>
          </a:xfrm>
          <a:custGeom>
            <a:rect b="b" l="l" r="r" t="t"/>
            <a:pathLst>
              <a:path extrusionOk="0" h="21600" w="21600">
                <a:moveTo>
                  <a:pt x="0" y="10800"/>
                </a:moveTo>
                <a:lnTo>
                  <a:pt x="10800" y="21600"/>
                </a:lnTo>
                <a:lnTo>
                  <a:pt x="21600" y="10800"/>
                </a:lnTo>
                <a:lnTo>
                  <a:pt x="10800" y="0"/>
                </a:lnTo>
                <a:close/>
              </a:path>
            </a:pathLst>
          </a:custGeom>
          <a:solidFill>
            <a:srgbClr val="2828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7" name="Google Shape;87;p17"/>
          <p:cNvSpPr/>
          <p:nvPr/>
        </p:nvSpPr>
        <p:spPr>
          <a:xfrm>
            <a:off x="1705289" y="2936481"/>
            <a:ext cx="3880638" cy="3880638"/>
          </a:xfrm>
          <a:custGeom>
            <a:rect b="b" l="l" r="r" t="t"/>
            <a:pathLst>
              <a:path extrusionOk="0" h="21600" w="21600">
                <a:moveTo>
                  <a:pt x="0" y="10800"/>
                </a:moveTo>
                <a:lnTo>
                  <a:pt x="10800" y="21600"/>
                </a:lnTo>
                <a:lnTo>
                  <a:pt x="21600" y="10800"/>
                </a:lnTo>
                <a:lnTo>
                  <a:pt x="10800" y="0"/>
                </a:lnTo>
                <a:close/>
              </a:path>
            </a:pathLst>
          </a:cu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8" name="Google Shape;88;p17"/>
          <p:cNvSpPr/>
          <p:nvPr/>
        </p:nvSpPr>
        <p:spPr>
          <a:xfrm>
            <a:off x="6385661" y="4323097"/>
            <a:ext cx="5388523" cy="1532043"/>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The board will review the results of the commentary cards collected                    so far from the visitors and guests for the year 2021. These                     comments will be utilized for the creation of improvement plans                           and programs to help provide a better experience for all.</a:t>
            </a:r>
            <a:endParaRPr/>
          </a:p>
        </p:txBody>
      </p:sp>
      <p:sp>
        <p:nvSpPr>
          <p:cNvPr id="89" name="Google Shape;89;p17"/>
          <p:cNvSpPr/>
          <p:nvPr/>
        </p:nvSpPr>
        <p:spPr>
          <a:xfrm>
            <a:off x="2784328" y="4642013"/>
            <a:ext cx="1722561" cy="55202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D0CAB6"/>
              </a:buClr>
              <a:buSzPts val="2800"/>
              <a:buFont typeface="Poppins SemiBold"/>
              <a:buNone/>
            </a:pPr>
            <a:r>
              <a:rPr b="0" i="0" lang="en-US" sz="2800" u="none" cap="none" strike="noStrike">
                <a:solidFill>
                  <a:srgbClr val="D0CAB6"/>
                </a:solidFill>
                <a:latin typeface="Poppins SemiBold"/>
                <a:ea typeface="Poppins SemiBold"/>
                <a:cs typeface="Poppins SemiBold"/>
                <a:sym typeface="Poppins SemiBold"/>
              </a:rPr>
              <a:t>PROFITS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b="1761" l="21146" r="585" t="1182"/>
          <a:stretch/>
        </p:blipFill>
        <p:spPr>
          <a:xfrm>
            <a:off x="7792839" y="-88900"/>
            <a:ext cx="5339210" cy="9931400"/>
          </a:xfrm>
          <a:prstGeom prst="rect">
            <a:avLst/>
          </a:prstGeom>
          <a:noFill/>
          <a:ln>
            <a:noFill/>
          </a:ln>
        </p:spPr>
      </p:pic>
      <p:sp>
        <p:nvSpPr>
          <p:cNvPr id="95" name="Google Shape;95;p18"/>
          <p:cNvSpPr/>
          <p:nvPr/>
        </p:nvSpPr>
        <p:spPr>
          <a:xfrm>
            <a:off x="3262014" y="6206033"/>
            <a:ext cx="6772152" cy="2502075"/>
          </a:xfrm>
          <a:prstGeom prst="rect">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6" name="Google Shape;96;p18"/>
          <p:cNvSpPr/>
          <p:nvPr/>
        </p:nvSpPr>
        <p:spPr>
          <a:xfrm>
            <a:off x="3943275" y="7331324"/>
            <a:ext cx="3568850" cy="551952"/>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3100"/>
              <a:buFont typeface="Arial"/>
              <a:buNone/>
            </a:pPr>
            <a:r>
              <a:rPr b="1" i="0" lang="en-US" sz="3100" u="none" cap="none" strike="noStrike">
                <a:solidFill>
                  <a:srgbClr val="CCC6AF"/>
                </a:solidFill>
                <a:latin typeface="Arial"/>
                <a:ea typeface="Arial"/>
                <a:cs typeface="Arial"/>
                <a:sym typeface="Arial"/>
              </a:rPr>
              <a:t>MARY MELVIEW</a:t>
            </a:r>
            <a:endParaRPr/>
          </a:p>
        </p:txBody>
      </p:sp>
      <p:sp>
        <p:nvSpPr>
          <p:cNvPr id="97" name="Google Shape;97;p18"/>
          <p:cNvSpPr/>
          <p:nvPr/>
        </p:nvSpPr>
        <p:spPr>
          <a:xfrm>
            <a:off x="5220618" y="7923107"/>
            <a:ext cx="2262717" cy="40978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D5D5D5"/>
              </a:buClr>
              <a:buSzPts val="2000"/>
              <a:buFont typeface="Poppins"/>
              <a:buNone/>
            </a:pPr>
            <a:r>
              <a:rPr b="0" i="0" lang="en-US" sz="2000" u="none" cap="none" strike="noStrike">
                <a:solidFill>
                  <a:srgbClr val="D5D5D5"/>
                </a:solidFill>
                <a:latin typeface="Poppins"/>
                <a:ea typeface="Poppins"/>
                <a:cs typeface="Poppins"/>
                <a:sym typeface="Poppins"/>
              </a:rPr>
              <a:t>Founder &amp; CEO</a:t>
            </a:r>
            <a:endParaRPr/>
          </a:p>
        </p:txBody>
      </p:sp>
      <p:sp>
        <p:nvSpPr>
          <p:cNvPr id="98" name="Google Shape;98;p18"/>
          <p:cNvSpPr/>
          <p:nvPr/>
        </p:nvSpPr>
        <p:spPr>
          <a:xfrm>
            <a:off x="1008709" y="1249576"/>
            <a:ext cx="6049500" cy="4388100"/>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600"/>
              <a:buFont typeface="Poppins"/>
              <a:buNone/>
            </a:pPr>
            <a:r>
              <a:rPr b="0" baseline="30000" i="0" lang="en-US" sz="1600" u="none" cap="none" strike="noStrike">
                <a:solidFill>
                  <a:srgbClr val="D5D5D5"/>
                </a:solidFill>
                <a:latin typeface="Poppins"/>
                <a:ea typeface="Poppins"/>
                <a:cs typeface="Poppins"/>
                <a:sym typeface="Poppins"/>
              </a:rPr>
              <a:t>Welcome to the Melview Hotel!</a:t>
            </a:r>
            <a:endParaRPr/>
          </a:p>
          <a:p>
            <a:pPr indent="0" lvl="0" marL="0" marR="0" rtl="0" algn="l">
              <a:lnSpc>
                <a:spcPct val="115000"/>
              </a:lnSpc>
              <a:spcBef>
                <a:spcPts val="0"/>
              </a:spcBef>
              <a:spcAft>
                <a:spcPts val="0"/>
              </a:spcAft>
              <a:buClr>
                <a:srgbClr val="D5D5D5"/>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D5D5D5"/>
              </a:buClr>
              <a:buSzPts val="1600"/>
              <a:buFont typeface="Poppins"/>
              <a:buNone/>
            </a:pPr>
            <a:r>
              <a:rPr b="0" baseline="30000" i="0" lang="en-US" sz="1600" u="none" cap="none" strike="noStrike">
                <a:solidFill>
                  <a:srgbClr val="D5D5D5"/>
                </a:solidFill>
                <a:latin typeface="Poppins"/>
                <a:ea typeface="Poppins"/>
                <a:cs typeface="Poppins"/>
                <a:sym typeface="Poppins"/>
              </a:rPr>
              <a:t>I am happy to have witnessed my childhood dream of owning and running a hotel                                     finally take off. It’s also great to see the success it has achieved and the awards it has</a:t>
            </a:r>
            <a:r>
              <a:rPr baseline="30000" lang="en-US" sz="1600">
                <a:solidFill>
                  <a:srgbClr val="D5D5D5"/>
                </a:solidFill>
                <a:latin typeface="Poppins"/>
                <a:ea typeface="Poppins"/>
                <a:cs typeface="Poppins"/>
                <a:sym typeface="Poppins"/>
              </a:rPr>
              <a:t>                                </a:t>
            </a:r>
            <a:r>
              <a:rPr b="0" baseline="30000" i="0" lang="en-US" sz="1600" u="none" cap="none" strike="noStrike">
                <a:solidFill>
                  <a:srgbClr val="D5D5D5"/>
                </a:solidFill>
                <a:latin typeface="Poppins"/>
                <a:ea typeface="Poppins"/>
                <a:cs typeface="Poppins"/>
                <a:sym typeface="Poppins"/>
              </a:rPr>
              <a:t>won thanks to the hardworking staff and management. This year holds a lot of exciting                                new changes for the Melview Hotel.</a:t>
            </a:r>
            <a:endParaRPr/>
          </a:p>
          <a:p>
            <a:pPr indent="0" lvl="0" marL="0" marR="0" rtl="0" algn="l">
              <a:lnSpc>
                <a:spcPct val="115000"/>
              </a:lnSpc>
              <a:spcBef>
                <a:spcPts val="0"/>
              </a:spcBef>
              <a:spcAft>
                <a:spcPts val="0"/>
              </a:spcAft>
              <a:buClr>
                <a:srgbClr val="D5D5D5"/>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D5D5D5"/>
              </a:buClr>
              <a:buSzPts val="1600"/>
              <a:buFont typeface="Poppins"/>
              <a:buNone/>
            </a:pPr>
            <a:r>
              <a:rPr b="0" baseline="30000" i="0" lang="en-US" sz="1600" u="none" cap="none" strike="noStrike">
                <a:solidFill>
                  <a:srgbClr val="D5D5D5"/>
                </a:solidFill>
                <a:latin typeface="Poppins"/>
                <a:ea typeface="Poppins"/>
                <a:cs typeface="Poppins"/>
                <a:sym typeface="Poppins"/>
              </a:rPr>
              <a:t>We are excited and thrilled to announce the construction of our new amenities as well                                     as future events such as concerts and charity events.</a:t>
            </a:r>
            <a:endParaRPr/>
          </a:p>
          <a:p>
            <a:pPr indent="0" lvl="0" marL="0" marR="0" rtl="0" algn="l">
              <a:lnSpc>
                <a:spcPct val="115000"/>
              </a:lnSpc>
              <a:spcBef>
                <a:spcPts val="0"/>
              </a:spcBef>
              <a:spcAft>
                <a:spcPts val="0"/>
              </a:spcAft>
              <a:buClr>
                <a:srgbClr val="D5D5D5"/>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D5D5D5"/>
              </a:buClr>
              <a:buSzPts val="1600"/>
              <a:buFont typeface="Poppins"/>
              <a:buNone/>
            </a:pPr>
            <a:r>
              <a:rPr b="0" baseline="30000" i="0" lang="en-US" sz="1600" u="none" cap="none" strike="noStrike">
                <a:solidFill>
                  <a:srgbClr val="D5D5D5"/>
                </a:solidFill>
                <a:latin typeface="Poppins"/>
                <a:ea typeface="Poppins"/>
                <a:cs typeface="Poppins"/>
                <a:sym typeface="Poppins"/>
              </a:rPr>
              <a:t>I hope and pray that Melview will continue to be the reliable and luxurious escape that                                              all guests expect and more. </a:t>
            </a:r>
            <a:endParaRPr/>
          </a:p>
        </p:txBody>
      </p:sp>
      <p:sp>
        <p:nvSpPr>
          <p:cNvPr id="99" name="Google Shape;99;p18"/>
          <p:cNvSpPr/>
          <p:nvPr/>
        </p:nvSpPr>
        <p:spPr>
          <a:xfrm>
            <a:off x="3019474" y="5902743"/>
            <a:ext cx="641773" cy="641773"/>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b="0" l="4143" r="0" t="18288"/>
          <a:stretch/>
        </p:blipFill>
        <p:spPr>
          <a:xfrm>
            <a:off x="5283200" y="5410199"/>
            <a:ext cx="7788442" cy="4426419"/>
          </a:xfrm>
          <a:prstGeom prst="rect">
            <a:avLst/>
          </a:prstGeom>
          <a:noFill/>
          <a:ln>
            <a:noFill/>
          </a:ln>
        </p:spPr>
      </p:pic>
      <p:sp>
        <p:nvSpPr>
          <p:cNvPr id="105" name="Google Shape;105;p19"/>
          <p:cNvSpPr/>
          <p:nvPr/>
        </p:nvSpPr>
        <p:spPr>
          <a:xfrm>
            <a:off x="1587500" y="1587500"/>
            <a:ext cx="8382000" cy="4872857"/>
          </a:xfrm>
          <a:prstGeom prst="rect">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6" name="Google Shape;106;p19"/>
          <p:cNvSpPr/>
          <p:nvPr/>
        </p:nvSpPr>
        <p:spPr>
          <a:xfrm>
            <a:off x="3469458" y="3209762"/>
            <a:ext cx="5665500" cy="9738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D5D5D5"/>
              </a:buClr>
              <a:buSzPts val="2400"/>
              <a:buFont typeface="Poppins"/>
              <a:buNone/>
            </a:pPr>
            <a:r>
              <a:rPr b="0" baseline="30000" i="0" lang="en-US" sz="2400" u="none" cap="none" strike="noStrike">
                <a:solidFill>
                  <a:srgbClr val="D5D5D5"/>
                </a:solidFill>
                <a:latin typeface="Poppins"/>
                <a:ea typeface="Poppins"/>
                <a:cs typeface="Poppins"/>
                <a:sym typeface="Poppins"/>
              </a:rPr>
              <a:t>This year holds a lot of exciting new changes for the               Melview Hotel.</a:t>
            </a:r>
            <a:endParaRPr/>
          </a:p>
        </p:txBody>
      </p:sp>
      <p:sp>
        <p:nvSpPr>
          <p:cNvPr id="107" name="Google Shape;107;p19"/>
          <p:cNvSpPr/>
          <p:nvPr/>
        </p:nvSpPr>
        <p:spPr>
          <a:xfrm>
            <a:off x="3469458" y="2693953"/>
            <a:ext cx="556188" cy="1901375"/>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18000"/>
              <a:buFont typeface="Poppins"/>
              <a:buNone/>
            </a:pPr>
            <a:r>
              <a:rPr b="0" baseline="30000" i="0" lang="en-US" sz="18000" u="none" cap="none" strike="noStrike">
                <a:solidFill>
                  <a:srgbClr val="CCC6AF"/>
                </a:solidFill>
                <a:latin typeface="Poppins"/>
                <a:ea typeface="Poppins"/>
                <a:cs typeface="Poppins"/>
                <a:sym typeface="Poppins"/>
              </a:rPr>
              <a:t>“</a:t>
            </a:r>
            <a:endParaRPr/>
          </a:p>
        </p:txBody>
      </p:sp>
      <p:sp>
        <p:nvSpPr>
          <p:cNvPr id="108" name="Google Shape;108;p19"/>
          <p:cNvSpPr/>
          <p:nvPr/>
        </p:nvSpPr>
        <p:spPr>
          <a:xfrm>
            <a:off x="8499630" y="4389246"/>
            <a:ext cx="556188" cy="1901375"/>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CCC6AF"/>
              </a:buClr>
              <a:buSzPts val="18000"/>
              <a:buFont typeface="Poppins"/>
              <a:buNone/>
            </a:pPr>
            <a:r>
              <a:rPr b="0" baseline="30000" i="0" lang="en-US" sz="18000" u="none" cap="none" strike="noStrike">
                <a:solidFill>
                  <a:srgbClr val="CCC6AF"/>
                </a:solidFill>
                <a:latin typeface="Poppins"/>
                <a:ea typeface="Poppins"/>
                <a:cs typeface="Poppins"/>
                <a:sym typeface="Poppins"/>
              </a:rPr>
              <a:t>”</a:t>
            </a:r>
            <a:endParaRPr/>
          </a:p>
        </p:txBody>
      </p:sp>
      <p:pic>
        <p:nvPicPr>
          <p:cNvPr id="109" name="Google Shape;109;p19"/>
          <p:cNvPicPr preferRelativeResize="0"/>
          <p:nvPr/>
        </p:nvPicPr>
        <p:blipFill rotWithShape="1">
          <a:blip r:embed="rId4">
            <a:alphaModFix/>
          </a:blip>
          <a:srcRect b="15892" l="28277" r="48936" t="24237"/>
          <a:stretch/>
        </p:blipFill>
        <p:spPr>
          <a:xfrm>
            <a:off x="-266700" y="-292100"/>
            <a:ext cx="2963218" cy="51906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cxnSp>
        <p:nvCxnSpPr>
          <p:cNvPr id="114" name="Google Shape;114;p20"/>
          <p:cNvCxnSpPr/>
          <p:nvPr/>
        </p:nvCxnSpPr>
        <p:spPr>
          <a:xfrm>
            <a:off x="-187771" y="-97741"/>
            <a:ext cx="8145164" cy="9949082"/>
          </a:xfrm>
          <a:prstGeom prst="straightConnector1">
            <a:avLst/>
          </a:prstGeom>
          <a:noFill/>
          <a:ln cap="flat" cmpd="sng" w="25400">
            <a:solidFill>
              <a:srgbClr val="CCC6AF"/>
            </a:solidFill>
            <a:prstDash val="solid"/>
            <a:miter lim="400000"/>
            <a:headEnd len="sm" w="sm" type="none"/>
            <a:tailEnd len="sm" w="sm" type="none"/>
          </a:ln>
        </p:spPr>
      </p:cxnSp>
      <p:sp>
        <p:nvSpPr>
          <p:cNvPr id="115" name="Google Shape;115;p20"/>
          <p:cNvSpPr/>
          <p:nvPr/>
        </p:nvSpPr>
        <p:spPr>
          <a:xfrm>
            <a:off x="1041598" y="2033587"/>
            <a:ext cx="5686426" cy="5686426"/>
          </a:xfrm>
          <a:prstGeom prst="ellipse">
            <a:avLst/>
          </a:prstGeom>
          <a:solidFill>
            <a:srgbClr val="282828"/>
          </a:solid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16" name="Google Shape;116;p20"/>
          <p:cNvPicPr preferRelativeResize="0"/>
          <p:nvPr/>
        </p:nvPicPr>
        <p:blipFill rotWithShape="1">
          <a:blip r:embed="rId3">
            <a:alphaModFix/>
          </a:blip>
          <a:srcRect b="557" l="26666" r="3903" t="225"/>
          <a:stretch/>
        </p:blipFill>
        <p:spPr>
          <a:xfrm>
            <a:off x="1397003" y="2388990"/>
            <a:ext cx="4975617" cy="4975620"/>
          </a:xfrm>
          <a:custGeom>
            <a:rect b="b" l="l" r="r" t="t"/>
            <a:pathLst>
              <a:path extrusionOk="0" h="20595" w="19679">
                <a:moveTo>
                  <a:pt x="9838" y="0"/>
                </a:moveTo>
                <a:cubicBezTo>
                  <a:pt x="7320"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6" y="0"/>
                  <a:pt x="9838" y="0"/>
                </a:cubicBezTo>
                <a:close/>
              </a:path>
            </a:pathLst>
          </a:custGeom>
          <a:noFill/>
          <a:ln>
            <a:noFill/>
          </a:ln>
        </p:spPr>
      </p:pic>
      <p:sp>
        <p:nvSpPr>
          <p:cNvPr id="117" name="Google Shape;117;p20"/>
          <p:cNvSpPr/>
          <p:nvPr/>
        </p:nvSpPr>
        <p:spPr>
          <a:xfrm>
            <a:off x="7719161" y="3298392"/>
            <a:ext cx="3717941" cy="4437453"/>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The Melview Hotel was founded in the year 2005                   by Mary Melview who is a former real estate                           agent. She wanted to create a hotel that                            boasted luxurious amenities and                     accommodating staff that would be made                  available to all at very reasonable price points. </a:t>
            </a:r>
            <a:endParaRPr/>
          </a:p>
          <a:p>
            <a:pPr indent="0" lvl="0" marL="0" marR="0" rtl="0" algn="l">
              <a:lnSpc>
                <a:spcPct val="115000"/>
              </a:lnSpc>
              <a:spcBef>
                <a:spcPts val="0"/>
              </a:spcBef>
              <a:spcAft>
                <a:spcPts val="0"/>
              </a:spcAft>
              <a:buClr>
                <a:srgbClr val="D5D5D5"/>
              </a:buClr>
              <a:buSzPts val="1800"/>
              <a:buFont typeface="Poppins"/>
              <a:buNone/>
            </a:pPr>
            <a:r>
              <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Today, the hotel resides on a lush lot by the                  beach and offers spectacular views of the city               both day and night. Additionally, the hotel has                won more than 30 prestigious awards all                                                       throughout its 15 years of operating. </a:t>
            </a:r>
            <a:endParaRPr/>
          </a:p>
        </p:txBody>
      </p:sp>
      <p:sp>
        <p:nvSpPr>
          <p:cNvPr id="118" name="Google Shape;118;p20"/>
          <p:cNvSpPr/>
          <p:nvPr/>
        </p:nvSpPr>
        <p:spPr>
          <a:xfrm>
            <a:off x="7724682" y="2109949"/>
            <a:ext cx="1802216" cy="552025"/>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800"/>
              <a:buFont typeface="Poppins SemiBold"/>
              <a:buNone/>
            </a:pPr>
            <a:r>
              <a:rPr b="0" i="0" lang="en-US" sz="2800" u="none" cap="none" strike="noStrike">
                <a:solidFill>
                  <a:srgbClr val="CCC6AF"/>
                </a:solidFill>
                <a:latin typeface="Poppins SemiBold"/>
                <a:ea typeface="Poppins SemiBold"/>
                <a:cs typeface="Poppins SemiBold"/>
                <a:sym typeface="Poppins SemiBold"/>
              </a:rPr>
              <a:t>HISTORY</a:t>
            </a:r>
            <a:endParaRPr/>
          </a:p>
        </p:txBody>
      </p:sp>
      <p:sp>
        <p:nvSpPr>
          <p:cNvPr id="119" name="Google Shape;119;p20"/>
          <p:cNvSpPr/>
          <p:nvPr/>
        </p:nvSpPr>
        <p:spPr>
          <a:xfrm>
            <a:off x="11988800" y="8737600"/>
            <a:ext cx="1270000" cy="1270000"/>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1"/>
          <p:cNvSpPr/>
          <p:nvPr/>
        </p:nvSpPr>
        <p:spPr>
          <a:xfrm>
            <a:off x="5119554" y="-978046"/>
            <a:ext cx="7654577" cy="7654578"/>
          </a:xfrm>
          <a:custGeom>
            <a:rect b="b" l="l" r="r" t="t"/>
            <a:pathLst>
              <a:path extrusionOk="0" h="21600" w="21600">
                <a:moveTo>
                  <a:pt x="0" y="10800"/>
                </a:moveTo>
                <a:lnTo>
                  <a:pt x="10800" y="21600"/>
                </a:lnTo>
                <a:lnTo>
                  <a:pt x="21600" y="10800"/>
                </a:lnTo>
                <a:lnTo>
                  <a:pt x="10800" y="0"/>
                </a:lnTo>
                <a:close/>
              </a:path>
            </a:pathLst>
          </a:cu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25" name="Google Shape;125;p21"/>
          <p:cNvPicPr preferRelativeResize="0"/>
          <p:nvPr/>
        </p:nvPicPr>
        <p:blipFill rotWithShape="1">
          <a:blip r:embed="rId3">
            <a:alphaModFix/>
          </a:blip>
          <a:srcRect b="17270" l="10484" r="47902" t="20309"/>
          <a:stretch/>
        </p:blipFill>
        <p:spPr>
          <a:xfrm>
            <a:off x="5414629" y="482030"/>
            <a:ext cx="7064376" cy="7064376"/>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26" name="Google Shape;126;p21"/>
          <p:cNvSpPr/>
          <p:nvPr/>
        </p:nvSpPr>
        <p:spPr>
          <a:xfrm>
            <a:off x="1044482" y="5486243"/>
            <a:ext cx="3582248" cy="50503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500"/>
              <a:buFont typeface="Poppins SemiBold"/>
              <a:buNone/>
            </a:pPr>
            <a:r>
              <a:rPr b="0" i="0" lang="en-US" sz="2500" u="none" cap="none" strike="noStrike">
                <a:solidFill>
                  <a:srgbClr val="CCC6AF"/>
                </a:solidFill>
                <a:latin typeface="Poppins SemiBold"/>
                <a:ea typeface="Poppins SemiBold"/>
                <a:cs typeface="Poppins SemiBold"/>
                <a:sym typeface="Poppins SemiBold"/>
              </a:rPr>
              <a:t>SUMMER SUNDOWN</a:t>
            </a:r>
            <a:endParaRPr/>
          </a:p>
        </p:txBody>
      </p:sp>
      <p:sp>
        <p:nvSpPr>
          <p:cNvPr id="127" name="Google Shape;127;p21"/>
          <p:cNvSpPr/>
          <p:nvPr/>
        </p:nvSpPr>
        <p:spPr>
          <a:xfrm>
            <a:off x="1014735" y="6355349"/>
            <a:ext cx="3717942" cy="239381"/>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May 20, 2021    |    5pm onwards    |    Sunset Shore</a:t>
            </a:r>
            <a:endParaRPr/>
          </a:p>
        </p:txBody>
      </p:sp>
      <p:sp>
        <p:nvSpPr>
          <p:cNvPr id="128" name="Google Shape;128;p21"/>
          <p:cNvSpPr/>
          <p:nvPr/>
        </p:nvSpPr>
        <p:spPr>
          <a:xfrm>
            <a:off x="1064361" y="7064145"/>
            <a:ext cx="6664044" cy="1482798"/>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Tickets to this concert will be $30 each and will feature some of today’s hottests DJs such as DJ Mark Miller, DJ Rave, and Twixy Turvy. Profits from this concert will be utilized                                           to improve the current construction of the new function rooms and French themed                       restaurant known as Je T'aime Paris to better serve the guests.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3">
            <a:alphaModFix/>
          </a:blip>
          <a:srcRect b="16886" l="9139" r="9139" t="2283"/>
          <a:stretch/>
        </p:blipFill>
        <p:spPr>
          <a:xfrm>
            <a:off x="-134988" y="-75754"/>
            <a:ext cx="6675488" cy="9905109"/>
          </a:xfrm>
          <a:prstGeom prst="rect">
            <a:avLst/>
          </a:prstGeom>
          <a:noFill/>
          <a:ln>
            <a:noFill/>
          </a:ln>
        </p:spPr>
      </p:pic>
      <p:sp>
        <p:nvSpPr>
          <p:cNvPr id="134" name="Google Shape;134;p22"/>
          <p:cNvSpPr/>
          <p:nvPr/>
        </p:nvSpPr>
        <p:spPr>
          <a:xfrm>
            <a:off x="5398641" y="5073277"/>
            <a:ext cx="6577410" cy="3655518"/>
          </a:xfrm>
          <a:prstGeom prst="rect">
            <a:avLst/>
          </a:prstGeom>
          <a:noFill/>
          <a:ln cap="flat" cmpd="sng" w="25400">
            <a:solidFill>
              <a:srgbClr val="D4CFB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5" name="Google Shape;135;p22"/>
          <p:cNvSpPr/>
          <p:nvPr/>
        </p:nvSpPr>
        <p:spPr>
          <a:xfrm>
            <a:off x="7089682" y="5638643"/>
            <a:ext cx="4359488" cy="505036"/>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CCC6AF"/>
              </a:buClr>
              <a:buSzPts val="2500"/>
              <a:buFont typeface="Poppins SemiBold"/>
              <a:buNone/>
            </a:pPr>
            <a:r>
              <a:rPr b="0" i="0" lang="en-US" sz="2500" u="none" cap="none" strike="noStrike">
                <a:solidFill>
                  <a:srgbClr val="CCC6AF"/>
                </a:solidFill>
                <a:latin typeface="Poppins SemiBold"/>
                <a:ea typeface="Poppins SemiBold"/>
                <a:cs typeface="Poppins SemiBold"/>
                <a:sym typeface="Poppins SemiBold"/>
              </a:rPr>
              <a:t>GRAND HAWAIIAN LUAU</a:t>
            </a:r>
            <a:endParaRPr/>
          </a:p>
        </p:txBody>
      </p:sp>
      <p:sp>
        <p:nvSpPr>
          <p:cNvPr id="136" name="Google Shape;136;p22"/>
          <p:cNvSpPr/>
          <p:nvPr/>
        </p:nvSpPr>
        <p:spPr>
          <a:xfrm>
            <a:off x="7059935" y="6507749"/>
            <a:ext cx="3891078" cy="239381"/>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June 30, 2021   |    5pm onwards    |   Seaview Room</a:t>
            </a:r>
            <a:endParaRPr/>
          </a:p>
        </p:txBody>
      </p:sp>
      <p:sp>
        <p:nvSpPr>
          <p:cNvPr id="137" name="Google Shape;137;p22"/>
          <p:cNvSpPr/>
          <p:nvPr/>
        </p:nvSpPr>
        <p:spPr>
          <a:xfrm>
            <a:off x="7025066" y="2217095"/>
            <a:ext cx="4996720" cy="2590794"/>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Tickets to this event will be $50 each and will entitle all attendees                     to a Hawaiian style buffet, free flowing cocktails, a pyro show,                            and goodie bags. 60% of profits will be donated to the “Save Hawaii’s Beaches” foundation.</a:t>
            </a:r>
            <a:endParaRPr/>
          </a:p>
          <a:p>
            <a:pPr indent="0" lvl="0" marL="0" marR="0" rtl="0" algn="l">
              <a:lnSpc>
                <a:spcPct val="115000"/>
              </a:lnSpc>
              <a:spcBef>
                <a:spcPts val="0"/>
              </a:spcBef>
              <a:spcAft>
                <a:spcPts val="0"/>
              </a:spcAft>
              <a:buClr>
                <a:srgbClr val="D5D5D5"/>
              </a:buClr>
              <a:buSzPts val="1800"/>
              <a:buFont typeface="Poppins"/>
              <a:buNone/>
            </a:pPr>
            <a:r>
              <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D5D5D5"/>
              </a:buClr>
              <a:buSzPts val="1800"/>
              <a:buFont typeface="Poppins"/>
              <a:buNone/>
            </a:pPr>
            <a:r>
              <a:rPr b="0" baseline="30000" i="0" lang="en-US" sz="1800" u="none" cap="none" strike="noStrike">
                <a:solidFill>
                  <a:srgbClr val="D5D5D5"/>
                </a:solidFill>
                <a:latin typeface="Poppins"/>
                <a:ea typeface="Poppins"/>
                <a:cs typeface="Poppins"/>
                <a:sym typeface="Poppins"/>
              </a:rPr>
              <a:t>40% of profits will be utilized for maintenance of the Seaview                      room such as shore clean up and littering prohibition measures.</a:t>
            </a:r>
            <a:endParaRPr/>
          </a:p>
        </p:txBody>
      </p:sp>
      <p:sp>
        <p:nvSpPr>
          <p:cNvPr id="138" name="Google Shape;138;p22"/>
          <p:cNvSpPr/>
          <p:nvPr/>
        </p:nvSpPr>
        <p:spPr>
          <a:xfrm>
            <a:off x="11988800" y="8737600"/>
            <a:ext cx="1270000" cy="1270000"/>
          </a:xfrm>
          <a:prstGeom prst="rect">
            <a:avLst/>
          </a:prstGeom>
          <a:solidFill>
            <a:srgbClr val="CCC6A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