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9753600" cx="13004800"/>
  <p:notesSz cx="6858000" cy="9144000"/>
  <p:embeddedFontLst>
    <p:embeddedFont>
      <p:font typeface="EB Garamond"/>
      <p:regular r:id="rId24"/>
      <p:bold r:id="rId25"/>
      <p:italic r:id="rId26"/>
      <p:boldItalic r:id="rId27"/>
    </p:embeddedFont>
    <p:embeddedFont>
      <p:font typeface="Helvetica Neue"/>
      <p:regular r:id="rId28"/>
      <p:bold r:id="rId29"/>
      <p:italic r:id="rId30"/>
      <p:boldItalic r:id="rId31"/>
    </p:embeddedFont>
    <p:embeddedFont>
      <p:font typeface="Helvetica Neue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EBGaramond-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HelveticaNeue-regular.fntdata"/><Relationship Id="rId27" Type="http://schemas.openxmlformats.org/officeDocument/2006/relationships/font" Target="fonts/EBGaramon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33" Type="http://schemas.openxmlformats.org/officeDocument/2006/relationships/font" Target="fonts/HelveticaNeueLight-bold.fntdata"/><Relationship Id="rId10" Type="http://schemas.openxmlformats.org/officeDocument/2006/relationships/slide" Target="slides/slide6.xml"/><Relationship Id="rId32" Type="http://schemas.openxmlformats.org/officeDocument/2006/relationships/font" Target="fonts/HelveticaNeueLight-regular.fntdata"/><Relationship Id="rId13" Type="http://schemas.openxmlformats.org/officeDocument/2006/relationships/slide" Target="slides/slide9.xml"/><Relationship Id="rId35" Type="http://schemas.openxmlformats.org/officeDocument/2006/relationships/font" Target="fonts/HelveticaNeueLight-boldItalic.fntdata"/><Relationship Id="rId12" Type="http://schemas.openxmlformats.org/officeDocument/2006/relationships/slide" Target="slides/slide8.xml"/><Relationship Id="rId34" Type="http://schemas.openxmlformats.org/officeDocument/2006/relationships/font" Target="fonts/HelveticaNeueLight-italic.fntdata"/><Relationship Id="rId15" Type="http://schemas.openxmlformats.org/officeDocument/2006/relationships/slide" Target="slides/slide11.xml"/><Relationship Id="rId37" Type="http://schemas.openxmlformats.org/officeDocument/2006/relationships/font" Target="fonts/OpenSans-bold.fntdata"/><Relationship Id="rId14" Type="http://schemas.openxmlformats.org/officeDocument/2006/relationships/slide" Target="slides/slide10.xml"/><Relationship Id="rId36" Type="http://schemas.openxmlformats.org/officeDocument/2006/relationships/font" Target="fonts/OpenSans-regular.fntdata"/><Relationship Id="rId17" Type="http://schemas.openxmlformats.org/officeDocument/2006/relationships/slide" Target="slides/slide13.xml"/><Relationship Id="rId39" Type="http://schemas.openxmlformats.org/officeDocument/2006/relationships/font" Target="fonts/OpenSans-boldItalic.fntdata"/><Relationship Id="rId16" Type="http://schemas.openxmlformats.org/officeDocument/2006/relationships/slide" Target="slides/slide12.xml"/><Relationship Id="rId38" Type="http://schemas.openxmlformats.org/officeDocument/2006/relationships/font" Target="fonts/Open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 y="1219199"/>
            <a:ext cx="13004801" cy="731520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type="tx">
  <p:cSld name="TITLE_AND_BODY">
    <p:spTree>
      <p:nvGrpSpPr>
        <p:cNvPr id="13" name="Shape 13"/>
        <p:cNvGrpSpPr/>
        <p:nvPr/>
      </p:nvGrpSpPr>
      <p:grpSpPr>
        <a:xfrm>
          <a:off x="0" y="0"/>
          <a:ext cx="0" cy="0"/>
          <a:chOff x="0" y="0"/>
          <a:chExt cx="0" cy="0"/>
        </a:xfrm>
      </p:grpSpPr>
      <p:sp>
        <p:nvSpPr>
          <p:cNvPr id="14" name="Google Shape;14;p3"/>
          <p:cNvSpPr/>
          <p:nvPr>
            <p:ph idx="2" type="pic"/>
          </p:nvPr>
        </p:nvSpPr>
        <p:spPr>
          <a:xfrm>
            <a:off x="1667183" y="1578186"/>
            <a:ext cx="9672321" cy="46600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15" name="Google Shape;15;p3"/>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6" name="Google Shape;16;p3"/>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7" name="Google Shape;17;p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18" name="Shape 18"/>
        <p:cNvGrpSpPr/>
        <p:nvPr/>
      </p:nvGrpSpPr>
      <p:grpSpPr>
        <a:xfrm>
          <a:off x="0" y="0"/>
          <a:ext cx="0" cy="0"/>
          <a:chOff x="0" y="0"/>
          <a:chExt cx="0" cy="0"/>
        </a:xfrm>
      </p:grpSpPr>
      <p:sp>
        <p:nvSpPr>
          <p:cNvPr id="19" name="Google Shape;19;p4"/>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1" name="Shape 21"/>
        <p:cNvGrpSpPr/>
        <p:nvPr/>
      </p:nvGrpSpPr>
      <p:grpSpPr>
        <a:xfrm>
          <a:off x="0" y="0"/>
          <a:ext cx="0" cy="0"/>
          <a:chOff x="0" y="0"/>
          <a:chExt cx="0" cy="0"/>
        </a:xfrm>
      </p:grpSpPr>
      <p:sp>
        <p:nvSpPr>
          <p:cNvPr id="22" name="Google Shape;22;p5"/>
          <p:cNvSpPr/>
          <p:nvPr>
            <p:ph idx="2" type="pic"/>
          </p:nvPr>
        </p:nvSpPr>
        <p:spPr>
          <a:xfrm>
            <a:off x="7021856" y="1727199"/>
            <a:ext cx="5080002"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23" name="Google Shape;23;p5"/>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5" name="Google Shape;25;p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6" name="Shape 26"/>
        <p:cNvGrpSpPr/>
        <p:nvPr/>
      </p:nvGrpSpPr>
      <p:grpSpPr>
        <a:xfrm>
          <a:off x="0" y="0"/>
          <a:ext cx="0" cy="0"/>
          <a:chOff x="0" y="0"/>
          <a:chExt cx="0" cy="0"/>
        </a:xfrm>
      </p:grpSpPr>
      <p:sp>
        <p:nvSpPr>
          <p:cNvPr id="27" name="Google Shape;27;p6"/>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29" name="Shape 29"/>
        <p:cNvGrpSpPr/>
        <p:nvPr/>
      </p:nvGrpSpPr>
      <p:grpSpPr>
        <a:xfrm>
          <a:off x="0" y="0"/>
          <a:ext cx="0" cy="0"/>
          <a:chOff x="0" y="0"/>
          <a:chExt cx="0" cy="0"/>
        </a:xfrm>
      </p:grpSpPr>
      <p:sp>
        <p:nvSpPr>
          <p:cNvPr id="30" name="Google Shape;30;p7"/>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900853" y="2898986"/>
            <a:ext cx="11203094" cy="4958081"/>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7023946" y="2898986"/>
            <a:ext cx="5080002" cy="495808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405706" y="4978400"/>
            <a:ext cx="3948855" cy="295994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8405707" y="1822026"/>
            <a:ext cx="3948854" cy="295994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643466" y="1822026"/>
            <a:ext cx="7559041"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jpg"/><Relationship Id="rId6"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7.jpg"/><Relationship Id="rId5"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hyperlink" Target="mailto:melview_hotel@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0" name="Google Shape;60;p14"/>
          <p:cNvSpPr/>
          <p:nvPr/>
        </p:nvSpPr>
        <p:spPr>
          <a:xfrm>
            <a:off x="-365696" y="-254000"/>
            <a:ext cx="6886973" cy="10181283"/>
          </a:xfrm>
          <a:prstGeom prst="rect">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1" name="Google Shape;61;p14"/>
          <p:cNvSpPr/>
          <p:nvPr/>
        </p:nvSpPr>
        <p:spPr>
          <a:xfrm>
            <a:off x="4346977" y="6854924"/>
            <a:ext cx="4310846" cy="7907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The Melvin Hotel</a:t>
            </a:r>
            <a:endParaRPr/>
          </a:p>
        </p:txBody>
      </p:sp>
      <p:sp>
        <p:nvSpPr>
          <p:cNvPr id="62" name="Google Shape;62;p14"/>
          <p:cNvSpPr/>
          <p:nvPr/>
        </p:nvSpPr>
        <p:spPr>
          <a:xfrm>
            <a:off x="4907531" y="8170314"/>
            <a:ext cx="3189741" cy="579218"/>
          </a:xfrm>
          <a:prstGeom prst="rect">
            <a:avLst/>
          </a:prstGeom>
          <a:noFill/>
          <a:ln>
            <a:noFill/>
          </a:ln>
        </p:spPr>
        <p:txBody>
          <a:bodyPr anchorCtr="0" anchor="t" bIns="27075" lIns="27075" spcFirstLastPara="1" rIns="27075" wrap="square" tIns="27075">
            <a:noAutofit/>
          </a:bodyPr>
          <a:lstStyle/>
          <a:p>
            <a:pPr indent="0" lvl="0" marL="0" marR="0" rtl="0" algn="ctr">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847-485-5286</a:t>
            </a:r>
            <a:endParaRPr/>
          </a:p>
          <a:p>
            <a:pPr indent="0" lvl="0" marL="0" marR="0" rtl="0" algn="ctr">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4849  Thomas Street, Palatine, Illinois</a:t>
            </a:r>
            <a:endParaRPr/>
          </a:p>
        </p:txBody>
      </p:sp>
      <p:pic>
        <p:nvPicPr>
          <p:cNvPr id="63" name="Google Shape;63;p14"/>
          <p:cNvPicPr preferRelativeResize="0"/>
          <p:nvPr/>
        </p:nvPicPr>
        <p:blipFill rotWithShape="1">
          <a:blip r:embed="rId3">
            <a:alphaModFix/>
          </a:blip>
          <a:srcRect b="19030" l="4848" r="932" t="5699"/>
          <a:stretch/>
        </p:blipFill>
        <p:spPr>
          <a:xfrm>
            <a:off x="-101997" y="-659408"/>
            <a:ext cx="13208794" cy="70348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153" name="Google Shape;153;p23"/>
          <p:cNvCxnSpPr/>
          <p:nvPr/>
        </p:nvCxnSpPr>
        <p:spPr>
          <a:xfrm>
            <a:off x="-1642166" y="8327107"/>
            <a:ext cx="15618819" cy="1"/>
          </a:xfrm>
          <a:prstGeom prst="straightConnector1">
            <a:avLst/>
          </a:prstGeom>
          <a:noFill/>
          <a:ln cap="flat" cmpd="sng" w="19050">
            <a:solidFill>
              <a:srgbClr val="929292"/>
            </a:solidFill>
            <a:prstDash val="solid"/>
            <a:miter lim="400000"/>
            <a:headEnd len="sm" w="sm" type="none"/>
            <a:tailEnd len="sm" w="sm" type="none"/>
          </a:ln>
        </p:spPr>
      </p:cxnSp>
      <p:sp>
        <p:nvSpPr>
          <p:cNvPr id="154" name="Google Shape;154;p23"/>
          <p:cNvSpPr/>
          <p:nvPr/>
        </p:nvSpPr>
        <p:spPr>
          <a:xfrm>
            <a:off x="4394200" y="3003128"/>
            <a:ext cx="2987527" cy="4049813"/>
          </a:xfrm>
          <a:prstGeom prst="rect">
            <a:avLst/>
          </a:prstGeom>
          <a:solidFill>
            <a:srgbClr val="E9CDB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5" name="Google Shape;155;p23"/>
          <p:cNvSpPr/>
          <p:nvPr/>
        </p:nvSpPr>
        <p:spPr>
          <a:xfrm>
            <a:off x="7842324" y="5628866"/>
            <a:ext cx="3913486" cy="1977742"/>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Tickets to this concert will be $30 each and will feature                       some of today’s hottests DJs such as DJ Mark Miller, DJ                              Rave, and Twixy Turvy. Profits from this concert will be                       utilized to improve the current construction of the new                     function rooms and French themed restaurant known as Je                  T'aime Paris to better serve the guests.</a:t>
            </a:r>
            <a:endParaRPr/>
          </a:p>
        </p:txBody>
      </p:sp>
      <p:sp>
        <p:nvSpPr>
          <p:cNvPr id="156" name="Google Shape;156;p23"/>
          <p:cNvSpPr/>
          <p:nvPr/>
        </p:nvSpPr>
        <p:spPr>
          <a:xfrm>
            <a:off x="1303116" y="1408539"/>
            <a:ext cx="2773359" cy="5113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2800"/>
              <a:buFont typeface="EB Garamond"/>
              <a:buNone/>
            </a:pPr>
            <a:r>
              <a:rPr b="0" i="0" lang="en-US" sz="2800" u="none" cap="none" strike="noStrike">
                <a:solidFill>
                  <a:srgbClr val="5E5E5E"/>
                </a:solidFill>
                <a:latin typeface="EB Garamond"/>
                <a:ea typeface="EB Garamond"/>
                <a:cs typeface="EB Garamond"/>
                <a:sym typeface="EB Garamond"/>
              </a:rPr>
              <a:t>Summer Sundown</a:t>
            </a:r>
            <a:endParaRPr/>
          </a:p>
        </p:txBody>
      </p:sp>
      <p:sp>
        <p:nvSpPr>
          <p:cNvPr id="157" name="Google Shape;157;p23"/>
          <p:cNvSpPr/>
          <p:nvPr/>
        </p:nvSpPr>
        <p:spPr>
          <a:xfrm>
            <a:off x="1331656" y="2019098"/>
            <a:ext cx="1374975" cy="85621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May 20, 2021</a:t>
            </a:r>
            <a:endParaRPr/>
          </a:p>
          <a:p>
            <a:pPr indent="0" lvl="0" marL="0" marR="0" rtl="0" algn="l">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5pm onwards</a:t>
            </a:r>
            <a:endParaRPr/>
          </a:p>
          <a:p>
            <a:pPr indent="0" lvl="0" marL="0" marR="0" rtl="0" algn="l">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Sunset Shore</a:t>
            </a:r>
            <a:endParaRPr/>
          </a:p>
        </p:txBody>
      </p:sp>
      <p:pic>
        <p:nvPicPr>
          <p:cNvPr id="158" name="Google Shape;158;p23"/>
          <p:cNvPicPr preferRelativeResize="0"/>
          <p:nvPr/>
        </p:nvPicPr>
        <p:blipFill rotWithShape="1">
          <a:blip r:embed="rId3">
            <a:alphaModFix/>
          </a:blip>
          <a:srcRect b="1777" l="50288" r="1902" t="20306"/>
          <a:stretch/>
        </p:blipFill>
        <p:spPr>
          <a:xfrm>
            <a:off x="1320800" y="4624834"/>
            <a:ext cx="4779963" cy="5192713"/>
          </a:xfrm>
          <a:prstGeom prst="rect">
            <a:avLst/>
          </a:prstGeom>
          <a:noFill/>
          <a:ln>
            <a:noFill/>
          </a:ln>
        </p:spPr>
      </p:pic>
      <p:pic>
        <p:nvPicPr>
          <p:cNvPr id="159" name="Google Shape;159;p23"/>
          <p:cNvPicPr preferRelativeResize="0"/>
          <p:nvPr/>
        </p:nvPicPr>
        <p:blipFill rotWithShape="1">
          <a:blip r:embed="rId4">
            <a:alphaModFix/>
          </a:blip>
          <a:srcRect b="2605" l="5680" r="5679" t="21851"/>
          <a:stretch/>
        </p:blipFill>
        <p:spPr>
          <a:xfrm>
            <a:off x="6929040" y="-178743"/>
            <a:ext cx="4602560" cy="49031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4"/>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5" name="Google Shape;165;p24"/>
          <p:cNvSpPr/>
          <p:nvPr/>
        </p:nvSpPr>
        <p:spPr>
          <a:xfrm>
            <a:off x="3507804" y="-216432"/>
            <a:ext cx="5989192" cy="10181284"/>
          </a:xfrm>
          <a:prstGeom prst="rect">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66" name="Google Shape;166;p24"/>
          <p:cNvPicPr preferRelativeResize="0"/>
          <p:nvPr/>
        </p:nvPicPr>
        <p:blipFill rotWithShape="1">
          <a:blip r:embed="rId3">
            <a:alphaModFix/>
          </a:blip>
          <a:srcRect b="583" l="16028" r="59456" t="2265"/>
          <a:stretch/>
        </p:blipFill>
        <p:spPr>
          <a:xfrm>
            <a:off x="1028600" y="965199"/>
            <a:ext cx="2960598" cy="7823201"/>
          </a:xfrm>
          <a:prstGeom prst="rect">
            <a:avLst/>
          </a:prstGeom>
          <a:noFill/>
          <a:ln>
            <a:noFill/>
          </a:ln>
        </p:spPr>
      </p:pic>
      <p:sp>
        <p:nvSpPr>
          <p:cNvPr id="167" name="Google Shape;167;p24"/>
          <p:cNvSpPr/>
          <p:nvPr/>
        </p:nvSpPr>
        <p:spPr>
          <a:xfrm>
            <a:off x="5334035" y="4145313"/>
            <a:ext cx="2379197" cy="3654419"/>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Tickets to this event will be $50                      each and will entitle all attendees                 to a Hawaiian style buffet, free               flowing cocktails, a pyro show, and goodie bags. 60% of profits will be donated to the “Save Hawaii’s                 Beaches” foundation. 40% of                      profits will be utilized for                    maintenance of the Seaview room                                       such as shore clean up and littering prohibition measures.</a:t>
            </a:r>
            <a:endParaRPr/>
          </a:p>
        </p:txBody>
      </p:sp>
      <p:sp>
        <p:nvSpPr>
          <p:cNvPr id="168" name="Google Shape;168;p24"/>
          <p:cNvSpPr/>
          <p:nvPr/>
        </p:nvSpPr>
        <p:spPr>
          <a:xfrm>
            <a:off x="4873868" y="2081639"/>
            <a:ext cx="3330585" cy="5113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2800"/>
              <a:buFont typeface="EB Garamond"/>
              <a:buNone/>
            </a:pPr>
            <a:r>
              <a:rPr b="0" i="0" lang="en-US" sz="2800" u="none" cap="none" strike="noStrike">
                <a:solidFill>
                  <a:srgbClr val="5E5E5E"/>
                </a:solidFill>
                <a:latin typeface="EB Garamond"/>
                <a:ea typeface="EB Garamond"/>
                <a:cs typeface="EB Garamond"/>
                <a:sym typeface="EB Garamond"/>
              </a:rPr>
              <a:t>Grand Hawaiian Luau</a:t>
            </a:r>
            <a:endParaRPr/>
          </a:p>
        </p:txBody>
      </p:sp>
      <p:sp>
        <p:nvSpPr>
          <p:cNvPr id="169" name="Google Shape;169;p24"/>
          <p:cNvSpPr/>
          <p:nvPr/>
        </p:nvSpPr>
        <p:spPr>
          <a:xfrm>
            <a:off x="5851673" y="2927691"/>
            <a:ext cx="1374975" cy="856217"/>
          </a:xfrm>
          <a:prstGeom prst="rect">
            <a:avLst/>
          </a:prstGeom>
          <a:noFill/>
          <a:ln>
            <a:noFill/>
          </a:ln>
        </p:spPr>
        <p:txBody>
          <a:bodyPr anchorCtr="0" anchor="t" bIns="27075" lIns="27075" spcFirstLastPara="1" rIns="27075" wrap="square" tIns="27075">
            <a:noAutofit/>
          </a:bodyPr>
          <a:lstStyle/>
          <a:p>
            <a:pPr indent="0" lvl="0" marL="0" marR="0" rtl="0" algn="ctr">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June 30, 2021</a:t>
            </a:r>
            <a:endParaRPr/>
          </a:p>
          <a:p>
            <a:pPr indent="0" lvl="0" marL="0" marR="0" rtl="0" algn="ctr">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3pm to 8pm</a:t>
            </a:r>
            <a:endParaRPr/>
          </a:p>
          <a:p>
            <a:pPr indent="0" lvl="0" marL="0" marR="0" rtl="0" algn="ctr">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Seaview Room</a:t>
            </a:r>
            <a:endParaRPr/>
          </a:p>
        </p:txBody>
      </p:sp>
      <p:pic>
        <p:nvPicPr>
          <p:cNvPr id="170" name="Google Shape;170;p24"/>
          <p:cNvPicPr preferRelativeResize="0"/>
          <p:nvPr/>
        </p:nvPicPr>
        <p:blipFill rotWithShape="1">
          <a:blip r:embed="rId3">
            <a:alphaModFix/>
          </a:blip>
          <a:srcRect b="477" l="70659" r="4084" t="1380"/>
          <a:stretch/>
        </p:blipFill>
        <p:spPr>
          <a:xfrm>
            <a:off x="8972400" y="965199"/>
            <a:ext cx="3019484" cy="7823201"/>
          </a:xfrm>
          <a:prstGeom prst="rect">
            <a:avLst/>
          </a:prstGeom>
          <a:noFill/>
          <a:ln>
            <a:noFill/>
          </a:ln>
        </p:spPr>
      </p:pic>
      <p:cxnSp>
        <p:nvCxnSpPr>
          <p:cNvPr id="171" name="Google Shape;171;p24"/>
          <p:cNvCxnSpPr/>
          <p:nvPr/>
        </p:nvCxnSpPr>
        <p:spPr>
          <a:xfrm flipH="1">
            <a:off x="6539160" y="-8614093"/>
            <a:ext cx="1" cy="10150317"/>
          </a:xfrm>
          <a:prstGeom prst="straightConnector1">
            <a:avLst/>
          </a:prstGeom>
          <a:noFill/>
          <a:ln cap="flat" cmpd="sng" w="19050">
            <a:solidFill>
              <a:srgbClr val="929292"/>
            </a:solidFill>
            <a:prstDash val="solid"/>
            <a:miter lim="400000"/>
            <a:headEnd len="sm" w="sm" type="none"/>
            <a:tailEnd len="sm" w="sm" type="none"/>
          </a:ln>
        </p:spPr>
      </p:cxnSp>
      <p:cxnSp>
        <p:nvCxnSpPr>
          <p:cNvPr id="172" name="Google Shape;172;p24"/>
          <p:cNvCxnSpPr/>
          <p:nvPr/>
        </p:nvCxnSpPr>
        <p:spPr>
          <a:xfrm flipH="1">
            <a:off x="6539160" y="8137207"/>
            <a:ext cx="1" cy="10150317"/>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5"/>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8" name="Google Shape;178;p25"/>
          <p:cNvSpPr/>
          <p:nvPr/>
        </p:nvSpPr>
        <p:spPr>
          <a:xfrm>
            <a:off x="7372424" y="6303910"/>
            <a:ext cx="3913486" cy="1977742"/>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Members of the Board will discuss about the current status               of the Melview Hotel from January 01, 2021 to June 30,                       2021. The agenda of this meeting is to update all members                    with the current progress, profit, and improvement                      measures to be implemented at the Melview Hotel for the                    second half of 2021.</a:t>
            </a:r>
            <a:endParaRPr/>
          </a:p>
        </p:txBody>
      </p:sp>
      <p:sp>
        <p:nvSpPr>
          <p:cNvPr id="179" name="Google Shape;179;p25"/>
          <p:cNvSpPr/>
          <p:nvPr/>
        </p:nvSpPr>
        <p:spPr>
          <a:xfrm>
            <a:off x="7285604" y="4215239"/>
            <a:ext cx="3405260" cy="5113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5E5E5E"/>
              </a:buClr>
              <a:buSzPts val="2800"/>
              <a:buFont typeface="EB Garamond"/>
              <a:buNone/>
            </a:pPr>
            <a:r>
              <a:rPr b="0" i="0" lang="en-US" sz="2800" u="none" cap="none" strike="noStrike">
                <a:solidFill>
                  <a:srgbClr val="5E5E5E"/>
                </a:solidFill>
                <a:latin typeface="EB Garamond"/>
                <a:ea typeface="EB Garamond"/>
                <a:cs typeface="EB Garamond"/>
                <a:sym typeface="EB Garamond"/>
              </a:rPr>
              <a:t>Annual Board Meeting</a:t>
            </a:r>
            <a:endParaRPr/>
          </a:p>
        </p:txBody>
      </p:sp>
      <p:sp>
        <p:nvSpPr>
          <p:cNvPr id="180" name="Google Shape;180;p25"/>
          <p:cNvSpPr/>
          <p:nvPr/>
        </p:nvSpPr>
        <p:spPr>
          <a:xfrm>
            <a:off x="7326056" y="4940096"/>
            <a:ext cx="1592512" cy="856217"/>
          </a:xfrm>
          <a:prstGeom prst="rect">
            <a:avLst/>
          </a:prstGeom>
          <a:noFill/>
          <a:ln>
            <a:noFill/>
          </a:ln>
        </p:spPr>
        <p:txBody>
          <a:bodyPr anchorCtr="0" anchor="ctr" bIns="27075" lIns="27075" spcFirstLastPara="1" rIns="27075" wrap="square" tIns="27075">
            <a:noAutofit/>
          </a:bodyPr>
          <a:lstStyle/>
          <a:p>
            <a:pPr indent="0" lvl="0" marL="0" marR="0" rtl="0" algn="l">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July 01, 2021</a:t>
            </a:r>
            <a:endParaRPr/>
          </a:p>
          <a:p>
            <a:pPr indent="0" lvl="0" marL="0" marR="0" rtl="0" algn="l">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1pm to 5pm</a:t>
            </a:r>
            <a:endParaRPr/>
          </a:p>
          <a:p>
            <a:pPr indent="0" lvl="0" marL="0" marR="0" rtl="0" algn="l">
              <a:lnSpc>
                <a:spcPct val="115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Diamond Ballroom</a:t>
            </a:r>
            <a:endParaRPr/>
          </a:p>
        </p:txBody>
      </p:sp>
      <p:pic>
        <p:nvPicPr>
          <p:cNvPr id="181" name="Google Shape;181;p25"/>
          <p:cNvPicPr preferRelativeResize="0"/>
          <p:nvPr/>
        </p:nvPicPr>
        <p:blipFill rotWithShape="1">
          <a:blip r:embed="rId3">
            <a:alphaModFix/>
          </a:blip>
          <a:srcRect b="2308" l="15792" r="19569" t="1618"/>
          <a:stretch/>
        </p:blipFill>
        <p:spPr>
          <a:xfrm>
            <a:off x="-118220" y="1860946"/>
            <a:ext cx="6953797" cy="6890447"/>
          </a:xfrm>
          <a:prstGeom prst="rect">
            <a:avLst/>
          </a:prstGeom>
          <a:noFill/>
          <a:ln>
            <a:noFill/>
          </a:ln>
        </p:spPr>
      </p:pic>
      <p:sp>
        <p:nvSpPr>
          <p:cNvPr id="182" name="Google Shape;182;p25"/>
          <p:cNvSpPr/>
          <p:nvPr/>
        </p:nvSpPr>
        <p:spPr>
          <a:xfrm>
            <a:off x="5130800" y="1473200"/>
            <a:ext cx="3405260" cy="731292"/>
          </a:xfrm>
          <a:prstGeom prst="rect">
            <a:avLst/>
          </a:prstGeom>
          <a:solidFill>
            <a:srgbClr val="97938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6"/>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8" name="Google Shape;188;p26"/>
          <p:cNvSpPr/>
          <p:nvPr/>
        </p:nvSpPr>
        <p:spPr>
          <a:xfrm>
            <a:off x="7088093" y="4844208"/>
            <a:ext cx="777874" cy="1044787"/>
          </a:xfrm>
          <a:prstGeom prst="rect">
            <a:avLst/>
          </a:prstGeom>
          <a:noFill/>
          <a:ln>
            <a:noFill/>
          </a:ln>
        </p:spPr>
        <p:txBody>
          <a:bodyPr anchorCtr="0" anchor="ctr"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6000"/>
              <a:buFont typeface="EB Garamond"/>
              <a:buNone/>
            </a:pPr>
            <a:r>
              <a:rPr b="0" i="1" lang="en-US" sz="6000" u="none" cap="none" strike="noStrike">
                <a:solidFill>
                  <a:srgbClr val="5E5E5E"/>
                </a:solidFill>
                <a:latin typeface="EB Garamond"/>
                <a:ea typeface="EB Garamond"/>
                <a:cs typeface="EB Garamond"/>
                <a:sym typeface="EB Garamond"/>
              </a:rPr>
              <a:t>“</a:t>
            </a:r>
            <a:endParaRPr/>
          </a:p>
        </p:txBody>
      </p:sp>
      <p:sp>
        <p:nvSpPr>
          <p:cNvPr id="189" name="Google Shape;189;p26"/>
          <p:cNvSpPr/>
          <p:nvPr/>
        </p:nvSpPr>
        <p:spPr>
          <a:xfrm>
            <a:off x="10435933" y="6640252"/>
            <a:ext cx="643134" cy="1044788"/>
          </a:xfrm>
          <a:prstGeom prst="rect">
            <a:avLst/>
          </a:prstGeom>
          <a:noFill/>
          <a:ln>
            <a:noFill/>
          </a:ln>
        </p:spPr>
        <p:txBody>
          <a:bodyPr anchorCtr="0" anchor="ctr"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6000"/>
              <a:buFont typeface="EB Garamond"/>
              <a:buNone/>
            </a:pPr>
            <a:r>
              <a:rPr b="0" i="1" lang="en-US" sz="6000" u="none" cap="none" strike="noStrike">
                <a:solidFill>
                  <a:srgbClr val="5E5E5E"/>
                </a:solidFill>
                <a:latin typeface="EB Garamond"/>
                <a:ea typeface="EB Garamond"/>
                <a:cs typeface="EB Garamond"/>
                <a:sym typeface="EB Garamond"/>
              </a:rPr>
              <a:t>”</a:t>
            </a:r>
            <a:endParaRPr/>
          </a:p>
        </p:txBody>
      </p:sp>
      <p:sp>
        <p:nvSpPr>
          <p:cNvPr id="190" name="Google Shape;190;p26"/>
          <p:cNvSpPr/>
          <p:nvPr/>
        </p:nvSpPr>
        <p:spPr>
          <a:xfrm>
            <a:off x="10219828" y="7806164"/>
            <a:ext cx="857336" cy="3843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2000"/>
              <a:buFont typeface="EB Garamond"/>
              <a:buNone/>
            </a:pPr>
            <a:r>
              <a:rPr b="0" i="0" lang="en-US" sz="2000" u="none" cap="none" strike="noStrike">
                <a:solidFill>
                  <a:srgbClr val="5E5E5E"/>
                </a:solidFill>
                <a:latin typeface="EB Garamond"/>
                <a:ea typeface="EB Garamond"/>
                <a:cs typeface="EB Garamond"/>
                <a:sym typeface="EB Garamond"/>
              </a:rPr>
              <a:t>Jill Lim</a:t>
            </a:r>
            <a:endParaRPr/>
          </a:p>
        </p:txBody>
      </p:sp>
      <p:sp>
        <p:nvSpPr>
          <p:cNvPr id="191" name="Google Shape;191;p26"/>
          <p:cNvSpPr/>
          <p:nvPr/>
        </p:nvSpPr>
        <p:spPr>
          <a:xfrm>
            <a:off x="8643004" y="8404985"/>
            <a:ext cx="2483099" cy="239381"/>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32, Manager of Tall Towers </a:t>
            </a:r>
            <a:endParaRPr/>
          </a:p>
        </p:txBody>
      </p:sp>
      <p:pic>
        <p:nvPicPr>
          <p:cNvPr id="192" name="Google Shape;192;p26"/>
          <p:cNvPicPr preferRelativeResize="0"/>
          <p:nvPr/>
        </p:nvPicPr>
        <p:blipFill rotWithShape="1">
          <a:blip r:embed="rId3">
            <a:alphaModFix/>
          </a:blip>
          <a:srcRect b="519" l="4790" r="50971" t="2287"/>
          <a:stretch/>
        </p:blipFill>
        <p:spPr>
          <a:xfrm>
            <a:off x="-369094" y="-127000"/>
            <a:ext cx="6832452" cy="10007601"/>
          </a:xfrm>
          <a:prstGeom prst="rect">
            <a:avLst/>
          </a:prstGeom>
          <a:noFill/>
          <a:ln>
            <a:noFill/>
          </a:ln>
        </p:spPr>
      </p:pic>
      <p:sp>
        <p:nvSpPr>
          <p:cNvPr id="193" name="Google Shape;193;p26"/>
          <p:cNvSpPr/>
          <p:nvPr/>
        </p:nvSpPr>
        <p:spPr>
          <a:xfrm>
            <a:off x="7444390" y="5364688"/>
            <a:ext cx="3699000" cy="1321200"/>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If you are looking for a grand, accommodating, and                        spacious hotel to host your events, then the Melview                        hotel is truly an excellent choice. My birthday could not                     have been any better.</a:t>
            </a:r>
            <a:endParaRPr/>
          </a:p>
        </p:txBody>
      </p:sp>
      <p:sp>
        <p:nvSpPr>
          <p:cNvPr id="194" name="Google Shape;194;p26"/>
          <p:cNvSpPr/>
          <p:nvPr/>
        </p:nvSpPr>
        <p:spPr>
          <a:xfrm>
            <a:off x="5303763" y="1620763"/>
            <a:ext cx="1820937" cy="1820937"/>
          </a:xfrm>
          <a:prstGeom prst="rect">
            <a:avLst/>
          </a:prstGeom>
          <a:solidFill>
            <a:srgbClr val="F6D6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195" name="Google Shape;195;p26"/>
          <p:cNvCxnSpPr/>
          <p:nvPr/>
        </p:nvCxnSpPr>
        <p:spPr>
          <a:xfrm rot="10800000">
            <a:off x="6378457" y="2531231"/>
            <a:ext cx="7220702" cy="1"/>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7"/>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201" name="Google Shape;201;p27"/>
          <p:cNvCxnSpPr/>
          <p:nvPr/>
        </p:nvCxnSpPr>
        <p:spPr>
          <a:xfrm flipH="1">
            <a:off x="2826008" y="-329819"/>
            <a:ext cx="1" cy="10223552"/>
          </a:xfrm>
          <a:prstGeom prst="straightConnector1">
            <a:avLst/>
          </a:prstGeom>
          <a:noFill/>
          <a:ln cap="flat" cmpd="sng" w="19050">
            <a:solidFill>
              <a:srgbClr val="929292"/>
            </a:solidFill>
            <a:prstDash val="solid"/>
            <a:miter lim="400000"/>
            <a:headEnd len="sm" w="sm" type="none"/>
            <a:tailEnd len="sm" w="sm" type="none"/>
          </a:ln>
        </p:spPr>
      </p:cxnSp>
      <p:pic>
        <p:nvPicPr>
          <p:cNvPr id="202" name="Google Shape;202;p27"/>
          <p:cNvPicPr preferRelativeResize="0"/>
          <p:nvPr/>
        </p:nvPicPr>
        <p:blipFill rotWithShape="1">
          <a:blip r:embed="rId3">
            <a:alphaModFix/>
          </a:blip>
          <a:srcRect b="12797" l="1472" r="1472" t="7944"/>
          <a:stretch/>
        </p:blipFill>
        <p:spPr>
          <a:xfrm flipH="1">
            <a:off x="1447800" y="1011547"/>
            <a:ext cx="6310884" cy="7730506"/>
          </a:xfrm>
          <a:prstGeom prst="rect">
            <a:avLst/>
          </a:prstGeom>
          <a:noFill/>
          <a:ln>
            <a:noFill/>
          </a:ln>
        </p:spPr>
      </p:pic>
      <p:sp>
        <p:nvSpPr>
          <p:cNvPr id="203" name="Google Shape;203;p27"/>
          <p:cNvSpPr/>
          <p:nvPr/>
        </p:nvSpPr>
        <p:spPr>
          <a:xfrm>
            <a:off x="8113456" y="6880388"/>
            <a:ext cx="2988222" cy="1321152"/>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The main goal of the Melview Hotel is to be                     able to better serve all of its visitors and                       guests, to make them feel at ease and that                   they are always welcome to stay. </a:t>
            </a:r>
            <a:endParaRPr/>
          </a:p>
        </p:txBody>
      </p:sp>
      <p:sp>
        <p:nvSpPr>
          <p:cNvPr id="204" name="Google Shape;204;p27"/>
          <p:cNvSpPr/>
          <p:nvPr/>
        </p:nvSpPr>
        <p:spPr>
          <a:xfrm>
            <a:off x="6617305" y="2723523"/>
            <a:ext cx="2562057" cy="7907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Main Goal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8"/>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10" name="Google Shape;210;p28"/>
          <p:cNvPicPr preferRelativeResize="0"/>
          <p:nvPr/>
        </p:nvPicPr>
        <p:blipFill rotWithShape="1">
          <a:blip r:embed="rId3">
            <a:alphaModFix/>
          </a:blip>
          <a:srcRect b="22224" l="2864" r="17847" t="22224"/>
          <a:stretch/>
        </p:blipFill>
        <p:spPr>
          <a:xfrm>
            <a:off x="1003299" y="3583457"/>
            <a:ext cx="10998200" cy="5136383"/>
          </a:xfrm>
          <a:prstGeom prst="rect">
            <a:avLst/>
          </a:prstGeom>
          <a:noFill/>
          <a:ln>
            <a:noFill/>
          </a:ln>
        </p:spPr>
      </p:pic>
      <p:sp>
        <p:nvSpPr>
          <p:cNvPr id="211" name="Google Shape;211;p28"/>
          <p:cNvSpPr/>
          <p:nvPr/>
        </p:nvSpPr>
        <p:spPr>
          <a:xfrm>
            <a:off x="1498600" y="4743560"/>
            <a:ext cx="2816151" cy="2816152"/>
          </a:xfrm>
          <a:prstGeom prst="ellipse">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2" name="Google Shape;212;p28"/>
          <p:cNvSpPr/>
          <p:nvPr/>
        </p:nvSpPr>
        <p:spPr>
          <a:xfrm>
            <a:off x="5094324" y="4743560"/>
            <a:ext cx="2816152" cy="2816152"/>
          </a:xfrm>
          <a:prstGeom prst="ellipse">
            <a:avLst/>
          </a:prstGeom>
          <a:solidFill>
            <a:srgbClr val="97938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3" name="Google Shape;213;p28"/>
          <p:cNvSpPr/>
          <p:nvPr/>
        </p:nvSpPr>
        <p:spPr>
          <a:xfrm>
            <a:off x="8523324" y="4743560"/>
            <a:ext cx="2816152" cy="2816152"/>
          </a:xfrm>
          <a:prstGeom prst="ellipse">
            <a:avLst/>
          </a:prstGeom>
          <a:solidFill>
            <a:srgbClr val="F6D6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4" name="Google Shape;214;p28"/>
          <p:cNvSpPr/>
          <p:nvPr/>
        </p:nvSpPr>
        <p:spPr>
          <a:xfrm>
            <a:off x="4049225" y="2088948"/>
            <a:ext cx="4906350" cy="7907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Overview of Growth</a:t>
            </a:r>
            <a:endParaRPr/>
          </a:p>
        </p:txBody>
      </p:sp>
      <p:sp>
        <p:nvSpPr>
          <p:cNvPr id="215" name="Google Shape;215;p28"/>
          <p:cNvSpPr/>
          <p:nvPr/>
        </p:nvSpPr>
        <p:spPr>
          <a:xfrm>
            <a:off x="2057274" y="5739422"/>
            <a:ext cx="1697144" cy="1211699"/>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25% increase in                  monthly profits as of  May 2021.</a:t>
            </a:r>
            <a:endParaRPr/>
          </a:p>
        </p:txBody>
      </p:sp>
      <p:sp>
        <p:nvSpPr>
          <p:cNvPr id="216" name="Google Shape;216;p28"/>
          <p:cNvSpPr/>
          <p:nvPr/>
        </p:nvSpPr>
        <p:spPr>
          <a:xfrm>
            <a:off x="5417348" y="5701177"/>
            <a:ext cx="2191619" cy="1211699"/>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F3ECE6"/>
              </a:buClr>
              <a:buSzPts val="1800"/>
              <a:buFont typeface="Open Sans"/>
              <a:buNone/>
            </a:pPr>
            <a:r>
              <a:rPr b="0" baseline="30000" i="0" lang="en-US" sz="1800" u="none" cap="none" strike="noStrike">
                <a:solidFill>
                  <a:srgbClr val="F3ECE6"/>
                </a:solidFill>
                <a:latin typeface="Open Sans"/>
                <a:ea typeface="Open Sans"/>
                <a:cs typeface="Open Sans"/>
                <a:sym typeface="Open Sans"/>
              </a:rPr>
              <a:t>50% increase in satisfaction                with food services as</a:t>
            </a:r>
            <a:endParaRPr/>
          </a:p>
          <a:p>
            <a:pPr indent="0" lvl="0" marL="0" marR="0" rtl="0" algn="ctr">
              <a:lnSpc>
                <a:spcPct val="150000"/>
              </a:lnSpc>
              <a:spcBef>
                <a:spcPts val="0"/>
              </a:spcBef>
              <a:spcAft>
                <a:spcPts val="0"/>
              </a:spcAft>
              <a:buClr>
                <a:srgbClr val="F3ECE6"/>
              </a:buClr>
              <a:buSzPts val="1800"/>
              <a:buFont typeface="Open Sans"/>
              <a:buNone/>
            </a:pPr>
            <a:r>
              <a:rPr b="0" baseline="30000" i="0" lang="en-US" sz="1800" u="none" cap="none" strike="noStrike">
                <a:solidFill>
                  <a:srgbClr val="F3ECE6"/>
                </a:solidFill>
                <a:latin typeface="Open Sans"/>
                <a:ea typeface="Open Sans"/>
                <a:cs typeface="Open Sans"/>
                <a:sym typeface="Open Sans"/>
              </a:rPr>
              <a:t>of March 2021.</a:t>
            </a:r>
            <a:endParaRPr/>
          </a:p>
        </p:txBody>
      </p:sp>
      <p:sp>
        <p:nvSpPr>
          <p:cNvPr id="217" name="Google Shape;217;p28"/>
          <p:cNvSpPr/>
          <p:nvPr/>
        </p:nvSpPr>
        <p:spPr>
          <a:xfrm>
            <a:off x="8991890" y="5733447"/>
            <a:ext cx="1862576" cy="1211699"/>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75% increase in room reservations as of                 March 2021.</a:t>
            </a:r>
            <a:endParaRPr/>
          </a:p>
        </p:txBody>
      </p:sp>
      <p:cxnSp>
        <p:nvCxnSpPr>
          <p:cNvPr id="218" name="Google Shape;218;p28"/>
          <p:cNvCxnSpPr/>
          <p:nvPr/>
        </p:nvCxnSpPr>
        <p:spPr>
          <a:xfrm flipH="1">
            <a:off x="6502453" y="-5835475"/>
            <a:ext cx="1" cy="7220702"/>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24" name="Google Shape;224;p29"/>
          <p:cNvSpPr/>
          <p:nvPr/>
        </p:nvSpPr>
        <p:spPr>
          <a:xfrm>
            <a:off x="1016000" y="982662"/>
            <a:ext cx="13233400" cy="7788276"/>
          </a:xfrm>
          <a:prstGeom prst="rect">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25" name="Google Shape;225;p29"/>
          <p:cNvPicPr preferRelativeResize="0"/>
          <p:nvPr/>
        </p:nvPicPr>
        <p:blipFill rotWithShape="1">
          <a:blip r:embed="rId3">
            <a:alphaModFix/>
          </a:blip>
          <a:srcRect b="4475" l="2519" r="50580" t="0"/>
          <a:stretch/>
        </p:blipFill>
        <p:spPr>
          <a:xfrm>
            <a:off x="6629400" y="-348493"/>
            <a:ext cx="3848200" cy="5225294"/>
          </a:xfrm>
          <a:prstGeom prst="rect">
            <a:avLst/>
          </a:prstGeom>
          <a:noFill/>
          <a:ln>
            <a:noFill/>
          </a:ln>
        </p:spPr>
      </p:pic>
      <p:pic>
        <p:nvPicPr>
          <p:cNvPr id="226" name="Google Shape;226;p29"/>
          <p:cNvPicPr preferRelativeResize="0"/>
          <p:nvPr/>
        </p:nvPicPr>
        <p:blipFill rotWithShape="1">
          <a:blip r:embed="rId4">
            <a:alphaModFix/>
          </a:blip>
          <a:srcRect b="22079" l="34887" r="0" t="3683"/>
          <a:stretch/>
        </p:blipFill>
        <p:spPr>
          <a:xfrm>
            <a:off x="10464800" y="4866778"/>
            <a:ext cx="3474784" cy="5750422"/>
          </a:xfrm>
          <a:prstGeom prst="rect">
            <a:avLst/>
          </a:prstGeom>
          <a:noFill/>
          <a:ln>
            <a:noFill/>
          </a:ln>
        </p:spPr>
      </p:pic>
      <p:pic>
        <p:nvPicPr>
          <p:cNvPr id="227" name="Google Shape;227;p29"/>
          <p:cNvPicPr preferRelativeResize="0"/>
          <p:nvPr/>
        </p:nvPicPr>
        <p:blipFill rotWithShape="1">
          <a:blip r:embed="rId5">
            <a:alphaModFix/>
          </a:blip>
          <a:srcRect b="10501" l="3518" r="10663" t="4006"/>
          <a:stretch/>
        </p:blipFill>
        <p:spPr>
          <a:xfrm>
            <a:off x="2768600" y="4866778"/>
            <a:ext cx="3848200" cy="5750422"/>
          </a:xfrm>
          <a:prstGeom prst="rect">
            <a:avLst/>
          </a:prstGeom>
          <a:noFill/>
          <a:ln>
            <a:noFill/>
          </a:ln>
        </p:spPr>
      </p:pic>
      <p:sp>
        <p:nvSpPr>
          <p:cNvPr id="228" name="Google Shape;228;p29"/>
          <p:cNvSpPr/>
          <p:nvPr/>
        </p:nvSpPr>
        <p:spPr>
          <a:xfrm rot="-5400000">
            <a:off x="22539" y="2910079"/>
            <a:ext cx="3631905" cy="7907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What We Offer</a:t>
            </a:r>
            <a:endParaRPr/>
          </a:p>
        </p:txBody>
      </p:sp>
      <p:sp>
        <p:nvSpPr>
          <p:cNvPr id="229" name="Google Shape;229;p29"/>
          <p:cNvSpPr/>
          <p:nvPr/>
        </p:nvSpPr>
        <p:spPr>
          <a:xfrm>
            <a:off x="3907482" y="2837751"/>
            <a:ext cx="1900536" cy="1592893"/>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2200"/>
              <a:buFont typeface="Open Sans"/>
              <a:buNone/>
            </a:pPr>
            <a:r>
              <a:rPr b="0" baseline="30000" i="0" lang="en-US" sz="2200" u="none" cap="none" strike="noStrike">
                <a:solidFill>
                  <a:srgbClr val="5E5E5E"/>
                </a:solidFill>
                <a:latin typeface="Open Sans"/>
                <a:ea typeface="Open Sans"/>
                <a:cs typeface="Open Sans"/>
                <a:sym typeface="Open Sans"/>
              </a:rPr>
              <a:t>Hotel Rooms</a:t>
            </a:r>
            <a:endParaRPr/>
          </a:p>
          <a:p>
            <a:pPr indent="0" lvl="0" marL="0" marR="0" rtl="0" algn="ctr">
              <a:lnSpc>
                <a:spcPct val="150000"/>
              </a:lnSpc>
              <a:spcBef>
                <a:spcPts val="0"/>
              </a:spcBef>
              <a:spcAft>
                <a:spcPts val="0"/>
              </a:spcAft>
              <a:buClr>
                <a:srgbClr val="5E5E5E"/>
              </a:buClr>
              <a:buSzPts val="2200"/>
              <a:buFont typeface="Open Sans"/>
              <a:buNone/>
            </a:pPr>
            <a:r>
              <a:rPr b="0" baseline="30000" i="0" lang="en-US" sz="2200" u="none" cap="none" strike="noStrike">
                <a:solidFill>
                  <a:srgbClr val="5E5E5E"/>
                </a:solidFill>
                <a:latin typeface="Open Sans"/>
                <a:ea typeface="Open Sans"/>
                <a:cs typeface="Open Sans"/>
                <a:sym typeface="Open Sans"/>
              </a:rPr>
              <a:t>Function Rooms</a:t>
            </a:r>
            <a:endParaRPr/>
          </a:p>
          <a:p>
            <a:pPr indent="0" lvl="0" marL="0" marR="0" rtl="0" algn="ctr">
              <a:lnSpc>
                <a:spcPct val="150000"/>
              </a:lnSpc>
              <a:spcBef>
                <a:spcPts val="0"/>
              </a:spcBef>
              <a:spcAft>
                <a:spcPts val="0"/>
              </a:spcAft>
              <a:buClr>
                <a:srgbClr val="5E5E5E"/>
              </a:buClr>
              <a:buSzPts val="2200"/>
              <a:buFont typeface="Open Sans"/>
              <a:buNone/>
            </a:pPr>
            <a:r>
              <a:rPr b="0" baseline="30000" i="0" lang="en-US" sz="2200" u="none" cap="none" strike="noStrike">
                <a:solidFill>
                  <a:srgbClr val="5E5E5E"/>
                </a:solidFill>
                <a:latin typeface="Open Sans"/>
                <a:ea typeface="Open Sans"/>
                <a:cs typeface="Open Sans"/>
                <a:sym typeface="Open Sans"/>
              </a:rPr>
              <a:t>Event Planning</a:t>
            </a:r>
            <a:endParaRPr/>
          </a:p>
        </p:txBody>
      </p:sp>
      <p:sp>
        <p:nvSpPr>
          <p:cNvPr id="230" name="Google Shape;230;p29"/>
          <p:cNvSpPr/>
          <p:nvPr/>
        </p:nvSpPr>
        <p:spPr>
          <a:xfrm>
            <a:off x="7412707" y="5393290"/>
            <a:ext cx="2281486" cy="1592893"/>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2200"/>
              <a:buFont typeface="Open Sans"/>
              <a:buNone/>
            </a:pPr>
            <a:r>
              <a:rPr b="0" baseline="30000" i="0" lang="en-US" sz="2200" u="none" cap="none" strike="noStrike">
                <a:solidFill>
                  <a:srgbClr val="5E5E5E"/>
                </a:solidFill>
                <a:latin typeface="Open Sans"/>
                <a:ea typeface="Open Sans"/>
                <a:cs typeface="Open Sans"/>
                <a:sym typeface="Open Sans"/>
              </a:rPr>
              <a:t>Food and Entertainment</a:t>
            </a:r>
            <a:endParaRPr/>
          </a:p>
          <a:p>
            <a:pPr indent="0" lvl="0" marL="0" marR="0" rtl="0" algn="ctr">
              <a:lnSpc>
                <a:spcPct val="150000"/>
              </a:lnSpc>
              <a:spcBef>
                <a:spcPts val="0"/>
              </a:spcBef>
              <a:spcAft>
                <a:spcPts val="0"/>
              </a:spcAft>
              <a:buClr>
                <a:srgbClr val="5E5E5E"/>
              </a:buClr>
              <a:buSzPts val="2200"/>
              <a:buFont typeface="Open Sans"/>
              <a:buNone/>
            </a:pPr>
            <a:r>
              <a:rPr b="0" baseline="30000" i="0" lang="en-US" sz="2200" u="none" cap="none" strike="noStrike">
                <a:solidFill>
                  <a:srgbClr val="5E5E5E"/>
                </a:solidFill>
                <a:latin typeface="Open Sans"/>
                <a:ea typeface="Open Sans"/>
                <a:cs typeface="Open Sans"/>
                <a:sym typeface="Open Sans"/>
              </a:rPr>
              <a:t>Conference Hall</a:t>
            </a:r>
            <a:endParaRPr/>
          </a:p>
          <a:p>
            <a:pPr indent="0" lvl="0" marL="0" marR="0" rtl="0" algn="ctr">
              <a:lnSpc>
                <a:spcPct val="150000"/>
              </a:lnSpc>
              <a:spcBef>
                <a:spcPts val="0"/>
              </a:spcBef>
              <a:spcAft>
                <a:spcPts val="0"/>
              </a:spcAft>
              <a:buClr>
                <a:srgbClr val="5E5E5E"/>
              </a:buClr>
              <a:buSzPts val="2200"/>
              <a:buFont typeface="Open Sans"/>
              <a:buNone/>
            </a:pPr>
            <a:r>
              <a:rPr b="0" baseline="30000" i="0" lang="en-US" sz="2200" u="none" cap="none" strike="noStrike">
                <a:solidFill>
                  <a:srgbClr val="5E5E5E"/>
                </a:solidFill>
                <a:latin typeface="Open Sans"/>
                <a:ea typeface="Open Sans"/>
                <a:cs typeface="Open Sans"/>
                <a:sym typeface="Open Sans"/>
              </a:rPr>
              <a:t>Parking Spaces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0"/>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36" name="Google Shape;236;p30"/>
          <p:cNvSpPr/>
          <p:nvPr/>
        </p:nvSpPr>
        <p:spPr>
          <a:xfrm>
            <a:off x="5481563" y="3810000"/>
            <a:ext cx="1820937" cy="2895600"/>
          </a:xfrm>
          <a:prstGeom prst="rect">
            <a:avLst/>
          </a:prstGeom>
          <a:solidFill>
            <a:srgbClr val="F6D6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37" name="Google Shape;237;p30"/>
          <p:cNvPicPr preferRelativeResize="0"/>
          <p:nvPr/>
        </p:nvPicPr>
        <p:blipFill rotWithShape="1">
          <a:blip r:embed="rId3">
            <a:alphaModFix/>
          </a:blip>
          <a:srcRect b="23133" l="5571" r="19201" t="12376"/>
          <a:stretch/>
        </p:blipFill>
        <p:spPr>
          <a:xfrm>
            <a:off x="977478" y="2588641"/>
            <a:ext cx="5360170" cy="3063653"/>
          </a:xfrm>
          <a:prstGeom prst="rect">
            <a:avLst/>
          </a:prstGeom>
          <a:noFill/>
          <a:ln>
            <a:noFill/>
          </a:ln>
        </p:spPr>
      </p:pic>
      <p:pic>
        <p:nvPicPr>
          <p:cNvPr id="238" name="Google Shape;238;p30"/>
          <p:cNvPicPr preferRelativeResize="0"/>
          <p:nvPr/>
        </p:nvPicPr>
        <p:blipFill rotWithShape="1">
          <a:blip r:embed="rId4">
            <a:alphaModFix/>
          </a:blip>
          <a:srcRect b="37074" l="9016" r="8239" t="1983"/>
          <a:stretch/>
        </p:blipFill>
        <p:spPr>
          <a:xfrm>
            <a:off x="6540078" y="952078"/>
            <a:ext cx="3478883" cy="3843264"/>
          </a:xfrm>
          <a:prstGeom prst="rect">
            <a:avLst/>
          </a:prstGeom>
          <a:noFill/>
          <a:ln>
            <a:noFill/>
          </a:ln>
        </p:spPr>
      </p:pic>
      <p:pic>
        <p:nvPicPr>
          <p:cNvPr id="239" name="Google Shape;239;p30"/>
          <p:cNvPicPr preferRelativeResize="0"/>
          <p:nvPr/>
        </p:nvPicPr>
        <p:blipFill rotWithShape="1">
          <a:blip r:embed="rId5">
            <a:alphaModFix/>
          </a:blip>
          <a:srcRect b="5665" l="5476" r="3786" t="10113"/>
          <a:stretch/>
        </p:blipFill>
        <p:spPr>
          <a:xfrm>
            <a:off x="6540078" y="4990678"/>
            <a:ext cx="5261943" cy="3256087"/>
          </a:xfrm>
          <a:prstGeom prst="rect">
            <a:avLst/>
          </a:prstGeom>
          <a:noFill/>
          <a:ln>
            <a:noFill/>
          </a:ln>
        </p:spPr>
      </p:pic>
      <p:pic>
        <p:nvPicPr>
          <p:cNvPr id="240" name="Google Shape;240;p30"/>
          <p:cNvPicPr preferRelativeResize="0"/>
          <p:nvPr/>
        </p:nvPicPr>
        <p:blipFill rotWithShape="1">
          <a:blip r:embed="rId6">
            <a:alphaModFix/>
          </a:blip>
          <a:srcRect b="6222" l="50185" r="3046" t="34983"/>
          <a:stretch/>
        </p:blipFill>
        <p:spPr>
          <a:xfrm>
            <a:off x="2860451" y="5841578"/>
            <a:ext cx="3478883" cy="2915321"/>
          </a:xfrm>
          <a:prstGeom prst="rect">
            <a:avLst/>
          </a:prstGeom>
          <a:noFill/>
          <a:ln>
            <a:noFill/>
          </a:ln>
        </p:spPr>
      </p:pic>
      <p:sp>
        <p:nvSpPr>
          <p:cNvPr id="241" name="Google Shape;241;p30"/>
          <p:cNvSpPr/>
          <p:nvPr/>
        </p:nvSpPr>
        <p:spPr>
          <a:xfrm>
            <a:off x="978810" y="1223329"/>
            <a:ext cx="3325580" cy="7907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Image Gallery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7" name="Google Shape;247;p31"/>
          <p:cNvSpPr/>
          <p:nvPr/>
        </p:nvSpPr>
        <p:spPr>
          <a:xfrm>
            <a:off x="1016000" y="5901183"/>
            <a:ext cx="12184509" cy="3945634"/>
          </a:xfrm>
          <a:prstGeom prst="rect">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48" name="Google Shape;248;p31"/>
          <p:cNvPicPr preferRelativeResize="0"/>
          <p:nvPr/>
        </p:nvPicPr>
        <p:blipFill rotWithShape="1">
          <a:blip r:embed="rId3">
            <a:alphaModFix/>
          </a:blip>
          <a:srcRect b="2959" l="5116" r="9610" t="2121"/>
          <a:stretch/>
        </p:blipFill>
        <p:spPr>
          <a:xfrm>
            <a:off x="3162300" y="3805088"/>
            <a:ext cx="2946549" cy="4919812"/>
          </a:xfrm>
          <a:prstGeom prst="rect">
            <a:avLst/>
          </a:prstGeom>
          <a:noFill/>
          <a:ln>
            <a:noFill/>
          </a:ln>
        </p:spPr>
      </p:pic>
      <p:pic>
        <p:nvPicPr>
          <p:cNvPr id="249" name="Google Shape;249;p31"/>
          <p:cNvPicPr preferRelativeResize="0"/>
          <p:nvPr/>
        </p:nvPicPr>
        <p:blipFill rotWithShape="1">
          <a:blip r:embed="rId4">
            <a:alphaModFix/>
          </a:blip>
          <a:srcRect b="8236" l="21506" r="16772" t="23061"/>
          <a:stretch/>
        </p:blipFill>
        <p:spPr>
          <a:xfrm>
            <a:off x="6096000" y="3805088"/>
            <a:ext cx="2946549" cy="4919812"/>
          </a:xfrm>
          <a:prstGeom prst="rect">
            <a:avLst/>
          </a:prstGeom>
          <a:noFill/>
          <a:ln>
            <a:noFill/>
          </a:ln>
        </p:spPr>
      </p:pic>
      <p:pic>
        <p:nvPicPr>
          <p:cNvPr id="250" name="Google Shape;250;p31"/>
          <p:cNvPicPr preferRelativeResize="0"/>
          <p:nvPr/>
        </p:nvPicPr>
        <p:blipFill rotWithShape="1">
          <a:blip r:embed="rId5">
            <a:alphaModFix/>
          </a:blip>
          <a:srcRect b="1254" l="17133" r="46153" t="6788"/>
          <a:stretch/>
        </p:blipFill>
        <p:spPr>
          <a:xfrm>
            <a:off x="9042400" y="3805088"/>
            <a:ext cx="2946549" cy="4919812"/>
          </a:xfrm>
          <a:prstGeom prst="rect">
            <a:avLst/>
          </a:prstGeom>
          <a:noFill/>
          <a:ln>
            <a:noFill/>
          </a:ln>
        </p:spPr>
      </p:pic>
      <p:sp>
        <p:nvSpPr>
          <p:cNvPr id="251" name="Google Shape;251;p31"/>
          <p:cNvSpPr/>
          <p:nvPr/>
        </p:nvSpPr>
        <p:spPr>
          <a:xfrm>
            <a:off x="3865178" y="3010869"/>
            <a:ext cx="1532400" cy="608700"/>
          </a:xfrm>
          <a:prstGeom prst="rect">
            <a:avLst/>
          </a:prstGeom>
          <a:noFill/>
          <a:ln>
            <a:noFill/>
          </a:ln>
        </p:spPr>
        <p:txBody>
          <a:bodyPr anchorCtr="0" anchor="t"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Mary Melview</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1800"/>
              <a:buFont typeface="Open Sans"/>
              <a:buNone/>
            </a:pPr>
            <a:r>
              <a:rPr b="0" baseline="30000" i="1" lang="en-US" sz="1800" u="none" cap="none" strike="noStrike">
                <a:solidFill>
                  <a:srgbClr val="5E5E5E"/>
                </a:solidFill>
                <a:latin typeface="Open Sans"/>
                <a:ea typeface="Open Sans"/>
                <a:cs typeface="Open Sans"/>
                <a:sym typeface="Open Sans"/>
              </a:rPr>
              <a:t>Founder and CEO</a:t>
            </a:r>
            <a:endParaRPr/>
          </a:p>
        </p:txBody>
      </p:sp>
      <p:sp>
        <p:nvSpPr>
          <p:cNvPr id="252" name="Google Shape;252;p31"/>
          <p:cNvSpPr/>
          <p:nvPr/>
        </p:nvSpPr>
        <p:spPr>
          <a:xfrm>
            <a:off x="1129984" y="1326523"/>
            <a:ext cx="2436898" cy="7907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The Team</a:t>
            </a:r>
            <a:endParaRPr/>
          </a:p>
        </p:txBody>
      </p:sp>
      <p:sp>
        <p:nvSpPr>
          <p:cNvPr id="253" name="Google Shape;253;p31"/>
          <p:cNvSpPr/>
          <p:nvPr/>
        </p:nvSpPr>
        <p:spPr>
          <a:xfrm>
            <a:off x="6794486" y="3021889"/>
            <a:ext cx="1532400" cy="579300"/>
          </a:xfrm>
          <a:prstGeom prst="rect">
            <a:avLst/>
          </a:prstGeom>
          <a:noFill/>
          <a:ln>
            <a:noFill/>
          </a:ln>
        </p:spPr>
        <p:txBody>
          <a:bodyPr anchorCtr="0" anchor="t"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Jillian Jung</a:t>
            </a:r>
            <a:endParaRPr/>
          </a:p>
          <a:p>
            <a:pPr indent="0" lvl="0" marL="0" marR="0" rtl="0" algn="ctr">
              <a:lnSpc>
                <a:spcPct val="100000"/>
              </a:lnSpc>
              <a:spcBef>
                <a:spcPts val="0"/>
              </a:spcBef>
              <a:spcAft>
                <a:spcPts val="0"/>
              </a:spcAft>
              <a:buClr>
                <a:srgbClr val="5E5E5E"/>
              </a:buClr>
              <a:buSzPts val="1800"/>
              <a:buFont typeface="Open Sans"/>
              <a:buNone/>
            </a:pPr>
            <a:r>
              <a:rPr b="0" baseline="30000" i="1" lang="en-US" sz="1800" u="none" cap="none" strike="noStrike">
                <a:solidFill>
                  <a:srgbClr val="5E5E5E"/>
                </a:solidFill>
                <a:latin typeface="Open Sans"/>
                <a:ea typeface="Open Sans"/>
                <a:cs typeface="Open Sans"/>
                <a:sym typeface="Open Sans"/>
              </a:rPr>
              <a:t>President</a:t>
            </a:r>
            <a:endParaRPr/>
          </a:p>
        </p:txBody>
      </p:sp>
      <p:sp>
        <p:nvSpPr>
          <p:cNvPr id="254" name="Google Shape;254;p31"/>
          <p:cNvSpPr/>
          <p:nvPr/>
        </p:nvSpPr>
        <p:spPr>
          <a:xfrm>
            <a:off x="9740886" y="3021889"/>
            <a:ext cx="1532400" cy="579300"/>
          </a:xfrm>
          <a:prstGeom prst="rect">
            <a:avLst/>
          </a:prstGeom>
          <a:noFill/>
          <a:ln>
            <a:noFill/>
          </a:ln>
        </p:spPr>
        <p:txBody>
          <a:bodyPr anchorCtr="0" anchor="t"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John Doe</a:t>
            </a:r>
            <a:endParaRPr/>
          </a:p>
          <a:p>
            <a:pPr indent="0" lvl="0" marL="0" marR="0" rtl="0" algn="ctr">
              <a:lnSpc>
                <a:spcPct val="100000"/>
              </a:lnSpc>
              <a:spcBef>
                <a:spcPts val="0"/>
              </a:spcBef>
              <a:spcAft>
                <a:spcPts val="0"/>
              </a:spcAft>
              <a:buClr>
                <a:srgbClr val="5E5E5E"/>
              </a:buClr>
              <a:buSzPts val="1800"/>
              <a:buFont typeface="Open Sans"/>
              <a:buNone/>
            </a:pPr>
            <a:r>
              <a:rPr b="0" baseline="30000" i="1" lang="en-US" sz="1800" u="none" cap="none" strike="noStrike">
                <a:solidFill>
                  <a:srgbClr val="5E5E5E"/>
                </a:solidFill>
                <a:latin typeface="Open Sans"/>
                <a:ea typeface="Open Sans"/>
                <a:cs typeface="Open Sans"/>
                <a:sym typeface="Open Sans"/>
              </a:rPr>
              <a:t>Vice President</a:t>
            </a:r>
            <a:endParaRPr/>
          </a:p>
        </p:txBody>
      </p:sp>
      <p:cxnSp>
        <p:nvCxnSpPr>
          <p:cNvPr id="255" name="Google Shape;255;p31"/>
          <p:cNvCxnSpPr/>
          <p:nvPr/>
        </p:nvCxnSpPr>
        <p:spPr>
          <a:xfrm rot="10800000">
            <a:off x="4050142" y="1721916"/>
            <a:ext cx="10682143" cy="1"/>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2"/>
          <p:cNvSpPr/>
          <p:nvPr/>
        </p:nvSpPr>
        <p:spPr>
          <a:xfrm>
            <a:off x="-77540" y="0"/>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1" name="Google Shape;261;p32"/>
          <p:cNvSpPr/>
          <p:nvPr/>
        </p:nvSpPr>
        <p:spPr>
          <a:xfrm>
            <a:off x="-119137" y="-131837"/>
            <a:ext cx="6665343" cy="10000606"/>
          </a:xfrm>
          <a:prstGeom prst="rect">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262" name="Google Shape;262;p32"/>
          <p:cNvCxnSpPr/>
          <p:nvPr/>
        </p:nvCxnSpPr>
        <p:spPr>
          <a:xfrm rot="10800000">
            <a:off x="-10274067" y="6316860"/>
            <a:ext cx="13766334" cy="1"/>
          </a:xfrm>
          <a:prstGeom prst="straightConnector1">
            <a:avLst/>
          </a:prstGeom>
          <a:noFill/>
          <a:ln cap="flat" cmpd="sng" w="19050">
            <a:solidFill>
              <a:srgbClr val="929292"/>
            </a:solidFill>
            <a:prstDash val="solid"/>
            <a:miter lim="400000"/>
            <a:headEnd len="sm" w="sm" type="none"/>
            <a:tailEnd len="sm" w="sm" type="none"/>
          </a:ln>
        </p:spPr>
      </p:cxnSp>
      <p:pic>
        <p:nvPicPr>
          <p:cNvPr id="263" name="Google Shape;263;p32"/>
          <p:cNvPicPr preferRelativeResize="0"/>
          <p:nvPr/>
        </p:nvPicPr>
        <p:blipFill rotWithShape="1">
          <a:blip r:embed="rId3">
            <a:alphaModFix/>
          </a:blip>
          <a:srcRect b="24823" l="4348" r="26332" t="27420"/>
          <a:stretch/>
        </p:blipFill>
        <p:spPr>
          <a:xfrm>
            <a:off x="4173438" y="3987800"/>
            <a:ext cx="4657924" cy="4657924"/>
          </a:xfrm>
          <a:prstGeom prst="rect">
            <a:avLst/>
          </a:prstGeom>
          <a:noFill/>
          <a:ln>
            <a:noFill/>
          </a:ln>
        </p:spPr>
      </p:pic>
      <p:sp>
        <p:nvSpPr>
          <p:cNvPr id="264" name="Google Shape;264;p32"/>
          <p:cNvSpPr/>
          <p:nvPr/>
        </p:nvSpPr>
        <p:spPr>
          <a:xfrm>
            <a:off x="5205268" y="1847223"/>
            <a:ext cx="2667785" cy="7907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4500"/>
              <a:buFont typeface="EB Garamond"/>
              <a:buNone/>
            </a:pPr>
            <a:r>
              <a:rPr b="0" i="0" lang="en-US" sz="4500" u="none" cap="none" strike="noStrike">
                <a:solidFill>
                  <a:srgbClr val="5E5E5E"/>
                </a:solidFill>
                <a:latin typeface="EB Garamond"/>
                <a:ea typeface="EB Garamond"/>
                <a:cs typeface="EB Garamond"/>
                <a:sym typeface="EB Garamond"/>
              </a:rPr>
              <a:t>Thank You</a:t>
            </a:r>
            <a:endParaRPr/>
          </a:p>
        </p:txBody>
      </p:sp>
      <p:sp>
        <p:nvSpPr>
          <p:cNvPr id="265" name="Google Shape;265;p32"/>
          <p:cNvSpPr/>
          <p:nvPr/>
        </p:nvSpPr>
        <p:spPr>
          <a:xfrm>
            <a:off x="5450689" y="3019700"/>
            <a:ext cx="2204641" cy="608713"/>
          </a:xfrm>
          <a:prstGeom prst="rect">
            <a:avLst/>
          </a:prstGeom>
          <a:noFill/>
          <a:ln>
            <a:noFill/>
          </a:ln>
        </p:spPr>
        <p:txBody>
          <a:bodyPr anchorCtr="0" anchor="t"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202-555-0178</a:t>
            </a:r>
            <a:endParaRPr/>
          </a:p>
          <a:p>
            <a:pPr indent="0" lvl="0" marL="0" marR="0" rtl="0" algn="ctr">
              <a:lnSpc>
                <a:spcPct val="100000"/>
              </a:lnSpc>
              <a:spcBef>
                <a:spcPts val="0"/>
              </a:spcBef>
              <a:spcAft>
                <a:spcPts val="0"/>
              </a:spcAft>
              <a:buClr>
                <a:srgbClr val="5E5E5E"/>
              </a:buClr>
              <a:buSzPts val="1800"/>
              <a:buFont typeface="Open Sans"/>
              <a:buNone/>
            </a:pPr>
            <a:r>
              <a:rPr b="0" baseline="30000" i="0" lang="en-US" sz="1800" u="none" cap="none" strike="noStrike">
                <a:solidFill>
                  <a:srgbClr val="5E5E5E"/>
                </a:solidFill>
                <a:latin typeface="Open Sans"/>
                <a:ea typeface="Open Sans"/>
                <a:cs typeface="Open Sans"/>
                <a:sym typeface="Open Sans"/>
              </a:rPr>
              <a:t>melview_hotel@gmail.com</a:t>
            </a:r>
            <a:endParaRPr b="1" baseline="30000" i="0" sz="1800" u="sng" cap="none" strike="noStrike">
              <a:solidFill>
                <a:srgbClr val="000000"/>
              </a:solidFill>
              <a:latin typeface="Helvetica Neue"/>
              <a:ea typeface="Helvetica Neue"/>
              <a:cs typeface="Helvetica Neue"/>
              <a:sym typeface="Helvetica Neue"/>
              <a:hlinkClick r:id="rId4"/>
            </a:endParaRPr>
          </a:p>
        </p:txBody>
      </p:sp>
      <p:cxnSp>
        <p:nvCxnSpPr>
          <p:cNvPr id="266" name="Google Shape;266;p32"/>
          <p:cNvCxnSpPr/>
          <p:nvPr/>
        </p:nvCxnSpPr>
        <p:spPr>
          <a:xfrm rot="10800000">
            <a:off x="9512730" y="6316860"/>
            <a:ext cx="13766335" cy="1"/>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9" name="Google Shape;69;p15"/>
          <p:cNvSpPr/>
          <p:nvPr/>
        </p:nvSpPr>
        <p:spPr>
          <a:xfrm>
            <a:off x="10286999" y="6349689"/>
            <a:ext cx="4372324" cy="4372323"/>
          </a:xfrm>
          <a:prstGeom prst="ellipse">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70" name="Google Shape;70;p15"/>
          <p:cNvCxnSpPr/>
          <p:nvPr/>
        </p:nvCxnSpPr>
        <p:spPr>
          <a:xfrm>
            <a:off x="7559641" y="4137558"/>
            <a:ext cx="7841369" cy="1"/>
          </a:xfrm>
          <a:prstGeom prst="straightConnector1">
            <a:avLst/>
          </a:prstGeom>
          <a:noFill/>
          <a:ln cap="flat" cmpd="sng" w="19050">
            <a:solidFill>
              <a:srgbClr val="929292"/>
            </a:solidFill>
            <a:prstDash val="solid"/>
            <a:miter lim="400000"/>
            <a:headEnd len="sm" w="sm" type="none"/>
            <a:tailEnd len="sm" w="sm" type="none"/>
          </a:ln>
        </p:spPr>
      </p:cxnSp>
      <p:sp>
        <p:nvSpPr>
          <p:cNvPr id="71" name="Google Shape;71;p15"/>
          <p:cNvSpPr/>
          <p:nvPr/>
        </p:nvSpPr>
        <p:spPr>
          <a:xfrm>
            <a:off x="-93117" y="-7243"/>
            <a:ext cx="4839346" cy="7896970"/>
          </a:xfrm>
          <a:prstGeom prst="rect">
            <a:avLst/>
          </a:prstGeom>
          <a:solidFill>
            <a:srgbClr val="A7845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72" name="Google Shape;72;p15"/>
          <p:cNvPicPr preferRelativeResize="0"/>
          <p:nvPr/>
        </p:nvPicPr>
        <p:blipFill rotWithShape="1">
          <a:blip r:embed="rId3">
            <a:alphaModFix/>
          </a:blip>
          <a:srcRect b="6006" l="1575" r="8918" t="14162"/>
          <a:stretch/>
        </p:blipFill>
        <p:spPr>
          <a:xfrm>
            <a:off x="1638300" y="1881286"/>
            <a:ext cx="8520354" cy="5066756"/>
          </a:xfrm>
          <a:prstGeom prst="rect">
            <a:avLst/>
          </a:prstGeom>
          <a:noFill/>
          <a:ln>
            <a:noFill/>
          </a:ln>
        </p:spPr>
      </p:pic>
      <p:sp>
        <p:nvSpPr>
          <p:cNvPr id="73" name="Google Shape;73;p15"/>
          <p:cNvSpPr/>
          <p:nvPr/>
        </p:nvSpPr>
        <p:spPr>
          <a:xfrm>
            <a:off x="7798691" y="7574923"/>
            <a:ext cx="3704485" cy="993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5700"/>
              <a:buFont typeface="EB Garamond"/>
              <a:buNone/>
            </a:pPr>
            <a:r>
              <a:rPr b="0" i="0" lang="en-US" sz="5700" u="none" cap="none" strike="noStrike">
                <a:solidFill>
                  <a:srgbClr val="5E5E5E"/>
                </a:solidFill>
                <a:latin typeface="EB Garamond"/>
                <a:ea typeface="EB Garamond"/>
                <a:cs typeface="EB Garamond"/>
                <a:sym typeface="EB Garamond"/>
              </a:rPr>
              <a:t>The Agenda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79" name="Google Shape;79;p16"/>
          <p:cNvSpPr/>
          <p:nvPr/>
        </p:nvSpPr>
        <p:spPr>
          <a:xfrm>
            <a:off x="-101600" y="6661398"/>
            <a:ext cx="3038029" cy="3193802"/>
          </a:xfrm>
          <a:prstGeom prst="rect">
            <a:avLst/>
          </a:prstGeom>
          <a:solidFill>
            <a:srgbClr val="3E353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80" name="Google Shape;80;p16"/>
          <p:cNvCxnSpPr/>
          <p:nvPr/>
        </p:nvCxnSpPr>
        <p:spPr>
          <a:xfrm>
            <a:off x="8156541" y="3997858"/>
            <a:ext cx="9272702" cy="1"/>
          </a:xfrm>
          <a:prstGeom prst="straightConnector1">
            <a:avLst/>
          </a:prstGeom>
          <a:noFill/>
          <a:ln cap="flat" cmpd="sng" w="19050">
            <a:solidFill>
              <a:srgbClr val="929292"/>
            </a:solidFill>
            <a:prstDash val="solid"/>
            <a:miter lim="400000"/>
            <a:headEnd len="sm" w="sm" type="none"/>
            <a:tailEnd len="sm" w="sm" type="none"/>
          </a:ln>
        </p:spPr>
      </p:cxnSp>
      <p:sp>
        <p:nvSpPr>
          <p:cNvPr id="81" name="Google Shape;81;p16"/>
          <p:cNvSpPr/>
          <p:nvPr/>
        </p:nvSpPr>
        <p:spPr>
          <a:xfrm>
            <a:off x="6502400" y="4953217"/>
            <a:ext cx="5123806" cy="2306037"/>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This summer concert will be held at the Sunset Shore on May 20, 2021 from                            5pm onwards. Tickets to this concert will be $30 each and will feature some of                   today’s hottest DJs such as DJ Mark Miller, DJ Rave, and Twixy Turvy. </a:t>
            </a:r>
            <a:endParaRPr/>
          </a:p>
          <a:p>
            <a:pPr indent="0" lvl="0" marL="0" marR="0" rtl="0" algn="l">
              <a:lnSpc>
                <a:spcPct val="150000"/>
              </a:lnSpc>
              <a:spcBef>
                <a:spcPts val="0"/>
              </a:spcBef>
              <a:spcAft>
                <a:spcPts val="0"/>
              </a:spcAft>
              <a:buClr>
                <a:srgbClr val="5E5E5E"/>
              </a:buClr>
              <a:buSzPts val="1600"/>
              <a:buFont typeface="Open Sans"/>
              <a:buNone/>
            </a:pPr>
            <a:r>
              <a:t/>
            </a:r>
            <a:endParaRPr b="1" baseline="30000" i="0" sz="16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Profits from this concert will be utilized to improve the current construction of                            the new function rooms and French themed restaurant known as Je T'aime                              Paris to better serve the guests.</a:t>
            </a:r>
            <a:endParaRPr/>
          </a:p>
        </p:txBody>
      </p:sp>
      <p:pic>
        <p:nvPicPr>
          <p:cNvPr id="82" name="Google Shape;82;p16"/>
          <p:cNvPicPr preferRelativeResize="0"/>
          <p:nvPr/>
        </p:nvPicPr>
        <p:blipFill rotWithShape="1">
          <a:blip r:embed="rId3">
            <a:alphaModFix/>
          </a:blip>
          <a:srcRect b="8359" l="24484" r="4572" t="11126"/>
          <a:stretch/>
        </p:blipFill>
        <p:spPr>
          <a:xfrm>
            <a:off x="491033" y="1000720"/>
            <a:ext cx="4849218" cy="8255199"/>
          </a:xfrm>
          <a:prstGeom prst="rect">
            <a:avLst/>
          </a:prstGeom>
          <a:noFill/>
          <a:ln>
            <a:noFill/>
          </a:ln>
        </p:spPr>
      </p:pic>
      <p:sp>
        <p:nvSpPr>
          <p:cNvPr id="83" name="Google Shape;83;p16"/>
          <p:cNvSpPr/>
          <p:nvPr/>
        </p:nvSpPr>
        <p:spPr>
          <a:xfrm>
            <a:off x="4838700" y="1698141"/>
            <a:ext cx="2816151" cy="2816151"/>
          </a:xfrm>
          <a:prstGeom prst="ellipse">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84" name="Google Shape;84;p16"/>
          <p:cNvSpPr/>
          <p:nvPr/>
        </p:nvSpPr>
        <p:spPr>
          <a:xfrm>
            <a:off x="6490845" y="2793373"/>
            <a:ext cx="3449977" cy="6256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3500"/>
              <a:buFont typeface="EB Garamond"/>
              <a:buNone/>
            </a:pPr>
            <a:r>
              <a:rPr b="0" i="0" lang="en-US" sz="3500" u="none" cap="none" strike="noStrike">
                <a:solidFill>
                  <a:srgbClr val="5E5E5E"/>
                </a:solidFill>
                <a:latin typeface="EB Garamond"/>
                <a:ea typeface="EB Garamond"/>
                <a:cs typeface="EB Garamond"/>
                <a:sym typeface="EB Garamond"/>
              </a:rPr>
              <a:t>Summer Sundown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90" name="Google Shape;90;p17"/>
          <p:cNvPicPr preferRelativeResize="0"/>
          <p:nvPr/>
        </p:nvPicPr>
        <p:blipFill rotWithShape="1">
          <a:blip r:embed="rId3">
            <a:alphaModFix/>
          </a:blip>
          <a:srcRect b="14432" l="8297" r="0" t="7611"/>
          <a:stretch/>
        </p:blipFill>
        <p:spPr>
          <a:xfrm>
            <a:off x="1092200" y="2881734"/>
            <a:ext cx="4168779" cy="4726732"/>
          </a:xfrm>
          <a:prstGeom prst="rect">
            <a:avLst/>
          </a:prstGeom>
          <a:noFill/>
          <a:ln>
            <a:noFill/>
          </a:ln>
        </p:spPr>
      </p:pic>
      <p:sp>
        <p:nvSpPr>
          <p:cNvPr id="91" name="Google Shape;91;p17"/>
          <p:cNvSpPr/>
          <p:nvPr/>
        </p:nvSpPr>
        <p:spPr>
          <a:xfrm>
            <a:off x="4521200" y="-254000"/>
            <a:ext cx="5989192" cy="10181283"/>
          </a:xfrm>
          <a:prstGeom prst="rect">
            <a:avLst/>
          </a:prstGeom>
          <a:solidFill>
            <a:srgbClr val="E5DED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92" name="Google Shape;92;p17"/>
          <p:cNvPicPr preferRelativeResize="0"/>
          <p:nvPr/>
        </p:nvPicPr>
        <p:blipFill rotWithShape="1">
          <a:blip r:embed="rId3">
            <a:alphaModFix/>
          </a:blip>
          <a:srcRect b="9157" l="44737" r="17184" t="1635"/>
          <a:stretch/>
        </p:blipFill>
        <p:spPr>
          <a:xfrm>
            <a:off x="9982200" y="-128166"/>
            <a:ext cx="3203476" cy="10009932"/>
          </a:xfrm>
          <a:prstGeom prst="rect">
            <a:avLst/>
          </a:prstGeom>
          <a:noFill/>
          <a:ln>
            <a:noFill/>
          </a:ln>
        </p:spPr>
      </p:pic>
      <p:sp>
        <p:nvSpPr>
          <p:cNvPr id="93" name="Google Shape;93;p17"/>
          <p:cNvSpPr/>
          <p:nvPr/>
        </p:nvSpPr>
        <p:spPr>
          <a:xfrm>
            <a:off x="5154356" y="4143751"/>
            <a:ext cx="4376919" cy="2681075"/>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This event will be held at the Seaview room on June 30, 2021 from                         3pm to 8pm. Tickets to this event will be $50 each and will entitle                           all attendees to a Hawaiian style buffet, free flowing cocktails, a                           pyro show, and goodie bags. 60% of praofits will be donated to the                  “Save Hawaii’s Beaches” foundation.</a:t>
            </a:r>
            <a:endParaRPr/>
          </a:p>
          <a:p>
            <a:pPr indent="0" lvl="0" marL="0" marR="0" rtl="0" algn="l">
              <a:lnSpc>
                <a:spcPct val="150000"/>
              </a:lnSpc>
              <a:spcBef>
                <a:spcPts val="0"/>
              </a:spcBef>
              <a:spcAft>
                <a:spcPts val="0"/>
              </a:spcAft>
              <a:buClr>
                <a:srgbClr val="5E5E5E"/>
              </a:buClr>
              <a:buSzPts val="1600"/>
              <a:buFont typeface="Open Sans"/>
              <a:buNone/>
            </a:pPr>
            <a:r>
              <a:t/>
            </a:r>
            <a:endParaRPr b="1" baseline="30000" i="0" sz="16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40% of profits will be utilized for maintenance of the Seaview                                        room such as shore clean up and littering prohibition measures.</a:t>
            </a:r>
            <a:endParaRPr/>
          </a:p>
        </p:txBody>
      </p:sp>
      <p:sp>
        <p:nvSpPr>
          <p:cNvPr id="94" name="Google Shape;94;p17"/>
          <p:cNvSpPr/>
          <p:nvPr/>
        </p:nvSpPr>
        <p:spPr>
          <a:xfrm>
            <a:off x="5163141" y="2884939"/>
            <a:ext cx="4146509" cy="6256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3500"/>
              <a:buFont typeface="EB Garamond"/>
              <a:buNone/>
            </a:pPr>
            <a:r>
              <a:rPr b="0" i="0" lang="en-US" sz="3500" u="none" cap="none" strike="noStrike">
                <a:solidFill>
                  <a:srgbClr val="5E5E5E"/>
                </a:solidFill>
                <a:latin typeface="EB Garamond"/>
                <a:ea typeface="EB Garamond"/>
                <a:cs typeface="EB Garamond"/>
                <a:sym typeface="EB Garamond"/>
              </a:rPr>
              <a:t>Grand Hawaiian Luau</a:t>
            </a:r>
            <a:endParaRPr/>
          </a:p>
        </p:txBody>
      </p:sp>
      <p:cxnSp>
        <p:nvCxnSpPr>
          <p:cNvPr id="95" name="Google Shape;95;p17"/>
          <p:cNvCxnSpPr/>
          <p:nvPr/>
        </p:nvCxnSpPr>
        <p:spPr>
          <a:xfrm>
            <a:off x="-1330359" y="1826158"/>
            <a:ext cx="9272702" cy="1"/>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1" name="Google Shape;101;p18"/>
          <p:cNvSpPr/>
          <p:nvPr/>
        </p:nvSpPr>
        <p:spPr>
          <a:xfrm>
            <a:off x="1016000" y="990600"/>
            <a:ext cx="2756000" cy="7772400"/>
          </a:xfrm>
          <a:prstGeom prst="rect">
            <a:avLst/>
          </a:prstGeom>
          <a:solidFill>
            <a:srgbClr val="E0B09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02" name="Google Shape;102;p18"/>
          <p:cNvPicPr preferRelativeResize="0"/>
          <p:nvPr/>
        </p:nvPicPr>
        <p:blipFill rotWithShape="1">
          <a:blip r:embed="rId3">
            <a:alphaModFix/>
          </a:blip>
          <a:srcRect b="12164" l="27538" r="27538" t="3153"/>
          <a:stretch/>
        </p:blipFill>
        <p:spPr>
          <a:xfrm>
            <a:off x="2019300" y="1960239"/>
            <a:ext cx="4641751" cy="5833121"/>
          </a:xfrm>
          <a:prstGeom prst="rect">
            <a:avLst/>
          </a:prstGeom>
          <a:noFill/>
          <a:ln>
            <a:noFill/>
          </a:ln>
        </p:spPr>
      </p:pic>
      <p:sp>
        <p:nvSpPr>
          <p:cNvPr id="103" name="Google Shape;103;p18"/>
          <p:cNvSpPr/>
          <p:nvPr/>
        </p:nvSpPr>
        <p:spPr>
          <a:xfrm>
            <a:off x="7592756" y="4210401"/>
            <a:ext cx="4315959" cy="2681075"/>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Members of the Board will be having their meeting at the                         Diamond Ballroom on July 01, 2021 from 1 pm to 5 pm in order to                       discuss about the current status of the Melview Hotel from                     January 01, 2021 to June 30, 2021.</a:t>
            </a:r>
            <a:endParaRPr/>
          </a:p>
          <a:p>
            <a:pPr indent="0" lvl="0" marL="0" marR="0" rtl="0" algn="l">
              <a:lnSpc>
                <a:spcPct val="150000"/>
              </a:lnSpc>
              <a:spcBef>
                <a:spcPts val="0"/>
              </a:spcBef>
              <a:spcAft>
                <a:spcPts val="0"/>
              </a:spcAft>
              <a:buClr>
                <a:srgbClr val="5E5E5E"/>
              </a:buClr>
              <a:buSzPts val="1600"/>
              <a:buFont typeface="Open Sans"/>
              <a:buNone/>
            </a:pPr>
            <a:r>
              <a:t/>
            </a:r>
            <a:endParaRPr b="1" baseline="30000" i="0" sz="16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The agenda of this meeting is to update all members with the                     current progress, profit, and improvement measures to be                         implemented at the Melview Hotel for the second half of 2021.</a:t>
            </a:r>
            <a:endParaRPr/>
          </a:p>
        </p:txBody>
      </p:sp>
      <p:sp>
        <p:nvSpPr>
          <p:cNvPr id="104" name="Google Shape;104;p18"/>
          <p:cNvSpPr/>
          <p:nvPr/>
        </p:nvSpPr>
        <p:spPr>
          <a:xfrm>
            <a:off x="7554869" y="2951589"/>
            <a:ext cx="4239853" cy="6256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3500"/>
              <a:buFont typeface="EB Garamond"/>
              <a:buNone/>
            </a:pPr>
            <a:r>
              <a:rPr b="0" i="0" lang="en-US" sz="3500" u="none" cap="none" strike="noStrike">
                <a:solidFill>
                  <a:srgbClr val="5E5E5E"/>
                </a:solidFill>
                <a:latin typeface="EB Garamond"/>
                <a:ea typeface="EB Garamond"/>
                <a:cs typeface="EB Garamond"/>
                <a:sym typeface="EB Garamond"/>
              </a:rPr>
              <a:t>Annual Board Meeting</a:t>
            </a:r>
            <a:endParaRPr/>
          </a:p>
        </p:txBody>
      </p:sp>
      <p:cxnSp>
        <p:nvCxnSpPr>
          <p:cNvPr id="105" name="Google Shape;105;p18"/>
          <p:cNvCxnSpPr/>
          <p:nvPr/>
        </p:nvCxnSpPr>
        <p:spPr>
          <a:xfrm flipH="1">
            <a:off x="9674795" y="7476807"/>
            <a:ext cx="1" cy="9272702"/>
          </a:xfrm>
          <a:prstGeom prst="straightConnector1">
            <a:avLst/>
          </a:prstGeom>
          <a:noFill/>
          <a:ln cap="flat" cmpd="sng" w="19050">
            <a:solidFill>
              <a:srgbClr val="929292"/>
            </a:solidFill>
            <a:prstDash val="solid"/>
            <a:miter lim="4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111" name="Google Shape;111;p19"/>
          <p:cNvCxnSpPr/>
          <p:nvPr/>
        </p:nvCxnSpPr>
        <p:spPr>
          <a:xfrm flipH="1">
            <a:off x="9440092" y="-5781993"/>
            <a:ext cx="1" cy="9272702"/>
          </a:xfrm>
          <a:prstGeom prst="straightConnector1">
            <a:avLst/>
          </a:prstGeom>
          <a:noFill/>
          <a:ln cap="flat" cmpd="sng" w="19050">
            <a:solidFill>
              <a:srgbClr val="929292"/>
            </a:solidFill>
            <a:prstDash val="solid"/>
            <a:miter lim="400000"/>
            <a:headEnd len="sm" w="sm" type="none"/>
            <a:tailEnd len="sm" w="sm" type="none"/>
          </a:ln>
        </p:spPr>
      </p:cxnSp>
      <p:pic>
        <p:nvPicPr>
          <p:cNvPr id="112" name="Google Shape;112;p19"/>
          <p:cNvPicPr preferRelativeResize="0"/>
          <p:nvPr/>
        </p:nvPicPr>
        <p:blipFill rotWithShape="1">
          <a:blip r:embed="rId3">
            <a:alphaModFix/>
          </a:blip>
          <a:srcRect b="924" l="4466" r="4465" t="925"/>
          <a:stretch/>
        </p:blipFill>
        <p:spPr>
          <a:xfrm flipH="1">
            <a:off x="1166760" y="998484"/>
            <a:ext cx="4787531" cy="7739806"/>
          </a:xfrm>
          <a:prstGeom prst="rect">
            <a:avLst/>
          </a:prstGeom>
          <a:noFill/>
          <a:ln>
            <a:noFill/>
          </a:ln>
        </p:spPr>
      </p:pic>
      <p:sp>
        <p:nvSpPr>
          <p:cNvPr id="113" name="Google Shape;113;p19"/>
          <p:cNvSpPr/>
          <p:nvPr/>
        </p:nvSpPr>
        <p:spPr>
          <a:xfrm>
            <a:off x="5551702" y="3137557"/>
            <a:ext cx="4611491" cy="939553"/>
          </a:xfrm>
          <a:prstGeom prst="rect">
            <a:avLst/>
          </a:prstGeom>
          <a:solidFill>
            <a:srgbClr val="DACCA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4" name="Google Shape;114;p19"/>
          <p:cNvSpPr/>
          <p:nvPr/>
        </p:nvSpPr>
        <p:spPr>
          <a:xfrm>
            <a:off x="6551356" y="5082851"/>
            <a:ext cx="4335383" cy="2024485"/>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Welcome to the Melview Hotel!</a:t>
            </a:r>
            <a:endParaRPr/>
          </a:p>
          <a:p>
            <a:pPr indent="0" lvl="0" marL="0" marR="0" rtl="0" algn="l">
              <a:lnSpc>
                <a:spcPct val="150000"/>
              </a:lnSpc>
              <a:spcBef>
                <a:spcPts val="0"/>
              </a:spcBef>
              <a:spcAft>
                <a:spcPts val="0"/>
              </a:spcAft>
              <a:buClr>
                <a:srgbClr val="5E5E5E"/>
              </a:buClr>
              <a:buSzPts val="1600"/>
              <a:buFont typeface="Open Sans"/>
              <a:buNone/>
            </a:pPr>
            <a:r>
              <a:t/>
            </a:r>
            <a:endParaRPr b="1" baseline="30000" i="0" sz="16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I am happy to have witnessed my childhood dream of owning and                running a hotel finally take off. It’s also great to see the success it                has achieved and the awards it has won thanks to the                             hardworking staff and management.</a:t>
            </a:r>
            <a:endParaRPr/>
          </a:p>
        </p:txBody>
      </p:sp>
      <p:sp>
        <p:nvSpPr>
          <p:cNvPr id="115" name="Google Shape;115;p19"/>
          <p:cNvSpPr/>
          <p:nvPr/>
        </p:nvSpPr>
        <p:spPr>
          <a:xfrm>
            <a:off x="6516951" y="3294489"/>
            <a:ext cx="2680993" cy="6256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3500"/>
              <a:buFont typeface="EB Garamond"/>
              <a:buNone/>
            </a:pPr>
            <a:r>
              <a:rPr b="0" i="0" lang="en-US" sz="3500" u="none" cap="none" strike="noStrike">
                <a:solidFill>
                  <a:srgbClr val="5E5E5E"/>
                </a:solidFill>
                <a:latin typeface="EB Garamond"/>
                <a:ea typeface="EB Garamond"/>
                <a:cs typeface="EB Garamond"/>
                <a:sym typeface="EB Garamond"/>
              </a:rPr>
              <a:t>Mary Melview</a:t>
            </a:r>
            <a:endParaRPr b="0" i="0" sz="3500" u="none" cap="none" strike="noStrike">
              <a:solidFill>
                <a:srgbClr val="5E5E5E"/>
              </a:solidFill>
              <a:latin typeface="EB Garamond"/>
              <a:ea typeface="EB Garamond"/>
              <a:cs typeface="EB Garamond"/>
              <a:sym typeface="EB Garamond"/>
            </a:endParaRPr>
          </a:p>
        </p:txBody>
      </p:sp>
      <p:sp>
        <p:nvSpPr>
          <p:cNvPr id="116" name="Google Shape;116;p19"/>
          <p:cNvSpPr/>
          <p:nvPr/>
        </p:nvSpPr>
        <p:spPr>
          <a:xfrm>
            <a:off x="6514507" y="4151739"/>
            <a:ext cx="1949281" cy="3843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2000"/>
              <a:buFont typeface="EB Garamond"/>
              <a:buNone/>
            </a:pPr>
            <a:r>
              <a:rPr b="0" i="1" lang="en-US" sz="2000" u="none" cap="none" strike="noStrike">
                <a:solidFill>
                  <a:srgbClr val="5E5E5E"/>
                </a:solidFill>
                <a:latin typeface="EB Garamond"/>
                <a:ea typeface="EB Garamond"/>
                <a:cs typeface="EB Garamond"/>
                <a:sym typeface="EB Garamond"/>
              </a:rPr>
              <a:t>Founder and CEO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22" name="Google Shape;122;p20"/>
          <p:cNvSpPr/>
          <p:nvPr/>
        </p:nvSpPr>
        <p:spPr>
          <a:xfrm>
            <a:off x="1003300" y="4666828"/>
            <a:ext cx="8235851" cy="4049813"/>
          </a:xfrm>
          <a:prstGeom prst="rect">
            <a:avLst/>
          </a:prstGeom>
          <a:solidFill>
            <a:srgbClr val="E9CDB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123" name="Google Shape;123;p20"/>
          <p:cNvCxnSpPr/>
          <p:nvPr/>
        </p:nvCxnSpPr>
        <p:spPr>
          <a:xfrm rot="10800000">
            <a:off x="-2701959" y="3180010"/>
            <a:ext cx="9272702" cy="1"/>
          </a:xfrm>
          <a:prstGeom prst="straightConnector1">
            <a:avLst/>
          </a:prstGeom>
          <a:noFill/>
          <a:ln cap="flat" cmpd="sng" w="19050">
            <a:solidFill>
              <a:srgbClr val="929292"/>
            </a:solidFill>
            <a:prstDash val="solid"/>
            <a:miter lim="400000"/>
            <a:headEnd len="sm" w="sm" type="none"/>
            <a:tailEnd len="sm" w="sm" type="none"/>
          </a:ln>
        </p:spPr>
      </p:cxnSp>
      <p:pic>
        <p:nvPicPr>
          <p:cNvPr id="124" name="Google Shape;124;p20"/>
          <p:cNvPicPr preferRelativeResize="0"/>
          <p:nvPr/>
        </p:nvPicPr>
        <p:blipFill rotWithShape="1">
          <a:blip r:embed="rId3">
            <a:alphaModFix/>
          </a:blip>
          <a:srcRect b="24105" l="1258" r="4123" t="5922"/>
          <a:stretch/>
        </p:blipFill>
        <p:spPr>
          <a:xfrm>
            <a:off x="3496617" y="980132"/>
            <a:ext cx="8501808" cy="4399757"/>
          </a:xfrm>
          <a:prstGeom prst="rect">
            <a:avLst/>
          </a:prstGeom>
          <a:noFill/>
          <a:ln>
            <a:noFill/>
          </a:ln>
        </p:spPr>
      </p:pic>
      <p:sp>
        <p:nvSpPr>
          <p:cNvPr id="125" name="Google Shape;125;p20"/>
          <p:cNvSpPr/>
          <p:nvPr/>
        </p:nvSpPr>
        <p:spPr>
          <a:xfrm>
            <a:off x="1482427" y="6215008"/>
            <a:ext cx="7277597" cy="197774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This year holds a lot of exciting new changes for the Melview Hotel. We are excited and thrilled to announce the                      construction of our new amenities as well as future events such as concerts and charity events.</a:t>
            </a:r>
            <a:endParaRPr/>
          </a:p>
          <a:p>
            <a:pPr indent="0" lvl="0" marL="0" marR="0" rtl="0" algn="l">
              <a:lnSpc>
                <a:spcPct val="115000"/>
              </a:lnSpc>
              <a:spcBef>
                <a:spcPts val="0"/>
              </a:spcBef>
              <a:spcAft>
                <a:spcPts val="0"/>
              </a:spcAft>
              <a:buClr>
                <a:srgbClr val="5E5E5E"/>
              </a:buClr>
              <a:buSzPts val="1600"/>
              <a:buFont typeface="Open Sans"/>
              <a:buNone/>
            </a:pPr>
            <a:r>
              <a:t/>
            </a:r>
            <a:endParaRPr b="1" baseline="30000" i="0" sz="16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As a thanks to our loyal clients, we will also be offering discounts and offers more often in order for them to                            avail of our services at lower rates. Gift coupons will also now be available. I hope and pray that Melview will                                                                   continue to be the reliable and luxurious escape that all guests expect and more.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131" name="Google Shape;131;p21"/>
          <p:cNvCxnSpPr/>
          <p:nvPr/>
        </p:nvCxnSpPr>
        <p:spPr>
          <a:xfrm flipH="1">
            <a:off x="8538392" y="2485707"/>
            <a:ext cx="1" cy="9272702"/>
          </a:xfrm>
          <a:prstGeom prst="straightConnector1">
            <a:avLst/>
          </a:prstGeom>
          <a:noFill/>
          <a:ln cap="flat" cmpd="sng" w="19050">
            <a:solidFill>
              <a:srgbClr val="929292"/>
            </a:solidFill>
            <a:prstDash val="solid"/>
            <a:miter lim="400000"/>
            <a:headEnd len="sm" w="sm" type="none"/>
            <a:tailEnd len="sm" w="sm" type="none"/>
          </a:ln>
        </p:spPr>
      </p:cxnSp>
      <p:sp>
        <p:nvSpPr>
          <p:cNvPr id="132" name="Google Shape;132;p21"/>
          <p:cNvSpPr/>
          <p:nvPr/>
        </p:nvSpPr>
        <p:spPr>
          <a:xfrm>
            <a:off x="1607163" y="3934744"/>
            <a:ext cx="3934865" cy="1781387"/>
          </a:xfrm>
          <a:prstGeom prst="rect">
            <a:avLst/>
          </a:prstGeom>
          <a:noFill/>
          <a:ln>
            <a:noFill/>
          </a:ln>
        </p:spPr>
        <p:txBody>
          <a:bodyPr anchorCtr="0" anchor="ctr"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2600"/>
              <a:buFont typeface="EB Garamond"/>
              <a:buNone/>
            </a:pPr>
            <a:r>
              <a:rPr b="0" i="1" lang="en-US" sz="2600" u="none" cap="none" strike="noStrike">
                <a:solidFill>
                  <a:srgbClr val="5E5E5E"/>
                </a:solidFill>
                <a:latin typeface="EB Garamond"/>
                <a:ea typeface="EB Garamond"/>
                <a:cs typeface="EB Garamond"/>
                <a:sym typeface="EB Garamond"/>
              </a:rPr>
              <a:t>This year holds a lot of                        exciting new changes for the Melview Hotel.</a:t>
            </a:r>
            <a:endParaRPr/>
          </a:p>
        </p:txBody>
      </p:sp>
      <p:sp>
        <p:nvSpPr>
          <p:cNvPr id="133" name="Google Shape;133;p21"/>
          <p:cNvSpPr/>
          <p:nvPr/>
        </p:nvSpPr>
        <p:spPr>
          <a:xfrm>
            <a:off x="10388600" y="2438400"/>
            <a:ext cx="2756000" cy="7772400"/>
          </a:xfrm>
          <a:prstGeom prst="rect">
            <a:avLst/>
          </a:prstGeom>
          <a:solidFill>
            <a:srgbClr val="E0B09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4" name="Google Shape;134;p21"/>
          <p:cNvSpPr/>
          <p:nvPr/>
        </p:nvSpPr>
        <p:spPr>
          <a:xfrm>
            <a:off x="1369747" y="2831633"/>
            <a:ext cx="777874" cy="1298787"/>
          </a:xfrm>
          <a:prstGeom prst="rect">
            <a:avLst/>
          </a:prstGeom>
          <a:noFill/>
          <a:ln>
            <a:noFill/>
          </a:ln>
        </p:spPr>
        <p:txBody>
          <a:bodyPr anchorCtr="0" anchor="ctr"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7500"/>
              <a:buFont typeface="EB Garamond"/>
              <a:buNone/>
            </a:pPr>
            <a:r>
              <a:rPr b="0" i="1" lang="en-US" sz="7500" u="none" cap="none" strike="noStrike">
                <a:solidFill>
                  <a:srgbClr val="5E5E5E"/>
                </a:solidFill>
                <a:latin typeface="EB Garamond"/>
                <a:ea typeface="EB Garamond"/>
                <a:cs typeface="EB Garamond"/>
                <a:sym typeface="EB Garamond"/>
              </a:rPr>
              <a:t>“</a:t>
            </a:r>
            <a:endParaRPr/>
          </a:p>
        </p:txBody>
      </p:sp>
      <p:sp>
        <p:nvSpPr>
          <p:cNvPr id="135" name="Google Shape;135;p21"/>
          <p:cNvSpPr/>
          <p:nvPr/>
        </p:nvSpPr>
        <p:spPr>
          <a:xfrm>
            <a:off x="4497831" y="5524599"/>
            <a:ext cx="777874" cy="1298788"/>
          </a:xfrm>
          <a:prstGeom prst="rect">
            <a:avLst/>
          </a:prstGeom>
          <a:noFill/>
          <a:ln>
            <a:noFill/>
          </a:ln>
        </p:spPr>
        <p:txBody>
          <a:bodyPr anchorCtr="0" anchor="ctr" bIns="27075" lIns="27075" spcFirstLastPara="1" rIns="27075" wrap="square" tIns="27075">
            <a:noAutofit/>
          </a:bodyPr>
          <a:lstStyle/>
          <a:p>
            <a:pPr indent="0" lvl="0" marL="0" marR="0" rtl="0" algn="ctr">
              <a:lnSpc>
                <a:spcPct val="150000"/>
              </a:lnSpc>
              <a:spcBef>
                <a:spcPts val="0"/>
              </a:spcBef>
              <a:spcAft>
                <a:spcPts val="0"/>
              </a:spcAft>
              <a:buClr>
                <a:srgbClr val="5E5E5E"/>
              </a:buClr>
              <a:buSzPts val="7500"/>
              <a:buFont typeface="EB Garamond"/>
              <a:buNone/>
            </a:pPr>
            <a:r>
              <a:rPr b="0" i="1" lang="en-US" sz="7500" u="none" cap="none" strike="noStrike">
                <a:solidFill>
                  <a:srgbClr val="5E5E5E"/>
                </a:solidFill>
                <a:latin typeface="EB Garamond"/>
                <a:ea typeface="EB Garamond"/>
                <a:cs typeface="EB Garamond"/>
                <a:sym typeface="EB Garamond"/>
              </a:rPr>
              <a:t>”</a:t>
            </a:r>
            <a:endParaRPr/>
          </a:p>
        </p:txBody>
      </p:sp>
      <p:pic>
        <p:nvPicPr>
          <p:cNvPr id="136" name="Google Shape;136;p21"/>
          <p:cNvPicPr preferRelativeResize="0"/>
          <p:nvPr/>
        </p:nvPicPr>
        <p:blipFill rotWithShape="1">
          <a:blip r:embed="rId3">
            <a:alphaModFix/>
          </a:blip>
          <a:srcRect b="2123" l="34100" r="20985" t="1743"/>
          <a:stretch/>
        </p:blipFill>
        <p:spPr>
          <a:xfrm>
            <a:off x="6388100" y="-123329"/>
            <a:ext cx="5566321" cy="7942560"/>
          </a:xfrm>
          <a:prstGeom prst="rect">
            <a:avLst/>
          </a:prstGeom>
          <a:noFill/>
          <a:ln>
            <a:noFill/>
          </a:ln>
        </p:spPr>
      </p:pic>
      <p:sp>
        <p:nvSpPr>
          <p:cNvPr id="137" name="Google Shape;137;p21"/>
          <p:cNvSpPr/>
          <p:nvPr/>
        </p:nvSpPr>
        <p:spPr>
          <a:xfrm>
            <a:off x="3717047" y="6929864"/>
            <a:ext cx="1696298" cy="3843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2000"/>
              <a:buFont typeface="EB Garamond"/>
              <a:buNone/>
            </a:pPr>
            <a:r>
              <a:rPr b="0" i="0" lang="en-US" sz="2000" u="none" cap="none" strike="noStrike">
                <a:solidFill>
                  <a:srgbClr val="5E5E5E"/>
                </a:solidFill>
                <a:latin typeface="EB Garamond"/>
                <a:ea typeface="EB Garamond"/>
                <a:cs typeface="EB Garamond"/>
                <a:sym typeface="EB Garamond"/>
              </a:rPr>
              <a:t>- Mary Melview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p:nvPr/>
        </p:nvSpPr>
        <p:spPr>
          <a:xfrm>
            <a:off x="-114300" y="-47179"/>
            <a:ext cx="13233400" cy="9847958"/>
          </a:xfrm>
          <a:prstGeom prst="rect">
            <a:avLst/>
          </a:prstGeom>
          <a:solidFill>
            <a:srgbClr val="F3EC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cxnSp>
        <p:nvCxnSpPr>
          <p:cNvPr id="143" name="Google Shape;143;p22"/>
          <p:cNvCxnSpPr/>
          <p:nvPr/>
        </p:nvCxnSpPr>
        <p:spPr>
          <a:xfrm flipH="1">
            <a:off x="3102792" y="-206693"/>
            <a:ext cx="1" cy="10150317"/>
          </a:xfrm>
          <a:prstGeom prst="straightConnector1">
            <a:avLst/>
          </a:prstGeom>
          <a:noFill/>
          <a:ln cap="flat" cmpd="sng" w="19050">
            <a:solidFill>
              <a:srgbClr val="929292"/>
            </a:solidFill>
            <a:prstDash val="solid"/>
            <a:miter lim="400000"/>
            <a:headEnd len="sm" w="sm" type="none"/>
            <a:tailEnd len="sm" w="sm" type="none"/>
          </a:ln>
        </p:spPr>
      </p:cxnSp>
      <p:sp>
        <p:nvSpPr>
          <p:cNvPr id="144" name="Google Shape;144;p22"/>
          <p:cNvSpPr/>
          <p:nvPr/>
        </p:nvSpPr>
        <p:spPr>
          <a:xfrm>
            <a:off x="7592756" y="4361722"/>
            <a:ext cx="4390183" cy="2962627"/>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The Melview Hotel was founded in the year 2005 by Mary Melview                   who is a former real estate agent. She wanted to create a hotel                           that boasted luxurious amenities and accommodating staff that                would be made available to all at very reasonable price points. </a:t>
            </a:r>
            <a:endParaRPr/>
          </a:p>
          <a:p>
            <a:pPr indent="0" lvl="0" marL="0" marR="0" rtl="0" algn="l">
              <a:lnSpc>
                <a:spcPct val="150000"/>
              </a:lnSpc>
              <a:spcBef>
                <a:spcPts val="0"/>
              </a:spcBef>
              <a:spcAft>
                <a:spcPts val="0"/>
              </a:spcAft>
              <a:buClr>
                <a:srgbClr val="5E5E5E"/>
              </a:buClr>
              <a:buSzPts val="1600"/>
              <a:buFont typeface="Open Sans"/>
              <a:buNone/>
            </a:pPr>
            <a:r>
              <a:t/>
            </a:r>
            <a:endParaRPr b="1" baseline="30000" i="0" sz="16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5E5E5E"/>
              </a:buClr>
              <a:buSzPts val="1600"/>
              <a:buFont typeface="Open Sans"/>
              <a:buNone/>
            </a:pPr>
            <a:r>
              <a:rPr b="0" baseline="30000" i="0" lang="en-US" sz="1600" u="none" cap="none" strike="noStrike">
                <a:solidFill>
                  <a:srgbClr val="5E5E5E"/>
                </a:solidFill>
                <a:latin typeface="Open Sans"/>
                <a:ea typeface="Open Sans"/>
                <a:cs typeface="Open Sans"/>
                <a:sym typeface="Open Sans"/>
              </a:rPr>
              <a:t>Today, the hotel resides on a lush lot by the beach and offers                            spectacular views of the city both day and night. Additionally, the                      hotel has won more than 30 prestigious awards all throughout its                         15 years of operating. </a:t>
            </a:r>
            <a:endParaRPr/>
          </a:p>
        </p:txBody>
      </p:sp>
      <p:pic>
        <p:nvPicPr>
          <p:cNvPr id="145" name="Google Shape;145;p22"/>
          <p:cNvPicPr preferRelativeResize="0"/>
          <p:nvPr/>
        </p:nvPicPr>
        <p:blipFill rotWithShape="1">
          <a:blip r:embed="rId3">
            <a:alphaModFix/>
          </a:blip>
          <a:srcRect b="16487" l="4300" r="1059" t="30184"/>
          <a:stretch/>
        </p:blipFill>
        <p:spPr>
          <a:xfrm>
            <a:off x="-139701" y="2133600"/>
            <a:ext cx="6707883" cy="5486400"/>
          </a:xfrm>
          <a:prstGeom prst="rect">
            <a:avLst/>
          </a:prstGeom>
          <a:noFill/>
          <a:ln>
            <a:noFill/>
          </a:ln>
        </p:spPr>
      </p:pic>
      <p:sp>
        <p:nvSpPr>
          <p:cNvPr id="146" name="Google Shape;146;p22"/>
          <p:cNvSpPr/>
          <p:nvPr/>
        </p:nvSpPr>
        <p:spPr>
          <a:xfrm>
            <a:off x="5513424" y="1149460"/>
            <a:ext cx="2816152" cy="2816152"/>
          </a:xfrm>
          <a:prstGeom prst="ellipse">
            <a:avLst/>
          </a:prstGeom>
          <a:solidFill>
            <a:srgbClr val="F6D6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7" name="Google Shape;147;p22"/>
          <p:cNvSpPr/>
          <p:nvPr/>
        </p:nvSpPr>
        <p:spPr>
          <a:xfrm>
            <a:off x="7603541" y="2799189"/>
            <a:ext cx="1475509" cy="6256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5E5E5E"/>
              </a:buClr>
              <a:buSzPts val="3500"/>
              <a:buFont typeface="EB Garamond"/>
              <a:buNone/>
            </a:pPr>
            <a:r>
              <a:rPr b="0" i="0" lang="en-US" sz="3500" u="none" cap="none" strike="noStrike">
                <a:solidFill>
                  <a:srgbClr val="5E5E5E"/>
                </a:solidFill>
                <a:latin typeface="EB Garamond"/>
                <a:ea typeface="EB Garamond"/>
                <a:cs typeface="EB Garamond"/>
                <a:sym typeface="EB Garamond"/>
              </a:rPr>
              <a:t>History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