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9144000"/>
  <p:notesSz cx="6858000" cy="9144000"/>
  <p:embeddedFontLst>
    <p:embeddedFont>
      <p:font typeface="Cabin SemiBold"/>
      <p:regular r:id="rId25"/>
      <p:bold r:id="rId26"/>
      <p:italic r:id="rId27"/>
      <p:boldItalic r:id="rId28"/>
    </p:embeddedFont>
    <p:embeddedFont>
      <p:font typeface="Cabin"/>
      <p:bold r:id="rId29"/>
      <p:boldItalic r:id="rId30"/>
    </p:embeddedFont>
    <p:embeddedFont>
      <p:font typeface="Open Sans Light"/>
      <p:regular r:id="rId31"/>
      <p:bold r:id="rId32"/>
      <p:italic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abinSemiBold-bold.fntdata"/><Relationship Id="rId25" Type="http://schemas.openxmlformats.org/officeDocument/2006/relationships/font" Target="fonts/CabinSemiBold-regular.fntdata"/><Relationship Id="rId28" Type="http://schemas.openxmlformats.org/officeDocument/2006/relationships/font" Target="fonts/CabinSemiBold-boldItalic.fntdata"/><Relationship Id="rId27" Type="http://schemas.openxmlformats.org/officeDocument/2006/relationships/font" Target="fonts/CabinSemi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abin-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Light-regular.fntdata"/><Relationship Id="rId30" Type="http://schemas.openxmlformats.org/officeDocument/2006/relationships/font" Target="fonts/Cabin-boldItalic.fntdata"/><Relationship Id="rId11" Type="http://schemas.openxmlformats.org/officeDocument/2006/relationships/slide" Target="slides/slide7.xml"/><Relationship Id="rId33" Type="http://schemas.openxmlformats.org/officeDocument/2006/relationships/font" Target="fonts/OpenSansLight-italic.fntdata"/><Relationship Id="rId10" Type="http://schemas.openxmlformats.org/officeDocument/2006/relationships/slide" Target="slides/slide6.xml"/><Relationship Id="rId32" Type="http://schemas.openxmlformats.org/officeDocument/2006/relationships/font" Target="fonts/OpenSansLight-bold.fntdata"/><Relationship Id="rId13" Type="http://schemas.openxmlformats.org/officeDocument/2006/relationships/slide" Target="slides/slide9.xml"/><Relationship Id="rId35" Type="http://schemas.openxmlformats.org/officeDocument/2006/relationships/font" Target="fonts/OpenSans-regular.fntdata"/><Relationship Id="rId12" Type="http://schemas.openxmlformats.org/officeDocument/2006/relationships/slide" Target="slides/slide8.xml"/><Relationship Id="rId34" Type="http://schemas.openxmlformats.org/officeDocument/2006/relationships/font" Target="fonts/OpenSansLight-boldItalic.fntdata"/><Relationship Id="rId15" Type="http://schemas.openxmlformats.org/officeDocument/2006/relationships/slide" Target="slides/slide11.xml"/><Relationship Id="rId37" Type="http://schemas.openxmlformats.org/officeDocument/2006/relationships/font" Target="fonts/OpenSans-italic.fntdata"/><Relationship Id="rId14" Type="http://schemas.openxmlformats.org/officeDocument/2006/relationships/slide" Target="slides/slide10.xml"/><Relationship Id="rId36" Type="http://schemas.openxmlformats.org/officeDocument/2006/relationships/font" Target="fonts/OpenSans-bold.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OpenSans-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3" name="Shape 83"/>
        <p:cNvGrpSpPr/>
        <p:nvPr/>
      </p:nvGrpSpPr>
      <p:grpSpPr>
        <a:xfrm>
          <a:off x="0" y="0"/>
          <a:ext cx="0" cy="0"/>
          <a:chOff x="0" y="0"/>
          <a:chExt cx="0" cy="0"/>
        </a:xfrm>
      </p:grpSpPr>
      <p:sp>
        <p:nvSpPr>
          <p:cNvPr id="84" name="Google Shape;84;p13"/>
          <p:cNvSpPr/>
          <p:nvPr/>
        </p:nvSpPr>
        <p:spPr>
          <a:xfrm>
            <a:off x="0" y="0"/>
            <a:ext cx="9144000" cy="685799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p:nvPr/>
        </p:nvSpPr>
        <p:spPr>
          <a:xfrm>
            <a:off x="0" y="1"/>
            <a:ext cx="9144000" cy="6857999"/>
          </a:xfrm>
          <a:prstGeom prst="rect">
            <a:avLst/>
          </a:prstGeom>
          <a:solidFill>
            <a:srgbClr val="FFFFFF">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3"/>
          <p:cNvSpPr txBox="1"/>
          <p:nvPr/>
        </p:nvSpPr>
        <p:spPr>
          <a:xfrm>
            <a:off x="1703077" y="2598003"/>
            <a:ext cx="5737847"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7200" u="none" cap="none" strike="noStrike">
                <a:solidFill>
                  <a:srgbClr val="F80E05"/>
                </a:solidFill>
                <a:latin typeface="Cabin"/>
                <a:ea typeface="Cabin"/>
                <a:cs typeface="Cabin"/>
                <a:sym typeface="Cabin"/>
              </a:rPr>
              <a:t>Marketplace </a:t>
            </a:r>
            <a:endParaRPr b="1" i="0" sz="7200" u="none" cap="none" strike="noStrike">
              <a:solidFill>
                <a:srgbClr val="F80E05"/>
              </a:solidFill>
              <a:latin typeface="Cabin"/>
              <a:ea typeface="Cabin"/>
              <a:cs typeface="Cabin"/>
              <a:sym typeface="Cabin"/>
            </a:endParaRPr>
          </a:p>
        </p:txBody>
      </p:sp>
      <p:sp>
        <p:nvSpPr>
          <p:cNvPr id="87" name="Google Shape;87;p13"/>
          <p:cNvSpPr txBox="1"/>
          <p:nvPr/>
        </p:nvSpPr>
        <p:spPr>
          <a:xfrm>
            <a:off x="2345094" y="3798332"/>
            <a:ext cx="4453813"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rgbClr val="3F3F3F"/>
                </a:solidFill>
                <a:latin typeface="Cabin SemiBold"/>
                <a:ea typeface="Cabin SemiBold"/>
                <a:cs typeface="Cabin SemiBold"/>
                <a:sym typeface="Cabin SemiBold"/>
              </a:rPr>
              <a:t>Pitch Deck</a:t>
            </a:r>
            <a:endParaRPr b="0" i="0" sz="2400" u="none" cap="none" strike="noStrike">
              <a:solidFill>
                <a:srgbClr val="3F3F3F"/>
              </a:solidFill>
              <a:latin typeface="Cabin SemiBold"/>
              <a:ea typeface="Cabin SemiBold"/>
              <a:cs typeface="Cabin SemiBold"/>
              <a:sym typeface="Cabin SemiBold"/>
            </a:endParaRPr>
          </a:p>
        </p:txBody>
      </p:sp>
      <p:sp>
        <p:nvSpPr>
          <p:cNvPr id="88" name="Google Shape;88;p13"/>
          <p:cNvSpPr/>
          <p:nvPr/>
        </p:nvSpPr>
        <p:spPr>
          <a:xfrm>
            <a:off x="6521824" y="1"/>
            <a:ext cx="2622176" cy="635896"/>
          </a:xfrm>
          <a:prstGeom prst="parallelogram">
            <a:avLst>
              <a:gd fmla="val 48810" name="adj"/>
            </a:avLst>
          </a:prstGeom>
          <a:solidFill>
            <a:srgbClr val="F80E0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9" name="Shape 179"/>
        <p:cNvGrpSpPr/>
        <p:nvPr/>
      </p:nvGrpSpPr>
      <p:grpSpPr>
        <a:xfrm>
          <a:off x="0" y="0"/>
          <a:ext cx="0" cy="0"/>
          <a:chOff x="0" y="0"/>
          <a:chExt cx="0" cy="0"/>
        </a:xfrm>
      </p:grpSpPr>
      <p:sp>
        <p:nvSpPr>
          <p:cNvPr id="180" name="Google Shape;180;p22"/>
          <p:cNvSpPr/>
          <p:nvPr/>
        </p:nvSpPr>
        <p:spPr>
          <a:xfrm>
            <a:off x="5067300" y="0"/>
            <a:ext cx="3219450" cy="685799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F2F2"/>
              </a:solidFill>
              <a:latin typeface="Calibri"/>
              <a:ea typeface="Calibri"/>
              <a:cs typeface="Calibri"/>
              <a:sym typeface="Calibri"/>
            </a:endParaRPr>
          </a:p>
        </p:txBody>
      </p:sp>
      <p:sp>
        <p:nvSpPr>
          <p:cNvPr id="181" name="Google Shape;181;p22"/>
          <p:cNvSpPr/>
          <p:nvPr/>
        </p:nvSpPr>
        <p:spPr>
          <a:xfrm>
            <a:off x="608981" y="771620"/>
            <a:ext cx="281458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80E05"/>
                </a:solidFill>
                <a:latin typeface="Cabin SemiBold"/>
                <a:ea typeface="Cabin SemiBold"/>
                <a:cs typeface="Cabin SemiBold"/>
                <a:sym typeface="Cabin SemiBold"/>
              </a:rPr>
              <a:t>Advantages</a:t>
            </a:r>
            <a:endParaRPr/>
          </a:p>
        </p:txBody>
      </p:sp>
      <p:sp>
        <p:nvSpPr>
          <p:cNvPr id="182" name="Google Shape;182;p22"/>
          <p:cNvSpPr/>
          <p:nvPr/>
        </p:nvSpPr>
        <p:spPr>
          <a:xfrm>
            <a:off x="608981" y="1367277"/>
            <a:ext cx="7177032" cy="16312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3F3F3F"/>
                </a:solidFill>
                <a:latin typeface="Open Sans Light"/>
                <a:ea typeface="Open Sans Light"/>
                <a:cs typeface="Open Sans Light"/>
                <a:sym typeface="Open Sans Light"/>
              </a:rPr>
              <a:t>The Arizona area lacks a diverse marketplace, which is why we will aim for top notch quality and freshness in all of the products and services we provide. The market will provide authentic products from around the world that clients can purchase and enjoy.</a:t>
            </a:r>
            <a:endParaRPr/>
          </a:p>
        </p:txBody>
      </p:sp>
      <p:sp>
        <p:nvSpPr>
          <p:cNvPr id="183" name="Google Shape;183;p22"/>
          <p:cNvSpPr/>
          <p:nvPr/>
        </p:nvSpPr>
        <p:spPr>
          <a:xfrm>
            <a:off x="0" y="3503887"/>
            <a:ext cx="9144000" cy="2952750"/>
          </a:xfrm>
          <a:prstGeom prst="rect">
            <a:avLst/>
          </a:prstGeom>
          <a:blipFill rotWithShape="1">
            <a:blip r:embed="rId3">
              <a:alphaModFix/>
            </a:blip>
            <a:stretch>
              <a:fillRect b="-21208" l="-2857" r="-950" t="-74421"/>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22"/>
          <p:cNvSpPr/>
          <p:nvPr/>
        </p:nvSpPr>
        <p:spPr>
          <a:xfrm>
            <a:off x="8083296" y="3503887"/>
            <a:ext cx="1060704" cy="2952750"/>
          </a:xfrm>
          <a:prstGeom prst="triangle">
            <a:avLst>
              <a:gd fmla="val 100000" name="adj"/>
            </a:avLst>
          </a:prstGeom>
          <a:solidFill>
            <a:srgbClr val="F80E05">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8" name="Shape 188"/>
        <p:cNvGrpSpPr/>
        <p:nvPr/>
      </p:nvGrpSpPr>
      <p:grpSpPr>
        <a:xfrm>
          <a:off x="0" y="0"/>
          <a:ext cx="0" cy="0"/>
          <a:chOff x="0" y="0"/>
          <a:chExt cx="0" cy="0"/>
        </a:xfrm>
      </p:grpSpPr>
      <p:sp>
        <p:nvSpPr>
          <p:cNvPr id="189" name="Google Shape;189;p23"/>
          <p:cNvSpPr/>
          <p:nvPr/>
        </p:nvSpPr>
        <p:spPr>
          <a:xfrm>
            <a:off x="0" y="1"/>
            <a:ext cx="9144000" cy="685799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23"/>
          <p:cNvSpPr/>
          <p:nvPr/>
        </p:nvSpPr>
        <p:spPr>
          <a:xfrm flipH="1">
            <a:off x="0" y="-1"/>
            <a:ext cx="1060704" cy="6858001"/>
          </a:xfrm>
          <a:prstGeom prst="triangle">
            <a:avLst>
              <a:gd fmla="val 100000" name="adj"/>
            </a:avLst>
          </a:prstGeom>
          <a:solidFill>
            <a:srgbClr val="F80E05">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23"/>
          <p:cNvSpPr/>
          <p:nvPr/>
        </p:nvSpPr>
        <p:spPr>
          <a:xfrm>
            <a:off x="1116106" y="1307307"/>
            <a:ext cx="6911788" cy="4243387"/>
          </a:xfrm>
          <a:prstGeom prst="rect">
            <a:avLst/>
          </a:prstGeom>
          <a:solidFill>
            <a:srgbClr val="FFFFFF">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2" name="Google Shape;192;p23"/>
          <p:cNvGrpSpPr/>
          <p:nvPr/>
        </p:nvGrpSpPr>
        <p:grpSpPr>
          <a:xfrm>
            <a:off x="1588773" y="2028836"/>
            <a:ext cx="5966455" cy="2800328"/>
            <a:chOff x="1183986" y="1268684"/>
            <a:chExt cx="5966455" cy="2800328"/>
          </a:xfrm>
        </p:grpSpPr>
        <p:sp>
          <p:nvSpPr>
            <p:cNvPr id="193" name="Google Shape;193;p23"/>
            <p:cNvSpPr/>
            <p:nvPr/>
          </p:nvSpPr>
          <p:spPr>
            <a:xfrm>
              <a:off x="1196362" y="1822243"/>
              <a:ext cx="5954079" cy="22467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000">
                  <a:solidFill>
                    <a:srgbClr val="3F3F3F"/>
                  </a:solidFill>
                  <a:latin typeface="Open Sans Light"/>
                  <a:ea typeface="Open Sans Light"/>
                  <a:cs typeface="Open Sans Light"/>
                  <a:sym typeface="Open Sans Light"/>
                </a:rPr>
                <a:t>Our newly launched project, “UNITED CULTURE”, is aimed to give the most famous and authentic assortment of delicacies from all 7 continents around the world. With over 6000+ available products, Assorti Ultramarket will become a convenient one stop shop for those looking for an international tasting experience.</a:t>
              </a:r>
              <a:endParaRPr/>
            </a:p>
          </p:txBody>
        </p:sp>
        <p:sp>
          <p:nvSpPr>
            <p:cNvPr id="194" name="Google Shape;194;p23"/>
            <p:cNvSpPr/>
            <p:nvPr/>
          </p:nvSpPr>
          <p:spPr>
            <a:xfrm>
              <a:off x="1183986" y="1268684"/>
              <a:ext cx="286358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80E05"/>
                  </a:solidFill>
                  <a:latin typeface="Cabin SemiBold"/>
                  <a:ea typeface="Cabin SemiBold"/>
                  <a:cs typeface="Cabin SemiBold"/>
                  <a:sym typeface="Cabin SemiBold"/>
                </a:rPr>
                <a:t>United Culture</a:t>
              </a:r>
              <a:endParaRPr sz="3200">
                <a:solidFill>
                  <a:srgbClr val="F80E05"/>
                </a:solidFill>
                <a:latin typeface="Cabin SemiBold"/>
                <a:ea typeface="Cabin SemiBold"/>
                <a:cs typeface="Cabin SemiBold"/>
                <a:sym typeface="Cabin SemiBold"/>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8" name="Shape 198"/>
        <p:cNvGrpSpPr/>
        <p:nvPr/>
      </p:nvGrpSpPr>
      <p:grpSpPr>
        <a:xfrm>
          <a:off x="0" y="0"/>
          <a:ext cx="0" cy="0"/>
          <a:chOff x="0" y="0"/>
          <a:chExt cx="0" cy="0"/>
        </a:xfrm>
      </p:grpSpPr>
      <p:sp>
        <p:nvSpPr>
          <p:cNvPr id="199" name="Google Shape;199;p24"/>
          <p:cNvSpPr/>
          <p:nvPr/>
        </p:nvSpPr>
        <p:spPr>
          <a:xfrm>
            <a:off x="0" y="3639312"/>
            <a:ext cx="9144000" cy="1982654"/>
          </a:xfrm>
          <a:prstGeom prst="rect">
            <a:avLst/>
          </a:prstGeom>
          <a:solidFill>
            <a:srgbClr val="F7F7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F2F2"/>
              </a:solidFill>
              <a:latin typeface="Calibri"/>
              <a:ea typeface="Calibri"/>
              <a:cs typeface="Calibri"/>
              <a:sym typeface="Calibri"/>
            </a:endParaRPr>
          </a:p>
        </p:txBody>
      </p:sp>
      <p:sp>
        <p:nvSpPr>
          <p:cNvPr id="200" name="Google Shape;200;p24"/>
          <p:cNvSpPr/>
          <p:nvPr/>
        </p:nvSpPr>
        <p:spPr>
          <a:xfrm>
            <a:off x="515609" y="1785514"/>
            <a:ext cx="3664451" cy="37856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000">
                <a:solidFill>
                  <a:srgbClr val="3F3F3F"/>
                </a:solidFill>
                <a:latin typeface="Open Sans Light"/>
                <a:ea typeface="Open Sans Light"/>
                <a:cs typeface="Open Sans Light"/>
                <a:sym typeface="Open Sans Light"/>
              </a:rPr>
              <a:t>Based on a census conducted by the Bureau of Arizona; Phoenix, Arizona has a total of 1, 626, 078 residents and 100, 000 tourist as of 2017. About 70% or 1, 208, 254 of the combined population are individuals who spend on average between $30 to $200 and buy food, clothes and assorted products from public markets on a monthly basis.</a:t>
            </a:r>
            <a:endParaRPr/>
          </a:p>
        </p:txBody>
      </p:sp>
      <p:sp>
        <p:nvSpPr>
          <p:cNvPr id="201" name="Google Shape;201;p24"/>
          <p:cNvSpPr/>
          <p:nvPr/>
        </p:nvSpPr>
        <p:spPr>
          <a:xfrm>
            <a:off x="535137" y="1231132"/>
            <a:ext cx="210456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80E05"/>
                </a:solidFill>
                <a:latin typeface="Cabin SemiBold"/>
                <a:ea typeface="Cabin SemiBold"/>
                <a:cs typeface="Cabin SemiBold"/>
                <a:sym typeface="Cabin SemiBold"/>
              </a:rPr>
              <a:t>Traction</a:t>
            </a:r>
            <a:endParaRPr sz="3200">
              <a:solidFill>
                <a:srgbClr val="F80E05"/>
              </a:solidFill>
              <a:latin typeface="Cabin SemiBold"/>
              <a:ea typeface="Cabin SemiBold"/>
              <a:cs typeface="Cabin SemiBold"/>
              <a:sym typeface="Cabin SemiBold"/>
            </a:endParaRPr>
          </a:p>
        </p:txBody>
      </p:sp>
      <p:sp>
        <p:nvSpPr>
          <p:cNvPr id="202" name="Google Shape;202;p24"/>
          <p:cNvSpPr/>
          <p:nvPr/>
        </p:nvSpPr>
        <p:spPr>
          <a:xfrm>
            <a:off x="4629150" y="1"/>
            <a:ext cx="4514850" cy="685799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F2F2"/>
              </a:solidFill>
              <a:latin typeface="Calibri"/>
              <a:ea typeface="Calibri"/>
              <a:cs typeface="Calibri"/>
              <a:sym typeface="Calibri"/>
            </a:endParaRPr>
          </a:p>
        </p:txBody>
      </p:sp>
      <p:sp>
        <p:nvSpPr>
          <p:cNvPr id="203" name="Google Shape;203;p24"/>
          <p:cNvSpPr/>
          <p:nvPr/>
        </p:nvSpPr>
        <p:spPr>
          <a:xfrm>
            <a:off x="8082504" y="-1"/>
            <a:ext cx="1060704" cy="6858001"/>
          </a:xfrm>
          <a:prstGeom prst="triangle">
            <a:avLst>
              <a:gd fmla="val 100000" name="adj"/>
            </a:avLst>
          </a:prstGeom>
          <a:solidFill>
            <a:srgbClr val="F80E05">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7" name="Shape 207"/>
        <p:cNvGrpSpPr/>
        <p:nvPr/>
      </p:nvGrpSpPr>
      <p:grpSpPr>
        <a:xfrm>
          <a:off x="0" y="0"/>
          <a:ext cx="0" cy="0"/>
          <a:chOff x="0" y="0"/>
          <a:chExt cx="0" cy="0"/>
        </a:xfrm>
      </p:grpSpPr>
      <p:sp>
        <p:nvSpPr>
          <p:cNvPr id="208" name="Google Shape;208;p25"/>
          <p:cNvSpPr/>
          <p:nvPr/>
        </p:nvSpPr>
        <p:spPr>
          <a:xfrm>
            <a:off x="1060703" y="0"/>
            <a:ext cx="2933319" cy="6857999"/>
          </a:xfrm>
          <a:prstGeom prst="rect">
            <a:avLst/>
          </a:prstGeom>
          <a:solidFill>
            <a:srgbClr val="F7F7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F2F2"/>
              </a:solidFill>
              <a:latin typeface="Calibri"/>
              <a:ea typeface="Calibri"/>
              <a:cs typeface="Calibri"/>
              <a:sym typeface="Calibri"/>
            </a:endParaRPr>
          </a:p>
        </p:txBody>
      </p:sp>
      <p:sp>
        <p:nvSpPr>
          <p:cNvPr id="209" name="Google Shape;209;p25"/>
          <p:cNvSpPr/>
          <p:nvPr/>
        </p:nvSpPr>
        <p:spPr>
          <a:xfrm>
            <a:off x="0" y="0"/>
            <a:ext cx="5829300" cy="295275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25"/>
          <p:cNvSpPr/>
          <p:nvPr/>
        </p:nvSpPr>
        <p:spPr>
          <a:xfrm flipH="1">
            <a:off x="0" y="0"/>
            <a:ext cx="1060704" cy="2952750"/>
          </a:xfrm>
          <a:prstGeom prst="triangle">
            <a:avLst>
              <a:gd fmla="val 100000" name="adj"/>
            </a:avLst>
          </a:prstGeom>
          <a:solidFill>
            <a:srgbClr val="F80E05">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25"/>
          <p:cNvSpPr/>
          <p:nvPr/>
        </p:nvSpPr>
        <p:spPr>
          <a:xfrm>
            <a:off x="1227670" y="3744253"/>
            <a:ext cx="7311212" cy="2092881"/>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000">
                <a:solidFill>
                  <a:srgbClr val="3F3F3F"/>
                </a:solidFill>
                <a:latin typeface="Open Sans Light"/>
                <a:ea typeface="Open Sans Light"/>
                <a:cs typeface="Open Sans Light"/>
                <a:sym typeface="Open Sans Light"/>
              </a:rPr>
              <a:t>The chosen target market will be the residents of Phoenix, Arizona. This specific group of individuals was chosen based on the following factors : </a:t>
            </a:r>
            <a:endParaRPr/>
          </a:p>
          <a:p>
            <a:pPr indent="0" lvl="0" marL="0" marR="0" rtl="0" algn="l">
              <a:lnSpc>
                <a:spcPct val="115000"/>
              </a:lnSpc>
              <a:spcBef>
                <a:spcPts val="0"/>
              </a:spcBef>
              <a:spcAft>
                <a:spcPts val="0"/>
              </a:spcAft>
              <a:buNone/>
            </a:pPr>
            <a:br>
              <a:rPr lang="en-US" sz="2000">
                <a:solidFill>
                  <a:srgbClr val="3F3F3F"/>
                </a:solidFill>
                <a:latin typeface="Open Sans Light"/>
                <a:ea typeface="Open Sans Light"/>
                <a:cs typeface="Open Sans Light"/>
                <a:sym typeface="Open Sans Light"/>
              </a:rPr>
            </a:br>
            <a:r>
              <a:rPr lang="en-US" sz="2000">
                <a:solidFill>
                  <a:srgbClr val="3F3F3F"/>
                </a:solidFill>
                <a:latin typeface="Open Sans Light"/>
                <a:ea typeface="Open Sans Light"/>
                <a:cs typeface="Open Sans Light"/>
                <a:sym typeface="Open Sans Light"/>
              </a:rPr>
              <a:t>[FACTOR]</a:t>
            </a:r>
            <a:endParaRPr/>
          </a:p>
          <a:p>
            <a:pPr indent="0" lvl="0" marL="0" marR="0" rtl="0" algn="l">
              <a:lnSpc>
                <a:spcPct val="115000"/>
              </a:lnSpc>
              <a:spcBef>
                <a:spcPts val="0"/>
              </a:spcBef>
              <a:spcAft>
                <a:spcPts val="0"/>
              </a:spcAft>
              <a:buNone/>
            </a:pPr>
            <a:r>
              <a:rPr lang="en-US" sz="2000">
                <a:solidFill>
                  <a:srgbClr val="3F3F3F"/>
                </a:solidFill>
                <a:latin typeface="Open Sans Light"/>
                <a:ea typeface="Open Sans Light"/>
                <a:cs typeface="Open Sans Light"/>
                <a:sym typeface="Open Sans Light"/>
              </a:rPr>
              <a:t>[FACTOR]</a:t>
            </a:r>
            <a:endParaRPr sz="2000">
              <a:solidFill>
                <a:srgbClr val="3F3F3F"/>
              </a:solidFill>
              <a:latin typeface="Open Sans Light"/>
              <a:ea typeface="Open Sans Light"/>
              <a:cs typeface="Open Sans Light"/>
              <a:sym typeface="Open Sans Light"/>
            </a:endParaRPr>
          </a:p>
        </p:txBody>
      </p:sp>
      <p:sp>
        <p:nvSpPr>
          <p:cNvPr id="212" name="Google Shape;212;p25"/>
          <p:cNvSpPr/>
          <p:nvPr/>
        </p:nvSpPr>
        <p:spPr>
          <a:xfrm>
            <a:off x="1227998" y="3161878"/>
            <a:ext cx="3084695"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80E05"/>
                </a:solidFill>
                <a:latin typeface="Cabin SemiBold"/>
                <a:ea typeface="Cabin SemiBold"/>
                <a:cs typeface="Cabin SemiBold"/>
                <a:sym typeface="Cabin SemiBold"/>
              </a:rPr>
              <a:t>Target Market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6" name="Shape 216"/>
        <p:cNvGrpSpPr/>
        <p:nvPr/>
      </p:nvGrpSpPr>
      <p:grpSpPr>
        <a:xfrm>
          <a:off x="0" y="0"/>
          <a:ext cx="0" cy="0"/>
          <a:chOff x="0" y="0"/>
          <a:chExt cx="0" cy="0"/>
        </a:xfrm>
      </p:grpSpPr>
      <p:sp>
        <p:nvSpPr>
          <p:cNvPr id="217" name="Google Shape;217;p26"/>
          <p:cNvSpPr/>
          <p:nvPr/>
        </p:nvSpPr>
        <p:spPr>
          <a:xfrm>
            <a:off x="592372" y="1722588"/>
            <a:ext cx="7791444" cy="1075487"/>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2000">
                <a:solidFill>
                  <a:srgbClr val="3F3F3F"/>
                </a:solidFill>
                <a:latin typeface="Open Sans Light"/>
                <a:ea typeface="Open Sans Light"/>
                <a:cs typeface="Open Sans Light"/>
                <a:sym typeface="Open Sans Light"/>
              </a:rPr>
              <a:t>As of 2018, Assorti UltraMarket concluded that the following companies are direct competitors on the basis that they offer similar products and services :</a:t>
            </a:r>
            <a:endParaRPr/>
          </a:p>
        </p:txBody>
      </p:sp>
      <p:sp>
        <p:nvSpPr>
          <p:cNvPr id="218" name="Google Shape;218;p26"/>
          <p:cNvSpPr/>
          <p:nvPr/>
        </p:nvSpPr>
        <p:spPr>
          <a:xfrm>
            <a:off x="575705" y="1138832"/>
            <a:ext cx="265746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80E05"/>
                </a:solidFill>
                <a:latin typeface="Cabin SemiBold"/>
                <a:ea typeface="Cabin SemiBold"/>
                <a:cs typeface="Cabin SemiBold"/>
                <a:sym typeface="Cabin SemiBold"/>
              </a:rPr>
              <a:t>Competition</a:t>
            </a:r>
            <a:endParaRPr/>
          </a:p>
        </p:txBody>
      </p:sp>
      <p:sp>
        <p:nvSpPr>
          <p:cNvPr id="219" name="Google Shape;219;p26"/>
          <p:cNvSpPr/>
          <p:nvPr/>
        </p:nvSpPr>
        <p:spPr>
          <a:xfrm>
            <a:off x="6521824" y="1"/>
            <a:ext cx="2622176" cy="635896"/>
          </a:xfrm>
          <a:prstGeom prst="parallelogram">
            <a:avLst>
              <a:gd fmla="val 48810" name="adj"/>
            </a:avLst>
          </a:prstGeom>
          <a:solidFill>
            <a:srgbClr val="F80E0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26"/>
          <p:cNvSpPr/>
          <p:nvPr/>
        </p:nvSpPr>
        <p:spPr>
          <a:xfrm>
            <a:off x="582850" y="2903275"/>
            <a:ext cx="7791600" cy="2868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rgbClr val="F80E05"/>
              </a:buClr>
              <a:buSzPts val="2000"/>
              <a:buFont typeface="Noto Sans Symbols"/>
              <a:buChar char="▪"/>
            </a:pPr>
            <a:r>
              <a:rPr lang="en-US" sz="2000">
                <a:solidFill>
                  <a:srgbClr val="3F3F3F"/>
                </a:solidFill>
                <a:latin typeface="Open Sans Light"/>
                <a:ea typeface="Open Sans Light"/>
                <a:cs typeface="Open Sans Light"/>
                <a:sym typeface="Open Sans Light"/>
              </a:rPr>
              <a:t>Oriental Mall offers a variety of East Asian made goods ranging from $20 to $300.</a:t>
            </a:r>
            <a:endParaRPr/>
          </a:p>
          <a:p>
            <a:pPr indent="-215900" lvl="0" marL="342900" marR="0" rtl="0" algn="l">
              <a:lnSpc>
                <a:spcPct val="115000"/>
              </a:lnSpc>
              <a:spcBef>
                <a:spcPts val="0"/>
              </a:spcBef>
              <a:spcAft>
                <a:spcPts val="0"/>
              </a:spcAft>
              <a:buClr>
                <a:srgbClr val="F80E05"/>
              </a:buClr>
              <a:buSzPts val="2000"/>
              <a:buFont typeface="Noto Sans Symbols"/>
              <a:buNone/>
            </a:pPr>
            <a:r>
              <a:t/>
            </a:r>
            <a:endParaRPr sz="2000">
              <a:solidFill>
                <a:srgbClr val="3F3F3F"/>
              </a:solidFill>
              <a:latin typeface="Open Sans Light"/>
              <a:ea typeface="Open Sans Light"/>
              <a:cs typeface="Open Sans Light"/>
              <a:sym typeface="Open Sans Light"/>
            </a:endParaRPr>
          </a:p>
          <a:p>
            <a:pPr indent="-342900" lvl="0" marL="342900" marR="0" rtl="0" algn="l">
              <a:lnSpc>
                <a:spcPct val="115000"/>
              </a:lnSpc>
              <a:spcBef>
                <a:spcPts val="0"/>
              </a:spcBef>
              <a:spcAft>
                <a:spcPts val="0"/>
              </a:spcAft>
              <a:buClr>
                <a:srgbClr val="F80E05"/>
              </a:buClr>
              <a:buSzPts val="2000"/>
              <a:buFont typeface="Noto Sans Symbols"/>
              <a:buChar char="▪"/>
            </a:pPr>
            <a:r>
              <a:rPr lang="en-US" sz="2000">
                <a:solidFill>
                  <a:srgbClr val="3F3F3F"/>
                </a:solidFill>
                <a:latin typeface="Open Sans Light"/>
                <a:ea typeface="Open Sans Light"/>
                <a:cs typeface="Open Sans Light"/>
                <a:sym typeface="Open Sans Light"/>
              </a:rPr>
              <a:t>North Coast Market offers a variety of Northern European made products ranging from $50 to $500.</a:t>
            </a:r>
            <a:endParaRPr/>
          </a:p>
          <a:p>
            <a:pPr indent="-215900" lvl="0" marL="342900" marR="0" rtl="0" algn="l">
              <a:lnSpc>
                <a:spcPct val="115000"/>
              </a:lnSpc>
              <a:spcBef>
                <a:spcPts val="0"/>
              </a:spcBef>
              <a:spcAft>
                <a:spcPts val="0"/>
              </a:spcAft>
              <a:buClr>
                <a:srgbClr val="F80E05"/>
              </a:buClr>
              <a:buSzPts val="2000"/>
              <a:buFont typeface="Noto Sans Symbols"/>
              <a:buNone/>
            </a:pPr>
            <a:r>
              <a:t/>
            </a:r>
            <a:endParaRPr sz="2000">
              <a:solidFill>
                <a:srgbClr val="3F3F3F"/>
              </a:solidFill>
              <a:latin typeface="Open Sans Light"/>
              <a:ea typeface="Open Sans Light"/>
              <a:cs typeface="Open Sans Light"/>
              <a:sym typeface="Open Sans Light"/>
            </a:endParaRPr>
          </a:p>
          <a:p>
            <a:pPr indent="-342900" lvl="0" marL="342900" marR="0" rtl="0" algn="l">
              <a:lnSpc>
                <a:spcPct val="115000"/>
              </a:lnSpc>
              <a:spcBef>
                <a:spcPts val="0"/>
              </a:spcBef>
              <a:spcAft>
                <a:spcPts val="0"/>
              </a:spcAft>
              <a:buClr>
                <a:srgbClr val="F80E05"/>
              </a:buClr>
              <a:buSzPts val="2000"/>
              <a:buFont typeface="Noto Sans Symbols"/>
              <a:buChar char="▪"/>
            </a:pPr>
            <a:r>
              <a:rPr lang="en-US" sz="2000">
                <a:solidFill>
                  <a:srgbClr val="3F3F3F"/>
                </a:solidFill>
                <a:latin typeface="Open Sans Light"/>
                <a:ea typeface="Open Sans Light"/>
                <a:cs typeface="Open Sans Light"/>
                <a:sym typeface="Open Sans Light"/>
              </a:rPr>
              <a:t>Oceania SuperMarket offers a variety of Oceanian made products ranging from $400 to $300.</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4" name="Shape 224"/>
        <p:cNvGrpSpPr/>
        <p:nvPr/>
      </p:nvGrpSpPr>
      <p:grpSpPr>
        <a:xfrm>
          <a:off x="0" y="0"/>
          <a:ext cx="0" cy="0"/>
          <a:chOff x="0" y="0"/>
          <a:chExt cx="0" cy="0"/>
        </a:xfrm>
      </p:grpSpPr>
      <p:sp>
        <p:nvSpPr>
          <p:cNvPr id="225" name="Google Shape;225;p27"/>
          <p:cNvSpPr/>
          <p:nvPr/>
        </p:nvSpPr>
        <p:spPr>
          <a:xfrm>
            <a:off x="0" y="3646038"/>
            <a:ext cx="9144000" cy="2369634"/>
          </a:xfrm>
          <a:prstGeom prst="rect">
            <a:avLst/>
          </a:prstGeom>
          <a:solidFill>
            <a:srgbClr val="F7F7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F2F2"/>
              </a:solidFill>
              <a:latin typeface="Calibri"/>
              <a:ea typeface="Calibri"/>
              <a:cs typeface="Calibri"/>
              <a:sym typeface="Calibri"/>
            </a:endParaRPr>
          </a:p>
        </p:txBody>
      </p:sp>
      <p:sp>
        <p:nvSpPr>
          <p:cNvPr id="226" name="Google Shape;226;p27"/>
          <p:cNvSpPr/>
          <p:nvPr/>
        </p:nvSpPr>
        <p:spPr>
          <a:xfrm>
            <a:off x="4907033" y="2773364"/>
            <a:ext cx="3875439" cy="1759456"/>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000">
                <a:solidFill>
                  <a:srgbClr val="3F3F3F"/>
                </a:solidFill>
                <a:latin typeface="Open Sans Light"/>
                <a:ea typeface="Open Sans Light"/>
                <a:cs typeface="Open Sans Light"/>
                <a:sym typeface="Open Sans Light"/>
              </a:rPr>
              <a:t>Assorti UltraMarket will provide solutions such as the following :</a:t>
            </a:r>
            <a:endParaRPr/>
          </a:p>
          <a:p>
            <a:pPr indent="0" lvl="0" marL="0" marR="0" rtl="0" algn="l">
              <a:lnSpc>
                <a:spcPct val="115000"/>
              </a:lnSpc>
              <a:spcBef>
                <a:spcPts val="0"/>
              </a:spcBef>
              <a:spcAft>
                <a:spcPts val="0"/>
              </a:spcAft>
              <a:buNone/>
            </a:pPr>
            <a:br>
              <a:rPr lang="en-US" sz="2000">
                <a:solidFill>
                  <a:srgbClr val="3F3F3F"/>
                </a:solidFill>
                <a:latin typeface="Open Sans Light"/>
                <a:ea typeface="Open Sans Light"/>
                <a:cs typeface="Open Sans Light"/>
                <a:sym typeface="Open Sans Light"/>
              </a:rPr>
            </a:br>
            <a:r>
              <a:rPr lang="en-US" sz="2000">
                <a:solidFill>
                  <a:srgbClr val="3F3F3F"/>
                </a:solidFill>
                <a:latin typeface="Open Sans Light"/>
                <a:ea typeface="Open Sans Light"/>
                <a:cs typeface="Open Sans Light"/>
                <a:sym typeface="Open Sans Light"/>
              </a:rPr>
              <a:t>[SOLUTION]</a:t>
            </a:r>
            <a:endParaRPr/>
          </a:p>
          <a:p>
            <a:pPr indent="0" lvl="0" marL="0" marR="0" rtl="0" algn="l">
              <a:lnSpc>
                <a:spcPct val="115000"/>
              </a:lnSpc>
              <a:spcBef>
                <a:spcPts val="0"/>
              </a:spcBef>
              <a:spcAft>
                <a:spcPts val="0"/>
              </a:spcAft>
              <a:buNone/>
            </a:pPr>
            <a:r>
              <a:rPr lang="en-US" sz="2000">
                <a:solidFill>
                  <a:srgbClr val="3F3F3F"/>
                </a:solidFill>
                <a:latin typeface="Open Sans Light"/>
                <a:ea typeface="Open Sans Light"/>
                <a:cs typeface="Open Sans Light"/>
                <a:sym typeface="Open Sans Light"/>
              </a:rPr>
              <a:t>[SOLUTION]</a:t>
            </a:r>
            <a:endParaRPr sz="2000">
              <a:solidFill>
                <a:srgbClr val="3F3F3F"/>
              </a:solidFill>
              <a:latin typeface="Open Sans Light"/>
              <a:ea typeface="Open Sans Light"/>
              <a:cs typeface="Open Sans Light"/>
              <a:sym typeface="Open Sans Light"/>
            </a:endParaRPr>
          </a:p>
        </p:txBody>
      </p:sp>
      <p:sp>
        <p:nvSpPr>
          <p:cNvPr id="227" name="Google Shape;227;p27"/>
          <p:cNvSpPr/>
          <p:nvPr/>
        </p:nvSpPr>
        <p:spPr>
          <a:xfrm>
            <a:off x="4904421" y="2222592"/>
            <a:ext cx="387805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80E05"/>
                </a:solidFill>
                <a:latin typeface="Cabin SemiBold"/>
                <a:ea typeface="Cabin SemiBold"/>
                <a:cs typeface="Cabin SemiBold"/>
                <a:sym typeface="Cabin SemiBold"/>
              </a:rPr>
              <a:t>Alternative Solutions</a:t>
            </a:r>
            <a:endParaRPr sz="3200">
              <a:solidFill>
                <a:srgbClr val="F80E05"/>
              </a:solidFill>
              <a:latin typeface="Cabin SemiBold"/>
              <a:ea typeface="Cabin SemiBold"/>
              <a:cs typeface="Cabin SemiBold"/>
              <a:sym typeface="Cabin SemiBold"/>
            </a:endParaRPr>
          </a:p>
        </p:txBody>
      </p:sp>
      <p:sp>
        <p:nvSpPr>
          <p:cNvPr id="228" name="Google Shape;228;p27"/>
          <p:cNvSpPr/>
          <p:nvPr/>
        </p:nvSpPr>
        <p:spPr>
          <a:xfrm>
            <a:off x="0" y="1"/>
            <a:ext cx="4514850" cy="685799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F2F2"/>
              </a:solidFill>
              <a:latin typeface="Calibri"/>
              <a:ea typeface="Calibri"/>
              <a:cs typeface="Calibri"/>
              <a:sym typeface="Calibri"/>
            </a:endParaRPr>
          </a:p>
        </p:txBody>
      </p:sp>
      <p:sp>
        <p:nvSpPr>
          <p:cNvPr id="229" name="Google Shape;229;p27"/>
          <p:cNvSpPr/>
          <p:nvPr/>
        </p:nvSpPr>
        <p:spPr>
          <a:xfrm flipH="1">
            <a:off x="0" y="-1"/>
            <a:ext cx="1060704" cy="6858001"/>
          </a:xfrm>
          <a:prstGeom prst="triangle">
            <a:avLst>
              <a:gd fmla="val 100000" name="adj"/>
            </a:avLst>
          </a:prstGeom>
          <a:solidFill>
            <a:srgbClr val="F80E05">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3" name="Shape 233"/>
        <p:cNvGrpSpPr/>
        <p:nvPr/>
      </p:nvGrpSpPr>
      <p:grpSpPr>
        <a:xfrm>
          <a:off x="0" y="0"/>
          <a:ext cx="0" cy="0"/>
          <a:chOff x="0" y="0"/>
          <a:chExt cx="0" cy="0"/>
        </a:xfrm>
      </p:grpSpPr>
      <p:sp>
        <p:nvSpPr>
          <p:cNvPr id="234" name="Google Shape;234;p28"/>
          <p:cNvSpPr/>
          <p:nvPr/>
        </p:nvSpPr>
        <p:spPr>
          <a:xfrm flipH="1" rot="10800000">
            <a:off x="0" y="-4"/>
            <a:ext cx="2164975" cy="685800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28"/>
          <p:cNvSpPr/>
          <p:nvPr/>
        </p:nvSpPr>
        <p:spPr>
          <a:xfrm flipH="1">
            <a:off x="647700" y="1499341"/>
            <a:ext cx="3247463" cy="385931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28"/>
          <p:cNvSpPr/>
          <p:nvPr/>
        </p:nvSpPr>
        <p:spPr>
          <a:xfrm>
            <a:off x="4343125" y="2042550"/>
            <a:ext cx="3664500" cy="3316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000">
                <a:solidFill>
                  <a:srgbClr val="3F3F3F"/>
                </a:solidFill>
                <a:latin typeface="Open Sans Light"/>
                <a:ea typeface="Open Sans Light"/>
                <a:cs typeface="Open Sans Light"/>
                <a:sym typeface="Open Sans Light"/>
              </a:rPr>
              <a:t>The company will utilize the following business model which will be implemented by January 2019:</a:t>
            </a:r>
            <a:endParaRPr/>
          </a:p>
          <a:p>
            <a:pPr indent="0" lvl="0" marL="0" marR="0" rtl="0" algn="l">
              <a:lnSpc>
                <a:spcPct val="115000"/>
              </a:lnSpc>
              <a:spcBef>
                <a:spcPts val="0"/>
              </a:spcBef>
              <a:spcAft>
                <a:spcPts val="0"/>
              </a:spcAft>
              <a:buNone/>
            </a:pPr>
            <a:br>
              <a:rPr lang="en-US" sz="2000">
                <a:solidFill>
                  <a:srgbClr val="3F3F3F"/>
                </a:solidFill>
                <a:latin typeface="Open Sans Light"/>
                <a:ea typeface="Open Sans Light"/>
                <a:cs typeface="Open Sans Light"/>
                <a:sym typeface="Open Sans Light"/>
              </a:rPr>
            </a:br>
            <a:r>
              <a:rPr lang="en-US" sz="2000">
                <a:solidFill>
                  <a:srgbClr val="3F3F3F"/>
                </a:solidFill>
                <a:latin typeface="Open Sans Light"/>
                <a:ea typeface="Open Sans Light"/>
                <a:cs typeface="Open Sans Light"/>
                <a:sym typeface="Open Sans Light"/>
              </a:rPr>
              <a:t>[SPECIFY BUSINESS MODEL]</a:t>
            </a:r>
            <a:endParaRPr/>
          </a:p>
          <a:p>
            <a:pPr indent="0" lvl="0" marL="0" marR="0" rtl="0" algn="l">
              <a:lnSpc>
                <a:spcPct val="115000"/>
              </a:lnSpc>
              <a:spcBef>
                <a:spcPts val="0"/>
              </a:spcBef>
              <a:spcAft>
                <a:spcPts val="0"/>
              </a:spcAft>
              <a:buNone/>
            </a:pPr>
            <a:br>
              <a:rPr lang="en-US" sz="2000">
                <a:solidFill>
                  <a:srgbClr val="3F3F3F"/>
                </a:solidFill>
                <a:latin typeface="Open Sans Light"/>
                <a:ea typeface="Open Sans Light"/>
                <a:cs typeface="Open Sans Light"/>
                <a:sym typeface="Open Sans Light"/>
              </a:rPr>
            </a:br>
            <a:r>
              <a:rPr lang="en-US" sz="2000">
                <a:solidFill>
                  <a:srgbClr val="3F3F3F"/>
                </a:solidFill>
                <a:latin typeface="Open Sans Light"/>
                <a:ea typeface="Open Sans Light"/>
                <a:cs typeface="Open Sans Light"/>
                <a:sym typeface="Open Sans Light"/>
              </a:rPr>
              <a:t>Revenue will be expected by April 2019.</a:t>
            </a:r>
            <a:endParaRPr sz="2000">
              <a:solidFill>
                <a:srgbClr val="3F3F3F"/>
              </a:solidFill>
              <a:latin typeface="Open Sans Light"/>
              <a:ea typeface="Open Sans Light"/>
              <a:cs typeface="Open Sans Light"/>
              <a:sym typeface="Open Sans Light"/>
            </a:endParaRPr>
          </a:p>
        </p:txBody>
      </p:sp>
      <p:sp>
        <p:nvSpPr>
          <p:cNvPr id="237" name="Google Shape;237;p28"/>
          <p:cNvSpPr/>
          <p:nvPr/>
        </p:nvSpPr>
        <p:spPr>
          <a:xfrm>
            <a:off x="4311381" y="1499341"/>
            <a:ext cx="339942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80E05"/>
                </a:solidFill>
                <a:latin typeface="Cabin SemiBold"/>
                <a:ea typeface="Cabin SemiBold"/>
                <a:cs typeface="Cabin SemiBold"/>
                <a:sym typeface="Cabin SemiBold"/>
              </a:rPr>
              <a:t>Business Model</a:t>
            </a:r>
            <a:endParaRPr/>
          </a:p>
        </p:txBody>
      </p:sp>
      <p:sp>
        <p:nvSpPr>
          <p:cNvPr id="238" name="Google Shape;238;p28"/>
          <p:cNvSpPr/>
          <p:nvPr/>
        </p:nvSpPr>
        <p:spPr>
          <a:xfrm flipH="1">
            <a:off x="647701" y="1499341"/>
            <a:ext cx="1060704" cy="3859310"/>
          </a:xfrm>
          <a:prstGeom prst="triangle">
            <a:avLst>
              <a:gd fmla="val 100000" name="adj"/>
            </a:avLst>
          </a:prstGeom>
          <a:solidFill>
            <a:srgbClr val="F80E05">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2" name="Shape 242"/>
        <p:cNvGrpSpPr/>
        <p:nvPr/>
      </p:nvGrpSpPr>
      <p:grpSpPr>
        <a:xfrm>
          <a:off x="0" y="0"/>
          <a:ext cx="0" cy="0"/>
          <a:chOff x="0" y="0"/>
          <a:chExt cx="0" cy="0"/>
        </a:xfrm>
      </p:grpSpPr>
      <p:sp>
        <p:nvSpPr>
          <p:cNvPr id="243" name="Google Shape;243;p29"/>
          <p:cNvSpPr/>
          <p:nvPr/>
        </p:nvSpPr>
        <p:spPr>
          <a:xfrm>
            <a:off x="0" y="0"/>
            <a:ext cx="9144000" cy="685799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29"/>
          <p:cNvSpPr/>
          <p:nvPr/>
        </p:nvSpPr>
        <p:spPr>
          <a:xfrm>
            <a:off x="447115" y="449637"/>
            <a:ext cx="4501403" cy="3853422"/>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29"/>
          <p:cNvSpPr/>
          <p:nvPr/>
        </p:nvSpPr>
        <p:spPr>
          <a:xfrm>
            <a:off x="913352" y="1340583"/>
            <a:ext cx="3532168" cy="1759456"/>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000">
                <a:solidFill>
                  <a:srgbClr val="3F3F3F"/>
                </a:solidFill>
                <a:latin typeface="Open Sans Light"/>
                <a:ea typeface="Open Sans Light"/>
                <a:cs typeface="Open Sans Light"/>
                <a:sym typeface="Open Sans Light"/>
              </a:rPr>
              <a:t>The company’s schedule will be as follows :</a:t>
            </a:r>
            <a:endParaRPr/>
          </a:p>
          <a:p>
            <a:pPr indent="0" lvl="0" marL="0" marR="0" rtl="0" algn="l">
              <a:lnSpc>
                <a:spcPct val="115000"/>
              </a:lnSpc>
              <a:spcBef>
                <a:spcPts val="0"/>
              </a:spcBef>
              <a:spcAft>
                <a:spcPts val="0"/>
              </a:spcAft>
              <a:buNone/>
            </a:pPr>
            <a:br>
              <a:rPr lang="en-US" sz="2000">
                <a:solidFill>
                  <a:srgbClr val="3F3F3F"/>
                </a:solidFill>
                <a:latin typeface="Open Sans Light"/>
                <a:ea typeface="Open Sans Light"/>
                <a:cs typeface="Open Sans Light"/>
                <a:sym typeface="Open Sans Light"/>
              </a:rPr>
            </a:br>
            <a:r>
              <a:rPr lang="en-US" sz="2000">
                <a:solidFill>
                  <a:srgbClr val="3F3F3F"/>
                </a:solidFill>
                <a:latin typeface="Open Sans Light"/>
                <a:ea typeface="Open Sans Light"/>
                <a:cs typeface="Open Sans Light"/>
                <a:sym typeface="Open Sans Light"/>
              </a:rPr>
              <a:t>[SPECIFY COMPANY SCHEDULE]</a:t>
            </a:r>
            <a:endParaRPr sz="2000">
              <a:solidFill>
                <a:srgbClr val="3F3F3F"/>
              </a:solidFill>
              <a:latin typeface="Open Sans Light"/>
              <a:ea typeface="Open Sans Light"/>
              <a:cs typeface="Open Sans Light"/>
              <a:sym typeface="Open Sans Light"/>
            </a:endParaRPr>
          </a:p>
        </p:txBody>
      </p:sp>
      <p:sp>
        <p:nvSpPr>
          <p:cNvPr id="246" name="Google Shape;246;p29"/>
          <p:cNvSpPr/>
          <p:nvPr/>
        </p:nvSpPr>
        <p:spPr>
          <a:xfrm>
            <a:off x="894300" y="785410"/>
            <a:ext cx="22303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80E05"/>
                </a:solidFill>
                <a:latin typeface="Cabin SemiBold"/>
                <a:ea typeface="Cabin SemiBold"/>
                <a:cs typeface="Cabin SemiBold"/>
                <a:sym typeface="Cabin SemiBold"/>
              </a:rPr>
              <a:t>Schedule</a:t>
            </a:r>
            <a:endParaRPr/>
          </a:p>
        </p:txBody>
      </p:sp>
      <p:sp>
        <p:nvSpPr>
          <p:cNvPr id="247" name="Google Shape;247;p29"/>
          <p:cNvSpPr/>
          <p:nvPr/>
        </p:nvSpPr>
        <p:spPr>
          <a:xfrm>
            <a:off x="8082504" y="-1"/>
            <a:ext cx="1060704" cy="6858001"/>
          </a:xfrm>
          <a:prstGeom prst="triangle">
            <a:avLst>
              <a:gd fmla="val 100000" name="adj"/>
            </a:avLst>
          </a:prstGeom>
          <a:solidFill>
            <a:srgbClr val="F80E05">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1" name="Shape 251"/>
        <p:cNvGrpSpPr/>
        <p:nvPr/>
      </p:nvGrpSpPr>
      <p:grpSpPr>
        <a:xfrm>
          <a:off x="0" y="0"/>
          <a:ext cx="0" cy="0"/>
          <a:chOff x="0" y="0"/>
          <a:chExt cx="0" cy="0"/>
        </a:xfrm>
      </p:grpSpPr>
      <p:sp>
        <p:nvSpPr>
          <p:cNvPr id="252" name="Google Shape;252;p30"/>
          <p:cNvSpPr/>
          <p:nvPr/>
        </p:nvSpPr>
        <p:spPr>
          <a:xfrm>
            <a:off x="556583" y="635897"/>
            <a:ext cx="569499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80E05"/>
                </a:solidFill>
                <a:latin typeface="Cabin SemiBold"/>
                <a:ea typeface="Cabin SemiBold"/>
                <a:cs typeface="Cabin SemiBold"/>
                <a:sym typeface="Cabin SemiBold"/>
              </a:rPr>
              <a:t>Investment &amp; Sponsorship</a:t>
            </a:r>
            <a:endParaRPr sz="3200">
              <a:solidFill>
                <a:srgbClr val="F80E05"/>
              </a:solidFill>
              <a:latin typeface="Cabin SemiBold"/>
              <a:ea typeface="Cabin SemiBold"/>
              <a:cs typeface="Cabin SemiBold"/>
              <a:sym typeface="Cabin SemiBold"/>
            </a:endParaRPr>
          </a:p>
        </p:txBody>
      </p:sp>
      <p:sp>
        <p:nvSpPr>
          <p:cNvPr id="253" name="Google Shape;253;p30"/>
          <p:cNvSpPr/>
          <p:nvPr/>
        </p:nvSpPr>
        <p:spPr>
          <a:xfrm>
            <a:off x="563850" y="1182125"/>
            <a:ext cx="7599000" cy="285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000">
                <a:solidFill>
                  <a:srgbClr val="3F3F3F"/>
                </a:solidFill>
                <a:latin typeface="Open Sans Light"/>
                <a:ea typeface="Open Sans Light"/>
                <a:cs typeface="Open Sans Light"/>
                <a:sym typeface="Open Sans Light"/>
              </a:rPr>
              <a:t>In order to officially begin, the company will require a budget estimated between $300,000.00 and $500,000.00 and will be collected from the following sponsors : </a:t>
            </a:r>
            <a:endParaRPr/>
          </a:p>
          <a:p>
            <a:pPr indent="0" lvl="0" marL="0" marR="0" rtl="0" algn="l">
              <a:lnSpc>
                <a:spcPct val="100000"/>
              </a:lnSpc>
              <a:spcBef>
                <a:spcPts val="0"/>
              </a:spcBef>
              <a:spcAft>
                <a:spcPts val="0"/>
              </a:spcAft>
              <a:buNone/>
            </a:pPr>
            <a:br>
              <a:rPr lang="en-US" sz="2000">
                <a:solidFill>
                  <a:srgbClr val="3F3F3F"/>
                </a:solidFill>
                <a:latin typeface="Open Sans Light"/>
                <a:ea typeface="Open Sans Light"/>
                <a:cs typeface="Open Sans Light"/>
                <a:sym typeface="Open Sans Light"/>
              </a:rPr>
            </a:br>
            <a:r>
              <a:rPr lang="en-US" sz="2000">
                <a:solidFill>
                  <a:srgbClr val="3F3F3F"/>
                </a:solidFill>
                <a:latin typeface="Open Sans Light"/>
                <a:ea typeface="Open Sans Light"/>
                <a:cs typeface="Open Sans Light"/>
                <a:sym typeface="Open Sans Light"/>
              </a:rPr>
              <a:t>1. AsiaPac Goods Inc.</a:t>
            </a:r>
            <a:endParaRPr/>
          </a:p>
          <a:p>
            <a:pPr indent="0" lvl="0" marL="0" marR="0" rtl="0" algn="l">
              <a:lnSpc>
                <a:spcPct val="100000"/>
              </a:lnSpc>
              <a:spcBef>
                <a:spcPts val="0"/>
              </a:spcBef>
              <a:spcAft>
                <a:spcPts val="0"/>
              </a:spcAft>
              <a:buNone/>
            </a:pPr>
            <a:r>
              <a:rPr lang="en-US" sz="2000">
                <a:solidFill>
                  <a:srgbClr val="3F3F3F"/>
                </a:solidFill>
                <a:latin typeface="Open Sans Light"/>
                <a:ea typeface="Open Sans Light"/>
                <a:cs typeface="Open Sans Light"/>
                <a:sym typeface="Open Sans Light"/>
              </a:rPr>
              <a:t>2. N.E.W.S Foods and Beverages Enterprises</a:t>
            </a:r>
            <a:endParaRPr/>
          </a:p>
          <a:p>
            <a:pPr indent="0" lvl="0" marL="0" marR="0" rtl="0" algn="l">
              <a:lnSpc>
                <a:spcPct val="100000"/>
              </a:lnSpc>
              <a:spcBef>
                <a:spcPts val="0"/>
              </a:spcBef>
              <a:spcAft>
                <a:spcPts val="0"/>
              </a:spcAft>
              <a:buNone/>
            </a:pPr>
            <a:r>
              <a:rPr lang="en-US" sz="2000">
                <a:solidFill>
                  <a:srgbClr val="3F3F3F"/>
                </a:solidFill>
                <a:latin typeface="Open Sans Light"/>
                <a:ea typeface="Open Sans Light"/>
                <a:cs typeface="Open Sans Light"/>
                <a:sym typeface="Open Sans Light"/>
              </a:rPr>
              <a:t>3. Global Brewery</a:t>
            </a:r>
            <a:endParaRPr/>
          </a:p>
          <a:p>
            <a:pPr indent="0" lvl="0" marL="0" marR="0" rtl="0" algn="l">
              <a:lnSpc>
                <a:spcPct val="100000"/>
              </a:lnSpc>
              <a:spcBef>
                <a:spcPts val="0"/>
              </a:spcBef>
              <a:spcAft>
                <a:spcPts val="0"/>
              </a:spcAft>
              <a:buNone/>
            </a:pPr>
            <a:br>
              <a:rPr lang="en-US" sz="2000">
                <a:solidFill>
                  <a:srgbClr val="3F3F3F"/>
                </a:solidFill>
                <a:latin typeface="Open Sans Light"/>
                <a:ea typeface="Open Sans Light"/>
                <a:cs typeface="Open Sans Light"/>
                <a:sym typeface="Open Sans Light"/>
              </a:rPr>
            </a:br>
            <a:r>
              <a:rPr lang="en-US" sz="2000">
                <a:solidFill>
                  <a:srgbClr val="3F3F3F"/>
                </a:solidFill>
                <a:latin typeface="Open Sans Light"/>
                <a:ea typeface="Open Sans Light"/>
                <a:cs typeface="Open Sans Light"/>
                <a:sym typeface="Open Sans Light"/>
              </a:rPr>
              <a:t>This budget will be utilized as follows :</a:t>
            </a:r>
            <a:endParaRPr sz="2000">
              <a:solidFill>
                <a:srgbClr val="3F3F3F"/>
              </a:solidFill>
              <a:latin typeface="Open Sans Light"/>
              <a:ea typeface="Open Sans Light"/>
              <a:cs typeface="Open Sans Light"/>
              <a:sym typeface="Open Sans Light"/>
            </a:endParaRPr>
          </a:p>
        </p:txBody>
      </p:sp>
      <p:sp>
        <p:nvSpPr>
          <p:cNvPr id="254" name="Google Shape;254;p30"/>
          <p:cNvSpPr/>
          <p:nvPr/>
        </p:nvSpPr>
        <p:spPr>
          <a:xfrm>
            <a:off x="6521824" y="1"/>
            <a:ext cx="2622176" cy="635896"/>
          </a:xfrm>
          <a:prstGeom prst="parallelogram">
            <a:avLst>
              <a:gd fmla="val 48810" name="adj"/>
            </a:avLst>
          </a:prstGeom>
          <a:solidFill>
            <a:srgbClr val="F80E0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5" name="Google Shape;255;p30"/>
          <p:cNvGrpSpPr/>
          <p:nvPr/>
        </p:nvGrpSpPr>
        <p:grpSpPr>
          <a:xfrm>
            <a:off x="1068015" y="4513220"/>
            <a:ext cx="768537" cy="768537"/>
            <a:chOff x="982299" y="4513220"/>
            <a:chExt cx="768537" cy="768537"/>
          </a:xfrm>
        </p:grpSpPr>
        <p:sp>
          <p:nvSpPr>
            <p:cNvPr id="256" name="Google Shape;256;p30"/>
            <p:cNvSpPr/>
            <p:nvPr/>
          </p:nvSpPr>
          <p:spPr>
            <a:xfrm>
              <a:off x="982299" y="4513220"/>
              <a:ext cx="768537" cy="768537"/>
            </a:xfrm>
            <a:prstGeom prst="donut">
              <a:avLst>
                <a:gd fmla="val 2069" name="adj"/>
              </a:avLst>
            </a:prstGeom>
            <a:solidFill>
              <a:srgbClr val="3631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30"/>
            <p:cNvSpPr/>
            <p:nvPr/>
          </p:nvSpPr>
          <p:spPr>
            <a:xfrm>
              <a:off x="1041218" y="4572139"/>
              <a:ext cx="650698" cy="650698"/>
            </a:xfrm>
            <a:prstGeom prst="pie">
              <a:avLst>
                <a:gd fmla="val 5394192" name="adj1"/>
                <a:gd fmla="val 16209916" name="adj2"/>
              </a:avLst>
            </a:prstGeom>
            <a:solidFill>
              <a:srgbClr val="F80E0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8" name="Google Shape;258;p30"/>
          <p:cNvGrpSpPr/>
          <p:nvPr/>
        </p:nvGrpSpPr>
        <p:grpSpPr>
          <a:xfrm>
            <a:off x="605037" y="5449904"/>
            <a:ext cx="1694492" cy="728708"/>
            <a:chOff x="591508" y="5246707"/>
            <a:chExt cx="1694492" cy="728708"/>
          </a:xfrm>
        </p:grpSpPr>
        <p:sp>
          <p:nvSpPr>
            <p:cNvPr id="259" name="Google Shape;259;p30"/>
            <p:cNvSpPr/>
            <p:nvPr/>
          </p:nvSpPr>
          <p:spPr>
            <a:xfrm>
              <a:off x="591508" y="5549657"/>
              <a:ext cx="1694492" cy="425758"/>
            </a:xfrm>
            <a:prstGeom prst="rect">
              <a:avLst/>
            </a:prstGeom>
            <a:noFill/>
            <a:ln>
              <a:noFill/>
            </a:ln>
          </p:spPr>
          <p:txBody>
            <a:bodyPr anchorCtr="0" anchor="t" bIns="45700" lIns="91425" spcFirstLastPara="1" rIns="91425" wrap="square" tIns="45700">
              <a:noAutofit/>
            </a:bodyPr>
            <a:lstStyle/>
            <a:p>
              <a:pPr indent="0" lvl="0" marL="0" marR="0" rtl="0" algn="ctr">
                <a:lnSpc>
                  <a:spcPct val="144444"/>
                </a:lnSpc>
                <a:spcBef>
                  <a:spcPts val="0"/>
                </a:spcBef>
                <a:spcAft>
                  <a:spcPts val="0"/>
                </a:spcAft>
                <a:buNone/>
              </a:pPr>
              <a:r>
                <a:rPr lang="en-US" sz="1800">
                  <a:solidFill>
                    <a:srgbClr val="3F3F3F"/>
                  </a:solidFill>
                  <a:latin typeface="Cabin"/>
                  <a:ea typeface="Cabin"/>
                  <a:cs typeface="Cabin"/>
                  <a:sym typeface="Cabin"/>
                </a:rPr>
                <a:t>Starting Capital</a:t>
              </a:r>
              <a:endParaRPr sz="1800">
                <a:solidFill>
                  <a:srgbClr val="3F3F3F"/>
                </a:solidFill>
                <a:latin typeface="Cabin"/>
                <a:ea typeface="Cabin"/>
                <a:cs typeface="Cabin"/>
                <a:sym typeface="Cabin"/>
              </a:endParaRPr>
            </a:p>
          </p:txBody>
        </p:sp>
        <p:sp>
          <p:nvSpPr>
            <p:cNvPr id="260" name="Google Shape;260;p30"/>
            <p:cNvSpPr/>
            <p:nvPr/>
          </p:nvSpPr>
          <p:spPr>
            <a:xfrm>
              <a:off x="1095666" y="5246707"/>
              <a:ext cx="686176" cy="425758"/>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2000">
                  <a:solidFill>
                    <a:srgbClr val="3F3F3F"/>
                  </a:solidFill>
                  <a:latin typeface="Cabin SemiBold"/>
                  <a:ea typeface="Cabin SemiBold"/>
                  <a:cs typeface="Cabin SemiBold"/>
                  <a:sym typeface="Cabin SemiBold"/>
                </a:rPr>
                <a:t>50</a:t>
              </a:r>
              <a:r>
                <a:rPr lang="en-US" sz="1400">
                  <a:solidFill>
                    <a:srgbClr val="3F3F3F"/>
                  </a:solidFill>
                  <a:latin typeface="Cabin SemiBold"/>
                  <a:ea typeface="Cabin SemiBold"/>
                  <a:cs typeface="Cabin SemiBold"/>
                  <a:sym typeface="Cabin SemiBold"/>
                </a:rPr>
                <a:t>%</a:t>
              </a:r>
              <a:endParaRPr sz="1400">
                <a:solidFill>
                  <a:srgbClr val="3F3F3F"/>
                </a:solidFill>
                <a:latin typeface="Cabin SemiBold"/>
                <a:ea typeface="Cabin SemiBold"/>
                <a:cs typeface="Cabin SemiBold"/>
                <a:sym typeface="Cabin SemiBold"/>
              </a:endParaRPr>
            </a:p>
          </p:txBody>
        </p:sp>
      </p:grpSp>
      <p:grpSp>
        <p:nvGrpSpPr>
          <p:cNvPr id="261" name="Google Shape;261;p30"/>
          <p:cNvGrpSpPr/>
          <p:nvPr/>
        </p:nvGrpSpPr>
        <p:grpSpPr>
          <a:xfrm>
            <a:off x="2687239" y="5448108"/>
            <a:ext cx="2121728" cy="733324"/>
            <a:chOff x="2683438" y="5244911"/>
            <a:chExt cx="2121728" cy="733324"/>
          </a:xfrm>
        </p:grpSpPr>
        <p:sp>
          <p:nvSpPr>
            <p:cNvPr id="262" name="Google Shape;262;p30"/>
            <p:cNvSpPr/>
            <p:nvPr/>
          </p:nvSpPr>
          <p:spPr>
            <a:xfrm>
              <a:off x="3401214" y="5244911"/>
              <a:ext cx="686176" cy="425758"/>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2000">
                  <a:solidFill>
                    <a:srgbClr val="3F3F3F"/>
                  </a:solidFill>
                  <a:latin typeface="Cabin SemiBold"/>
                  <a:ea typeface="Cabin SemiBold"/>
                  <a:cs typeface="Cabin SemiBold"/>
                  <a:sym typeface="Cabin SemiBold"/>
                </a:rPr>
                <a:t>30</a:t>
              </a:r>
              <a:r>
                <a:rPr lang="en-US" sz="1400">
                  <a:solidFill>
                    <a:srgbClr val="3F3F3F"/>
                  </a:solidFill>
                  <a:latin typeface="Cabin SemiBold"/>
                  <a:ea typeface="Cabin SemiBold"/>
                  <a:cs typeface="Cabin SemiBold"/>
                  <a:sym typeface="Cabin SemiBold"/>
                </a:rPr>
                <a:t>%</a:t>
              </a:r>
              <a:endParaRPr sz="1400">
                <a:solidFill>
                  <a:srgbClr val="3F3F3F"/>
                </a:solidFill>
                <a:latin typeface="Cabin SemiBold"/>
                <a:ea typeface="Cabin SemiBold"/>
                <a:cs typeface="Cabin SemiBold"/>
                <a:sym typeface="Cabin SemiBold"/>
              </a:endParaRPr>
            </a:p>
          </p:txBody>
        </p:sp>
        <p:sp>
          <p:nvSpPr>
            <p:cNvPr id="263" name="Google Shape;263;p30"/>
            <p:cNvSpPr/>
            <p:nvPr/>
          </p:nvSpPr>
          <p:spPr>
            <a:xfrm>
              <a:off x="2683438" y="5552477"/>
              <a:ext cx="2121728" cy="425758"/>
            </a:xfrm>
            <a:prstGeom prst="rect">
              <a:avLst/>
            </a:prstGeom>
            <a:noFill/>
            <a:ln>
              <a:noFill/>
            </a:ln>
          </p:spPr>
          <p:txBody>
            <a:bodyPr anchorCtr="0" anchor="t" bIns="45700" lIns="91425" spcFirstLastPara="1" rIns="91425" wrap="square" tIns="45700">
              <a:noAutofit/>
            </a:bodyPr>
            <a:lstStyle/>
            <a:p>
              <a:pPr indent="0" lvl="0" marL="0" marR="0" rtl="0" algn="ctr">
                <a:lnSpc>
                  <a:spcPct val="144444"/>
                </a:lnSpc>
                <a:spcBef>
                  <a:spcPts val="0"/>
                </a:spcBef>
                <a:spcAft>
                  <a:spcPts val="0"/>
                </a:spcAft>
                <a:buNone/>
              </a:pPr>
              <a:r>
                <a:rPr lang="en-US" sz="1800">
                  <a:solidFill>
                    <a:srgbClr val="3F3F3F"/>
                  </a:solidFill>
                  <a:latin typeface="Cabin"/>
                  <a:ea typeface="Cabin"/>
                  <a:cs typeface="Cabin"/>
                  <a:sym typeface="Cabin"/>
                </a:rPr>
                <a:t>Imported Products</a:t>
              </a:r>
              <a:endParaRPr sz="1800">
                <a:solidFill>
                  <a:srgbClr val="3F3F3F"/>
                </a:solidFill>
                <a:latin typeface="Cabin"/>
                <a:ea typeface="Cabin"/>
                <a:cs typeface="Cabin"/>
                <a:sym typeface="Cabin"/>
              </a:endParaRPr>
            </a:p>
          </p:txBody>
        </p:sp>
      </p:grpSp>
      <p:grpSp>
        <p:nvGrpSpPr>
          <p:cNvPr id="264" name="Google Shape;264;p30"/>
          <p:cNvGrpSpPr/>
          <p:nvPr/>
        </p:nvGrpSpPr>
        <p:grpSpPr>
          <a:xfrm>
            <a:off x="5196677" y="5444495"/>
            <a:ext cx="1990897" cy="734812"/>
            <a:chOff x="5122597" y="5241298"/>
            <a:chExt cx="1990897" cy="734812"/>
          </a:xfrm>
        </p:grpSpPr>
        <p:sp>
          <p:nvSpPr>
            <p:cNvPr id="265" name="Google Shape;265;p30"/>
            <p:cNvSpPr/>
            <p:nvPr/>
          </p:nvSpPr>
          <p:spPr>
            <a:xfrm>
              <a:off x="5774957" y="5241298"/>
              <a:ext cx="686176" cy="425758"/>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2000">
                  <a:solidFill>
                    <a:srgbClr val="3F3F3F"/>
                  </a:solidFill>
                  <a:latin typeface="Cabin SemiBold"/>
                  <a:ea typeface="Cabin SemiBold"/>
                  <a:cs typeface="Cabin SemiBold"/>
                  <a:sym typeface="Cabin SemiBold"/>
                </a:rPr>
                <a:t>20</a:t>
              </a:r>
              <a:r>
                <a:rPr lang="en-US" sz="1400">
                  <a:solidFill>
                    <a:srgbClr val="3F3F3F"/>
                  </a:solidFill>
                  <a:latin typeface="Cabin SemiBold"/>
                  <a:ea typeface="Cabin SemiBold"/>
                  <a:cs typeface="Cabin SemiBold"/>
                  <a:sym typeface="Cabin SemiBold"/>
                </a:rPr>
                <a:t>%</a:t>
              </a:r>
              <a:endParaRPr sz="1400">
                <a:solidFill>
                  <a:srgbClr val="3F3F3F"/>
                </a:solidFill>
                <a:latin typeface="Cabin SemiBold"/>
                <a:ea typeface="Cabin SemiBold"/>
                <a:cs typeface="Cabin SemiBold"/>
                <a:sym typeface="Cabin SemiBold"/>
              </a:endParaRPr>
            </a:p>
          </p:txBody>
        </p:sp>
        <p:sp>
          <p:nvSpPr>
            <p:cNvPr id="266" name="Google Shape;266;p30"/>
            <p:cNvSpPr/>
            <p:nvPr/>
          </p:nvSpPr>
          <p:spPr>
            <a:xfrm>
              <a:off x="5122597" y="5550352"/>
              <a:ext cx="1990897" cy="425758"/>
            </a:xfrm>
            <a:prstGeom prst="rect">
              <a:avLst/>
            </a:prstGeom>
            <a:noFill/>
            <a:ln>
              <a:noFill/>
            </a:ln>
          </p:spPr>
          <p:txBody>
            <a:bodyPr anchorCtr="0" anchor="t" bIns="45700" lIns="91425" spcFirstLastPara="1" rIns="91425" wrap="square" tIns="45700">
              <a:noAutofit/>
            </a:bodyPr>
            <a:lstStyle/>
            <a:p>
              <a:pPr indent="0" lvl="0" marL="0" marR="0" rtl="0" algn="ctr">
                <a:lnSpc>
                  <a:spcPct val="144444"/>
                </a:lnSpc>
                <a:spcBef>
                  <a:spcPts val="0"/>
                </a:spcBef>
                <a:spcAft>
                  <a:spcPts val="0"/>
                </a:spcAft>
                <a:buNone/>
              </a:pPr>
              <a:r>
                <a:rPr lang="en-US" sz="1800">
                  <a:solidFill>
                    <a:srgbClr val="3F3F3F"/>
                  </a:solidFill>
                  <a:latin typeface="Cabin"/>
                  <a:ea typeface="Cabin"/>
                  <a:cs typeface="Cabin"/>
                  <a:sym typeface="Cabin"/>
                </a:rPr>
                <a:t>Employee Salaries</a:t>
              </a:r>
              <a:endParaRPr sz="1800">
                <a:solidFill>
                  <a:srgbClr val="3F3F3F"/>
                </a:solidFill>
                <a:latin typeface="Cabin"/>
                <a:ea typeface="Cabin"/>
                <a:cs typeface="Cabin"/>
                <a:sym typeface="Cabin"/>
              </a:endParaRPr>
            </a:p>
          </p:txBody>
        </p:sp>
      </p:grpSp>
      <p:grpSp>
        <p:nvGrpSpPr>
          <p:cNvPr id="267" name="Google Shape;267;p30"/>
          <p:cNvGrpSpPr/>
          <p:nvPr/>
        </p:nvGrpSpPr>
        <p:grpSpPr>
          <a:xfrm>
            <a:off x="7575285" y="5446536"/>
            <a:ext cx="963679" cy="734718"/>
            <a:chOff x="7561756" y="5243339"/>
            <a:chExt cx="963679" cy="734718"/>
          </a:xfrm>
        </p:grpSpPr>
        <p:sp>
          <p:nvSpPr>
            <p:cNvPr id="268" name="Google Shape;268;p30"/>
            <p:cNvSpPr/>
            <p:nvPr/>
          </p:nvSpPr>
          <p:spPr>
            <a:xfrm>
              <a:off x="7698597" y="5243339"/>
              <a:ext cx="689997" cy="425758"/>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2000">
                  <a:solidFill>
                    <a:srgbClr val="3F3F3F"/>
                  </a:solidFill>
                  <a:latin typeface="Cabin SemiBold"/>
                  <a:ea typeface="Cabin SemiBold"/>
                  <a:cs typeface="Cabin SemiBold"/>
                  <a:sym typeface="Cabin SemiBold"/>
                </a:rPr>
                <a:t>10</a:t>
              </a:r>
              <a:r>
                <a:rPr lang="en-US" sz="1400">
                  <a:solidFill>
                    <a:srgbClr val="3F3F3F"/>
                  </a:solidFill>
                  <a:latin typeface="Cabin SemiBold"/>
                  <a:ea typeface="Cabin SemiBold"/>
                  <a:cs typeface="Cabin SemiBold"/>
                  <a:sym typeface="Cabin SemiBold"/>
                </a:rPr>
                <a:t>%</a:t>
              </a:r>
              <a:endParaRPr sz="1400">
                <a:solidFill>
                  <a:srgbClr val="3F3F3F"/>
                </a:solidFill>
                <a:latin typeface="Cabin SemiBold"/>
                <a:ea typeface="Cabin SemiBold"/>
                <a:cs typeface="Cabin SemiBold"/>
                <a:sym typeface="Cabin SemiBold"/>
              </a:endParaRPr>
            </a:p>
          </p:txBody>
        </p:sp>
        <p:sp>
          <p:nvSpPr>
            <p:cNvPr id="269" name="Google Shape;269;p30"/>
            <p:cNvSpPr/>
            <p:nvPr/>
          </p:nvSpPr>
          <p:spPr>
            <a:xfrm>
              <a:off x="7561756" y="5552299"/>
              <a:ext cx="963679" cy="425758"/>
            </a:xfrm>
            <a:prstGeom prst="rect">
              <a:avLst/>
            </a:prstGeom>
            <a:noFill/>
            <a:ln>
              <a:noFill/>
            </a:ln>
          </p:spPr>
          <p:txBody>
            <a:bodyPr anchorCtr="0" anchor="t" bIns="45700" lIns="91425" spcFirstLastPara="1" rIns="91425" wrap="square" tIns="45700">
              <a:noAutofit/>
            </a:bodyPr>
            <a:lstStyle/>
            <a:p>
              <a:pPr indent="0" lvl="0" marL="0" marR="0" rtl="0" algn="ctr">
                <a:lnSpc>
                  <a:spcPct val="144444"/>
                </a:lnSpc>
                <a:spcBef>
                  <a:spcPts val="0"/>
                </a:spcBef>
                <a:spcAft>
                  <a:spcPts val="0"/>
                </a:spcAft>
                <a:buNone/>
              </a:pPr>
              <a:r>
                <a:rPr lang="en-US" sz="1800">
                  <a:solidFill>
                    <a:srgbClr val="3F3F3F"/>
                  </a:solidFill>
                  <a:latin typeface="Cabin"/>
                  <a:ea typeface="Cabin"/>
                  <a:cs typeface="Cabin"/>
                  <a:sym typeface="Cabin"/>
                </a:rPr>
                <a:t>Others</a:t>
              </a:r>
              <a:endParaRPr sz="2000">
                <a:solidFill>
                  <a:srgbClr val="3F3F3F"/>
                </a:solidFill>
                <a:latin typeface="Cabin"/>
                <a:ea typeface="Cabin"/>
                <a:cs typeface="Cabin"/>
                <a:sym typeface="Cabin"/>
              </a:endParaRPr>
            </a:p>
          </p:txBody>
        </p:sp>
      </p:grpSp>
      <p:grpSp>
        <p:nvGrpSpPr>
          <p:cNvPr id="270" name="Google Shape;270;p30"/>
          <p:cNvGrpSpPr/>
          <p:nvPr/>
        </p:nvGrpSpPr>
        <p:grpSpPr>
          <a:xfrm>
            <a:off x="3363835" y="4513219"/>
            <a:ext cx="768537" cy="768537"/>
            <a:chOff x="2961009" y="3973255"/>
            <a:chExt cx="768537" cy="768537"/>
          </a:xfrm>
        </p:grpSpPr>
        <p:sp>
          <p:nvSpPr>
            <p:cNvPr id="271" name="Google Shape;271;p30"/>
            <p:cNvSpPr/>
            <p:nvPr/>
          </p:nvSpPr>
          <p:spPr>
            <a:xfrm>
              <a:off x="3019928" y="4032174"/>
              <a:ext cx="650698" cy="650698"/>
            </a:xfrm>
            <a:prstGeom prst="pie">
              <a:avLst>
                <a:gd fmla="val 5394192" name="adj1"/>
                <a:gd fmla="val 11778784" name="adj2"/>
              </a:avLst>
            </a:prstGeom>
            <a:solidFill>
              <a:srgbClr val="F80E0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30"/>
            <p:cNvSpPr/>
            <p:nvPr/>
          </p:nvSpPr>
          <p:spPr>
            <a:xfrm>
              <a:off x="2961009" y="3973255"/>
              <a:ext cx="768537" cy="768537"/>
            </a:xfrm>
            <a:prstGeom prst="donut">
              <a:avLst>
                <a:gd fmla="val 2069" name="adj"/>
              </a:avLst>
            </a:prstGeom>
            <a:solidFill>
              <a:srgbClr val="3631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3" name="Google Shape;273;p30"/>
          <p:cNvGrpSpPr/>
          <p:nvPr/>
        </p:nvGrpSpPr>
        <p:grpSpPr>
          <a:xfrm>
            <a:off x="5807857" y="4513219"/>
            <a:ext cx="768537" cy="768537"/>
            <a:chOff x="5407604" y="3746645"/>
            <a:chExt cx="768537" cy="768537"/>
          </a:xfrm>
        </p:grpSpPr>
        <p:sp>
          <p:nvSpPr>
            <p:cNvPr id="274" name="Google Shape;274;p30"/>
            <p:cNvSpPr/>
            <p:nvPr/>
          </p:nvSpPr>
          <p:spPr>
            <a:xfrm>
              <a:off x="5466523" y="3805564"/>
              <a:ext cx="650698" cy="650698"/>
            </a:xfrm>
            <a:prstGeom prst="pie">
              <a:avLst>
                <a:gd fmla="val 5394192" name="adj1"/>
                <a:gd fmla="val 9534340" name="adj2"/>
              </a:avLst>
            </a:prstGeom>
            <a:solidFill>
              <a:srgbClr val="F80E0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30"/>
            <p:cNvSpPr/>
            <p:nvPr/>
          </p:nvSpPr>
          <p:spPr>
            <a:xfrm>
              <a:off x="5407604" y="3746645"/>
              <a:ext cx="768537" cy="768537"/>
            </a:xfrm>
            <a:prstGeom prst="donut">
              <a:avLst>
                <a:gd fmla="val 2069" name="adj"/>
              </a:avLst>
            </a:prstGeom>
            <a:solidFill>
              <a:srgbClr val="3631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6" name="Google Shape;276;p30"/>
          <p:cNvGrpSpPr/>
          <p:nvPr/>
        </p:nvGrpSpPr>
        <p:grpSpPr>
          <a:xfrm>
            <a:off x="7672856" y="4513958"/>
            <a:ext cx="768537" cy="768537"/>
            <a:chOff x="7623526" y="3451683"/>
            <a:chExt cx="768537" cy="768537"/>
          </a:xfrm>
        </p:grpSpPr>
        <p:sp>
          <p:nvSpPr>
            <p:cNvPr id="277" name="Google Shape;277;p30"/>
            <p:cNvSpPr/>
            <p:nvPr/>
          </p:nvSpPr>
          <p:spPr>
            <a:xfrm>
              <a:off x="7682445" y="3510602"/>
              <a:ext cx="650698" cy="650698"/>
            </a:xfrm>
            <a:prstGeom prst="pie">
              <a:avLst>
                <a:gd fmla="val 5394192" name="adj1"/>
                <a:gd fmla="val 7689742" name="adj2"/>
              </a:avLst>
            </a:prstGeom>
            <a:solidFill>
              <a:srgbClr val="F80E0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30"/>
            <p:cNvSpPr/>
            <p:nvPr/>
          </p:nvSpPr>
          <p:spPr>
            <a:xfrm>
              <a:off x="7623526" y="3451683"/>
              <a:ext cx="768537" cy="768537"/>
            </a:xfrm>
            <a:prstGeom prst="donut">
              <a:avLst>
                <a:gd fmla="val 2069" name="adj"/>
              </a:avLst>
            </a:prstGeom>
            <a:solidFill>
              <a:srgbClr val="3631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2" name="Shape 282"/>
        <p:cNvGrpSpPr/>
        <p:nvPr/>
      </p:nvGrpSpPr>
      <p:grpSpPr>
        <a:xfrm>
          <a:off x="0" y="0"/>
          <a:ext cx="0" cy="0"/>
          <a:chOff x="0" y="0"/>
          <a:chExt cx="0" cy="0"/>
        </a:xfrm>
      </p:grpSpPr>
      <p:sp>
        <p:nvSpPr>
          <p:cNvPr id="283" name="Google Shape;283;p31"/>
          <p:cNvSpPr/>
          <p:nvPr/>
        </p:nvSpPr>
        <p:spPr>
          <a:xfrm>
            <a:off x="0" y="0"/>
            <a:ext cx="9144000" cy="685799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31"/>
          <p:cNvSpPr/>
          <p:nvPr/>
        </p:nvSpPr>
        <p:spPr>
          <a:xfrm>
            <a:off x="3542675" y="945200"/>
            <a:ext cx="5023200" cy="3870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000">
                <a:solidFill>
                  <a:srgbClr val="3F3F3F"/>
                </a:solidFill>
                <a:latin typeface="Open Sans Light"/>
                <a:ea typeface="Open Sans Light"/>
                <a:cs typeface="Open Sans Light"/>
                <a:sym typeface="Open Sans Light"/>
              </a:rPr>
              <a:t>Visit our Market every Monday to Sunday from 9am to 11pm at [ADDRESS].</a:t>
            </a:r>
            <a:endParaRPr/>
          </a:p>
          <a:p>
            <a:pPr indent="0" lvl="0" marL="0" marR="0" rtl="0" algn="l">
              <a:lnSpc>
                <a:spcPct val="115000"/>
              </a:lnSpc>
              <a:spcBef>
                <a:spcPts val="0"/>
              </a:spcBef>
              <a:spcAft>
                <a:spcPts val="0"/>
              </a:spcAft>
              <a:buNone/>
            </a:pPr>
            <a:br>
              <a:rPr lang="en-US" sz="2000">
                <a:solidFill>
                  <a:srgbClr val="3F3F3F"/>
                </a:solidFill>
                <a:latin typeface="Open Sans Light"/>
                <a:ea typeface="Open Sans Light"/>
                <a:cs typeface="Open Sans Light"/>
                <a:sym typeface="Open Sans Light"/>
              </a:rPr>
            </a:br>
            <a:br>
              <a:rPr lang="en-US" sz="2000">
                <a:solidFill>
                  <a:srgbClr val="3F3F3F"/>
                </a:solidFill>
                <a:latin typeface="Open Sans Light"/>
                <a:ea typeface="Open Sans Light"/>
                <a:cs typeface="Open Sans Light"/>
                <a:sym typeface="Open Sans Light"/>
              </a:rPr>
            </a:br>
            <a:r>
              <a:rPr lang="en-US" sz="2000">
                <a:solidFill>
                  <a:srgbClr val="3F3F3F"/>
                </a:solidFill>
                <a:latin typeface="Open Sans Light"/>
                <a:ea typeface="Open Sans Light"/>
                <a:cs typeface="Open Sans Light"/>
                <a:sym typeface="Open Sans Light"/>
              </a:rPr>
              <a:t>Contact [NAME OF COMPANY] through any of these contact details :</a:t>
            </a:r>
            <a:endParaRPr/>
          </a:p>
          <a:p>
            <a:pPr indent="0" lvl="0" marL="0" marR="0" rtl="0" algn="l">
              <a:lnSpc>
                <a:spcPct val="115000"/>
              </a:lnSpc>
              <a:spcBef>
                <a:spcPts val="0"/>
              </a:spcBef>
              <a:spcAft>
                <a:spcPts val="0"/>
              </a:spcAft>
              <a:buNone/>
            </a:pPr>
            <a:br>
              <a:rPr lang="en-US" sz="2000">
                <a:solidFill>
                  <a:srgbClr val="3F3F3F"/>
                </a:solidFill>
                <a:latin typeface="Open Sans Light"/>
                <a:ea typeface="Open Sans Light"/>
                <a:cs typeface="Open Sans Light"/>
                <a:sym typeface="Open Sans Light"/>
              </a:rPr>
            </a:br>
            <a:r>
              <a:rPr lang="en-US" sz="2000">
                <a:solidFill>
                  <a:srgbClr val="3F3F3F"/>
                </a:solidFill>
                <a:latin typeface="Open Sans Light"/>
                <a:ea typeface="Open Sans Light"/>
                <a:cs typeface="Open Sans Light"/>
                <a:sym typeface="Open Sans Light"/>
              </a:rPr>
              <a:t>[Phone Number]</a:t>
            </a:r>
            <a:endParaRPr/>
          </a:p>
          <a:p>
            <a:pPr indent="0" lvl="0" marL="0" marR="0" rtl="0" algn="l">
              <a:lnSpc>
                <a:spcPct val="115000"/>
              </a:lnSpc>
              <a:spcBef>
                <a:spcPts val="0"/>
              </a:spcBef>
              <a:spcAft>
                <a:spcPts val="0"/>
              </a:spcAft>
              <a:buNone/>
            </a:pPr>
            <a:r>
              <a:rPr lang="en-US" sz="2000">
                <a:solidFill>
                  <a:srgbClr val="3F3F3F"/>
                </a:solidFill>
                <a:latin typeface="Open Sans Light"/>
                <a:ea typeface="Open Sans Light"/>
                <a:cs typeface="Open Sans Light"/>
                <a:sym typeface="Open Sans Light"/>
              </a:rPr>
              <a:t>[Email]</a:t>
            </a:r>
            <a:endParaRPr/>
          </a:p>
          <a:p>
            <a:pPr indent="0" lvl="0" marL="0" marR="0" rtl="0" algn="l">
              <a:lnSpc>
                <a:spcPct val="115000"/>
              </a:lnSpc>
              <a:spcBef>
                <a:spcPts val="0"/>
              </a:spcBef>
              <a:spcAft>
                <a:spcPts val="0"/>
              </a:spcAft>
              <a:buNone/>
            </a:pPr>
            <a:r>
              <a:rPr lang="en-US" sz="2000">
                <a:solidFill>
                  <a:srgbClr val="3F3F3F"/>
                </a:solidFill>
                <a:latin typeface="Open Sans Light"/>
                <a:ea typeface="Open Sans Light"/>
                <a:cs typeface="Open Sans Light"/>
                <a:sym typeface="Open Sans Light"/>
              </a:rPr>
              <a:t>[Website]</a:t>
            </a:r>
            <a:endParaRPr/>
          </a:p>
          <a:p>
            <a:pPr indent="0" lvl="0" marL="0" marR="0" rtl="0" algn="l">
              <a:lnSpc>
                <a:spcPct val="115000"/>
              </a:lnSpc>
              <a:spcBef>
                <a:spcPts val="0"/>
              </a:spcBef>
              <a:spcAft>
                <a:spcPts val="0"/>
              </a:spcAft>
              <a:buNone/>
            </a:pPr>
            <a:r>
              <a:rPr lang="en-US" sz="2000">
                <a:solidFill>
                  <a:srgbClr val="3F3F3F"/>
                </a:solidFill>
                <a:latin typeface="Open Sans Light"/>
                <a:ea typeface="Open Sans Light"/>
                <a:cs typeface="Open Sans Light"/>
                <a:sym typeface="Open Sans Light"/>
              </a:rPr>
              <a:t>[Social Media Account/S]</a:t>
            </a:r>
            <a:endParaRPr sz="2000">
              <a:solidFill>
                <a:srgbClr val="3F3F3F"/>
              </a:solidFill>
              <a:latin typeface="Open Sans Light"/>
              <a:ea typeface="Open Sans Light"/>
              <a:cs typeface="Open Sans Light"/>
              <a:sym typeface="Open Sans Light"/>
            </a:endParaRPr>
          </a:p>
        </p:txBody>
      </p:sp>
      <p:sp>
        <p:nvSpPr>
          <p:cNvPr id="285" name="Google Shape;285;p31"/>
          <p:cNvSpPr/>
          <p:nvPr/>
        </p:nvSpPr>
        <p:spPr>
          <a:xfrm>
            <a:off x="3529967" y="399642"/>
            <a:ext cx="276795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80E05"/>
                </a:solidFill>
                <a:latin typeface="Cabin SemiBold"/>
                <a:ea typeface="Cabin SemiBold"/>
                <a:cs typeface="Cabin SemiBold"/>
                <a:sym typeface="Cabin SemiBold"/>
              </a:rPr>
              <a:t>Contact Us</a:t>
            </a:r>
            <a:endParaRPr/>
          </a:p>
        </p:txBody>
      </p:sp>
      <p:sp>
        <p:nvSpPr>
          <p:cNvPr id="286" name="Google Shape;286;p31"/>
          <p:cNvSpPr/>
          <p:nvPr/>
        </p:nvSpPr>
        <p:spPr>
          <a:xfrm flipH="1">
            <a:off x="0" y="-1"/>
            <a:ext cx="1060704" cy="6858001"/>
          </a:xfrm>
          <a:prstGeom prst="triangle">
            <a:avLst>
              <a:gd fmla="val 100000" name="adj"/>
            </a:avLst>
          </a:prstGeom>
          <a:solidFill>
            <a:srgbClr val="F80E05">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2" name="Shape 92"/>
        <p:cNvGrpSpPr/>
        <p:nvPr/>
      </p:nvGrpSpPr>
      <p:grpSpPr>
        <a:xfrm>
          <a:off x="0" y="0"/>
          <a:ext cx="0" cy="0"/>
          <a:chOff x="0" y="0"/>
          <a:chExt cx="0" cy="0"/>
        </a:xfrm>
      </p:grpSpPr>
      <p:sp>
        <p:nvSpPr>
          <p:cNvPr id="93" name="Google Shape;93;p14"/>
          <p:cNvSpPr/>
          <p:nvPr/>
        </p:nvSpPr>
        <p:spPr>
          <a:xfrm>
            <a:off x="5067300" y="0"/>
            <a:ext cx="3219450" cy="685799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2F2F2"/>
              </a:solidFill>
              <a:latin typeface="Calibri"/>
              <a:ea typeface="Calibri"/>
              <a:cs typeface="Calibri"/>
              <a:sym typeface="Calibri"/>
            </a:endParaRPr>
          </a:p>
        </p:txBody>
      </p:sp>
      <p:sp>
        <p:nvSpPr>
          <p:cNvPr id="94" name="Google Shape;94;p14"/>
          <p:cNvSpPr/>
          <p:nvPr/>
        </p:nvSpPr>
        <p:spPr>
          <a:xfrm>
            <a:off x="584589" y="1702887"/>
            <a:ext cx="6759186" cy="1408912"/>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0" i="0" lang="en-US" sz="2000" u="none" cap="none" strike="noStrike">
                <a:solidFill>
                  <a:srgbClr val="3F3F3F"/>
                </a:solidFill>
                <a:latin typeface="Open Sans Light"/>
                <a:ea typeface="Open Sans Light"/>
                <a:cs typeface="Open Sans Light"/>
                <a:sym typeface="Open Sans Light"/>
              </a:rPr>
              <a:t>Assorti UltraMarket is a multiple merchandise market based in Phoenix, Arizona. Operating  since 1980, it was established by the late Catherine Summers who was an entrepreneur and philanthropist.</a:t>
            </a:r>
            <a:endParaRPr/>
          </a:p>
        </p:txBody>
      </p:sp>
      <p:sp>
        <p:nvSpPr>
          <p:cNvPr id="95" name="Google Shape;95;p14"/>
          <p:cNvSpPr/>
          <p:nvPr/>
        </p:nvSpPr>
        <p:spPr>
          <a:xfrm>
            <a:off x="584589" y="1161654"/>
            <a:ext cx="231997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200" u="none" cap="none" strike="noStrike">
                <a:solidFill>
                  <a:srgbClr val="F80E05"/>
                </a:solidFill>
                <a:latin typeface="Cabin SemiBold"/>
                <a:ea typeface="Cabin SemiBold"/>
                <a:cs typeface="Cabin SemiBold"/>
                <a:sym typeface="Cabin SemiBold"/>
              </a:rPr>
              <a:t>About Us</a:t>
            </a:r>
            <a:endParaRPr sz="3200">
              <a:solidFill>
                <a:srgbClr val="F80E05"/>
              </a:solidFill>
              <a:latin typeface="Cabin SemiBold"/>
              <a:ea typeface="Cabin SemiBold"/>
              <a:cs typeface="Cabin SemiBold"/>
              <a:sym typeface="Cabin SemiBold"/>
            </a:endParaRPr>
          </a:p>
        </p:txBody>
      </p:sp>
      <p:sp>
        <p:nvSpPr>
          <p:cNvPr id="96" name="Google Shape;96;p14"/>
          <p:cNvSpPr/>
          <p:nvPr/>
        </p:nvSpPr>
        <p:spPr>
          <a:xfrm>
            <a:off x="3314700" y="3919357"/>
            <a:ext cx="5829300" cy="2952750"/>
          </a:xfrm>
          <a:prstGeom prst="rect">
            <a:avLst/>
          </a:prstGeom>
          <a:blipFill rotWithShape="1">
            <a:blip r:embed="rId3">
              <a:alphaModFix/>
            </a:blip>
            <a:stretch>
              <a:fillRect b="-43384" l="-30721" r="-32195" t="-82578"/>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4"/>
          <p:cNvSpPr/>
          <p:nvPr/>
        </p:nvSpPr>
        <p:spPr>
          <a:xfrm>
            <a:off x="8083296" y="3919357"/>
            <a:ext cx="1060704" cy="2952750"/>
          </a:xfrm>
          <a:prstGeom prst="triangle">
            <a:avLst>
              <a:gd fmla="val 100000" name="adj"/>
            </a:avLst>
          </a:prstGeom>
          <a:solidFill>
            <a:srgbClr val="F80E05">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0" name="Shape 290"/>
        <p:cNvGrpSpPr/>
        <p:nvPr/>
      </p:nvGrpSpPr>
      <p:grpSpPr>
        <a:xfrm>
          <a:off x="0" y="0"/>
          <a:ext cx="0" cy="0"/>
          <a:chOff x="0" y="0"/>
          <a:chExt cx="0" cy="0"/>
        </a:xfrm>
      </p:grpSpPr>
      <p:sp>
        <p:nvSpPr>
          <p:cNvPr id="291" name="Google Shape;291;p32"/>
          <p:cNvSpPr/>
          <p:nvPr/>
        </p:nvSpPr>
        <p:spPr>
          <a:xfrm>
            <a:off x="2014843" y="2828836"/>
            <a:ext cx="5114314"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7200">
                <a:solidFill>
                  <a:srgbClr val="F80E05"/>
                </a:solidFill>
                <a:latin typeface="Cabin"/>
                <a:ea typeface="Cabin"/>
                <a:cs typeface="Cabin"/>
                <a:sym typeface="Cabin"/>
              </a:rPr>
              <a:t>Thank You</a:t>
            </a:r>
            <a:endParaRPr/>
          </a:p>
        </p:txBody>
      </p:sp>
      <p:sp>
        <p:nvSpPr>
          <p:cNvPr id="292" name="Google Shape;292;p32"/>
          <p:cNvSpPr/>
          <p:nvPr/>
        </p:nvSpPr>
        <p:spPr>
          <a:xfrm>
            <a:off x="6521824" y="1"/>
            <a:ext cx="2622176" cy="635896"/>
          </a:xfrm>
          <a:prstGeom prst="parallelogram">
            <a:avLst>
              <a:gd fmla="val 48810" name="adj"/>
            </a:avLst>
          </a:prstGeom>
          <a:solidFill>
            <a:srgbClr val="F80E0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1" name="Shape 101"/>
        <p:cNvGrpSpPr/>
        <p:nvPr/>
      </p:nvGrpSpPr>
      <p:grpSpPr>
        <a:xfrm>
          <a:off x="0" y="0"/>
          <a:ext cx="0" cy="0"/>
          <a:chOff x="0" y="0"/>
          <a:chExt cx="0" cy="0"/>
        </a:xfrm>
      </p:grpSpPr>
      <p:sp>
        <p:nvSpPr>
          <p:cNvPr id="102" name="Google Shape;102;p15"/>
          <p:cNvSpPr/>
          <p:nvPr/>
        </p:nvSpPr>
        <p:spPr>
          <a:xfrm>
            <a:off x="0" y="2399228"/>
            <a:ext cx="9144000" cy="257006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F2F2"/>
              </a:solidFill>
              <a:latin typeface="Calibri"/>
              <a:ea typeface="Calibri"/>
              <a:cs typeface="Calibri"/>
              <a:sym typeface="Calibri"/>
            </a:endParaRPr>
          </a:p>
        </p:txBody>
      </p:sp>
      <p:sp>
        <p:nvSpPr>
          <p:cNvPr id="103" name="Google Shape;103;p15"/>
          <p:cNvSpPr/>
          <p:nvPr/>
        </p:nvSpPr>
        <p:spPr>
          <a:xfrm>
            <a:off x="0" y="3040743"/>
            <a:ext cx="3711121" cy="3817257"/>
          </a:xfrm>
          <a:prstGeom prst="rect">
            <a:avLst/>
          </a:prstGeom>
          <a:blipFill rotWithShape="1">
            <a:blip r:embed="rId3">
              <a:alphaModFix/>
            </a:blip>
            <a:stretch>
              <a:fillRect b="-47526" l="-1173" r="-16032" t="-265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5"/>
          <p:cNvSpPr/>
          <p:nvPr/>
        </p:nvSpPr>
        <p:spPr>
          <a:xfrm>
            <a:off x="4130381" y="1366042"/>
            <a:ext cx="4583314" cy="1426031"/>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000">
                <a:solidFill>
                  <a:srgbClr val="3F3F3F"/>
                </a:solidFill>
                <a:latin typeface="Open Sans"/>
                <a:ea typeface="Open Sans"/>
                <a:cs typeface="Open Sans"/>
                <a:sym typeface="Open Sans"/>
              </a:rPr>
              <a:t>Assorti UltraMarket’s vision is to be :</a:t>
            </a:r>
            <a:endParaRPr/>
          </a:p>
          <a:p>
            <a:pPr indent="-342900" lvl="0" marL="342900" marR="0" rtl="0" algn="l">
              <a:lnSpc>
                <a:spcPct val="115000"/>
              </a:lnSpc>
              <a:spcBef>
                <a:spcPts val="0"/>
              </a:spcBef>
              <a:spcAft>
                <a:spcPts val="0"/>
              </a:spcAft>
              <a:buClr>
                <a:srgbClr val="F80E05"/>
              </a:buClr>
              <a:buSzPts val="2000"/>
              <a:buFont typeface="Noto Sans Symbols"/>
              <a:buChar char="▪"/>
            </a:pPr>
            <a:r>
              <a:rPr lang="en-US" sz="2000">
                <a:solidFill>
                  <a:srgbClr val="3F3F3F"/>
                </a:solidFill>
                <a:latin typeface="Open Sans Light"/>
                <a:ea typeface="Open Sans Light"/>
                <a:cs typeface="Open Sans Light"/>
                <a:sym typeface="Open Sans Light"/>
              </a:rPr>
              <a:t>A globally diverse marketplace, and</a:t>
            </a:r>
            <a:endParaRPr/>
          </a:p>
          <a:p>
            <a:pPr indent="-342900" lvl="0" marL="342900" marR="0" rtl="0" algn="l">
              <a:lnSpc>
                <a:spcPct val="115000"/>
              </a:lnSpc>
              <a:spcBef>
                <a:spcPts val="0"/>
              </a:spcBef>
              <a:spcAft>
                <a:spcPts val="0"/>
              </a:spcAft>
              <a:buClr>
                <a:srgbClr val="F80E05"/>
              </a:buClr>
              <a:buSzPts val="2000"/>
              <a:buFont typeface="Noto Sans Symbols"/>
              <a:buChar char="▪"/>
            </a:pPr>
            <a:r>
              <a:rPr lang="en-US" sz="2000">
                <a:solidFill>
                  <a:srgbClr val="3F3F3F"/>
                </a:solidFill>
                <a:latin typeface="Open Sans Light"/>
                <a:ea typeface="Open Sans Light"/>
                <a:cs typeface="Open Sans Light"/>
                <a:sym typeface="Open Sans Light"/>
              </a:rPr>
              <a:t>To market multiple authentic delicacies around the world</a:t>
            </a:r>
            <a:endParaRPr sz="2000">
              <a:solidFill>
                <a:srgbClr val="3F3F3F"/>
              </a:solidFill>
              <a:latin typeface="Open Sans Light"/>
              <a:ea typeface="Open Sans Light"/>
              <a:cs typeface="Open Sans Light"/>
              <a:sym typeface="Open Sans Light"/>
            </a:endParaRPr>
          </a:p>
        </p:txBody>
      </p:sp>
      <p:sp>
        <p:nvSpPr>
          <p:cNvPr id="105" name="Google Shape;105;p15"/>
          <p:cNvSpPr/>
          <p:nvPr/>
        </p:nvSpPr>
        <p:spPr>
          <a:xfrm>
            <a:off x="4130380" y="825717"/>
            <a:ext cx="141607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80E05"/>
                </a:solidFill>
                <a:latin typeface="Cabin SemiBold"/>
                <a:ea typeface="Cabin SemiBold"/>
                <a:cs typeface="Cabin SemiBold"/>
                <a:sym typeface="Cabin SemiBold"/>
              </a:rPr>
              <a:t>Vision</a:t>
            </a:r>
            <a:endParaRPr sz="3200">
              <a:solidFill>
                <a:srgbClr val="F80E05"/>
              </a:solidFill>
              <a:latin typeface="Cabin SemiBold"/>
              <a:ea typeface="Cabin SemiBold"/>
              <a:cs typeface="Cabin SemiBold"/>
              <a:sym typeface="Cabin SemiBold"/>
            </a:endParaRPr>
          </a:p>
        </p:txBody>
      </p:sp>
      <p:sp>
        <p:nvSpPr>
          <p:cNvPr id="106" name="Google Shape;106;p15"/>
          <p:cNvSpPr/>
          <p:nvPr/>
        </p:nvSpPr>
        <p:spPr>
          <a:xfrm flipH="1">
            <a:off x="1" y="3040743"/>
            <a:ext cx="1060704" cy="3817257"/>
          </a:xfrm>
          <a:prstGeom prst="triangle">
            <a:avLst>
              <a:gd fmla="val 100000" name="adj"/>
            </a:avLst>
          </a:prstGeom>
          <a:solidFill>
            <a:srgbClr val="F80E05">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0" name="Shape 110"/>
        <p:cNvGrpSpPr/>
        <p:nvPr/>
      </p:nvGrpSpPr>
      <p:grpSpPr>
        <a:xfrm>
          <a:off x="0" y="0"/>
          <a:ext cx="0" cy="0"/>
          <a:chOff x="0" y="0"/>
          <a:chExt cx="0" cy="0"/>
        </a:xfrm>
      </p:grpSpPr>
      <p:sp>
        <p:nvSpPr>
          <p:cNvPr id="111" name="Google Shape;111;p16"/>
          <p:cNvSpPr/>
          <p:nvPr/>
        </p:nvSpPr>
        <p:spPr>
          <a:xfrm>
            <a:off x="0" y="2410228"/>
            <a:ext cx="9144000" cy="234951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F2F2"/>
              </a:solidFill>
              <a:latin typeface="Calibri"/>
              <a:ea typeface="Calibri"/>
              <a:cs typeface="Calibri"/>
              <a:sym typeface="Calibri"/>
            </a:endParaRPr>
          </a:p>
        </p:txBody>
      </p:sp>
      <p:sp>
        <p:nvSpPr>
          <p:cNvPr id="112" name="Google Shape;112;p16"/>
          <p:cNvSpPr/>
          <p:nvPr/>
        </p:nvSpPr>
        <p:spPr>
          <a:xfrm>
            <a:off x="592020" y="1462475"/>
            <a:ext cx="4558204" cy="2092881"/>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000">
                <a:solidFill>
                  <a:srgbClr val="3F3F3F"/>
                </a:solidFill>
                <a:latin typeface="Open Sans Light"/>
                <a:ea typeface="Open Sans Light"/>
                <a:cs typeface="Open Sans Light"/>
                <a:sym typeface="Open Sans Light"/>
              </a:rPr>
              <a:t>Assorti UltraMarket’s mission is to provide only the highest quality products possible from various countries across the globe so as to ensure that all customers get their money’s worth every time.</a:t>
            </a:r>
            <a:endParaRPr/>
          </a:p>
        </p:txBody>
      </p:sp>
      <p:sp>
        <p:nvSpPr>
          <p:cNvPr id="113" name="Google Shape;113;p16"/>
          <p:cNvSpPr/>
          <p:nvPr/>
        </p:nvSpPr>
        <p:spPr>
          <a:xfrm>
            <a:off x="572971" y="917088"/>
            <a:ext cx="174966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80E05"/>
                </a:solidFill>
                <a:latin typeface="Cabin SemiBold"/>
                <a:ea typeface="Cabin SemiBold"/>
                <a:cs typeface="Cabin SemiBold"/>
                <a:sym typeface="Cabin SemiBold"/>
              </a:rPr>
              <a:t>Mission</a:t>
            </a:r>
            <a:endParaRPr sz="3200">
              <a:solidFill>
                <a:srgbClr val="F80E05"/>
              </a:solidFill>
              <a:latin typeface="Cabin SemiBold"/>
              <a:ea typeface="Cabin SemiBold"/>
              <a:cs typeface="Cabin SemiBold"/>
              <a:sym typeface="Cabin SemiBold"/>
            </a:endParaRPr>
          </a:p>
        </p:txBody>
      </p:sp>
      <p:sp>
        <p:nvSpPr>
          <p:cNvPr id="114" name="Google Shape;114;p16"/>
          <p:cNvSpPr/>
          <p:nvPr/>
        </p:nvSpPr>
        <p:spPr>
          <a:xfrm>
            <a:off x="5432879" y="3040743"/>
            <a:ext cx="3711121" cy="3817257"/>
          </a:xfrm>
          <a:prstGeom prst="rect">
            <a:avLst/>
          </a:prstGeom>
          <a:blipFill rotWithShape="1">
            <a:blip r:embed="rId3">
              <a:alphaModFix/>
            </a:blip>
            <a:stretch>
              <a:fillRect b="-33433" l="-12929" r="-95473" t="-27258"/>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6"/>
          <p:cNvSpPr/>
          <p:nvPr/>
        </p:nvSpPr>
        <p:spPr>
          <a:xfrm>
            <a:off x="8099171" y="3040743"/>
            <a:ext cx="1060704" cy="3817257"/>
          </a:xfrm>
          <a:prstGeom prst="triangle">
            <a:avLst>
              <a:gd fmla="val 100000" name="adj"/>
            </a:avLst>
          </a:prstGeom>
          <a:solidFill>
            <a:srgbClr val="F80E05">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9" name="Shape 119"/>
        <p:cNvGrpSpPr/>
        <p:nvPr/>
      </p:nvGrpSpPr>
      <p:grpSpPr>
        <a:xfrm>
          <a:off x="0" y="0"/>
          <a:ext cx="0" cy="0"/>
          <a:chOff x="0" y="0"/>
          <a:chExt cx="0" cy="0"/>
        </a:xfrm>
      </p:grpSpPr>
      <p:sp>
        <p:nvSpPr>
          <p:cNvPr id="120" name="Google Shape;120;p17"/>
          <p:cNvSpPr/>
          <p:nvPr/>
        </p:nvSpPr>
        <p:spPr>
          <a:xfrm>
            <a:off x="3625637" y="5012096"/>
            <a:ext cx="4531340" cy="938719"/>
          </a:xfrm>
          <a:prstGeom prst="rect">
            <a:avLst/>
          </a:prstGeom>
          <a:noFill/>
          <a:ln>
            <a:noFill/>
          </a:ln>
        </p:spPr>
        <p:txBody>
          <a:bodyPr anchorCtr="0" anchor="t" bIns="45700" lIns="91425" spcFirstLastPara="1" rIns="91425" wrap="square" tIns="45700">
            <a:noAutofit/>
          </a:bodyPr>
          <a:lstStyle/>
          <a:p>
            <a:pPr indent="0" lvl="0" marL="0" marR="0" rtl="0" algn="l">
              <a:lnSpc>
                <a:spcPct val="137500"/>
              </a:lnSpc>
              <a:spcBef>
                <a:spcPts val="0"/>
              </a:spcBef>
              <a:spcAft>
                <a:spcPts val="0"/>
              </a:spcAft>
              <a:buNone/>
            </a:pPr>
            <a:r>
              <a:rPr lang="en-US" sz="1600">
                <a:solidFill>
                  <a:srgbClr val="3F3F3F"/>
                </a:solidFill>
                <a:latin typeface="Open Sans Light"/>
                <a:ea typeface="Open Sans Light"/>
                <a:cs typeface="Open Sans Light"/>
                <a:sym typeface="Open Sans Light"/>
              </a:rPr>
              <a:t>Manages the quality and cost of American made products being sold and imported in the market.</a:t>
            </a:r>
            <a:endParaRPr/>
          </a:p>
        </p:txBody>
      </p:sp>
      <p:sp>
        <p:nvSpPr>
          <p:cNvPr id="121" name="Google Shape;121;p17"/>
          <p:cNvSpPr/>
          <p:nvPr/>
        </p:nvSpPr>
        <p:spPr>
          <a:xfrm>
            <a:off x="3620977" y="4302150"/>
            <a:ext cx="260837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F80E05"/>
                </a:solidFill>
                <a:latin typeface="Cabin"/>
                <a:ea typeface="Cabin"/>
                <a:cs typeface="Cabin"/>
                <a:sym typeface="Cabin"/>
              </a:rPr>
              <a:t>Steve Johnson</a:t>
            </a:r>
            <a:endParaRPr sz="2000">
              <a:solidFill>
                <a:srgbClr val="F80E05"/>
              </a:solidFill>
              <a:latin typeface="Cabin"/>
              <a:ea typeface="Cabin"/>
              <a:cs typeface="Cabin"/>
              <a:sym typeface="Cabin"/>
            </a:endParaRPr>
          </a:p>
        </p:txBody>
      </p:sp>
      <p:sp>
        <p:nvSpPr>
          <p:cNvPr id="122" name="Google Shape;122;p17"/>
          <p:cNvSpPr/>
          <p:nvPr/>
        </p:nvSpPr>
        <p:spPr>
          <a:xfrm>
            <a:off x="3624180" y="4629228"/>
            <a:ext cx="371791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A5A5A5"/>
                </a:solidFill>
                <a:latin typeface="Cabin"/>
                <a:ea typeface="Cabin"/>
                <a:cs typeface="Cabin"/>
                <a:sym typeface="Cabin"/>
              </a:rPr>
              <a:t>North &amp; South American Department Head</a:t>
            </a:r>
            <a:endParaRPr i="1" sz="1400">
              <a:solidFill>
                <a:srgbClr val="A5A5A5"/>
              </a:solidFill>
              <a:latin typeface="Cabin"/>
              <a:ea typeface="Cabin"/>
              <a:cs typeface="Cabin"/>
              <a:sym typeface="Cabin"/>
            </a:endParaRPr>
          </a:p>
        </p:txBody>
      </p:sp>
      <p:sp>
        <p:nvSpPr>
          <p:cNvPr id="123" name="Google Shape;123;p17"/>
          <p:cNvSpPr/>
          <p:nvPr/>
        </p:nvSpPr>
        <p:spPr>
          <a:xfrm>
            <a:off x="3470957" y="561843"/>
            <a:ext cx="2202087"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F80E05"/>
                </a:solidFill>
                <a:latin typeface="Cabin SemiBold"/>
                <a:ea typeface="Cabin SemiBold"/>
                <a:cs typeface="Cabin SemiBold"/>
                <a:sym typeface="Cabin SemiBold"/>
              </a:rPr>
              <a:t>The Team</a:t>
            </a:r>
            <a:endParaRPr sz="3200">
              <a:solidFill>
                <a:srgbClr val="F80E05"/>
              </a:solidFill>
              <a:latin typeface="Cabin SemiBold"/>
              <a:ea typeface="Cabin SemiBold"/>
              <a:cs typeface="Cabin SemiBold"/>
              <a:sym typeface="Cabin SemiBold"/>
            </a:endParaRPr>
          </a:p>
        </p:txBody>
      </p:sp>
      <p:sp>
        <p:nvSpPr>
          <p:cNvPr id="124" name="Google Shape;124;p17"/>
          <p:cNvSpPr/>
          <p:nvPr/>
        </p:nvSpPr>
        <p:spPr>
          <a:xfrm>
            <a:off x="3622557" y="2056707"/>
            <a:ext cx="2280156"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A5A5A5"/>
                </a:solidFill>
                <a:latin typeface="Cabin"/>
                <a:ea typeface="Cabin"/>
                <a:cs typeface="Cabin"/>
                <a:sym typeface="Cabin"/>
              </a:rPr>
              <a:t>Chief Operating Officer</a:t>
            </a:r>
            <a:endParaRPr i="1" sz="1400">
              <a:solidFill>
                <a:srgbClr val="A5A5A5"/>
              </a:solidFill>
              <a:latin typeface="Cabin"/>
              <a:ea typeface="Cabin"/>
              <a:cs typeface="Cabin"/>
              <a:sym typeface="Cabin"/>
            </a:endParaRPr>
          </a:p>
        </p:txBody>
      </p:sp>
      <p:sp>
        <p:nvSpPr>
          <p:cNvPr id="125" name="Google Shape;125;p17"/>
          <p:cNvSpPr/>
          <p:nvPr/>
        </p:nvSpPr>
        <p:spPr>
          <a:xfrm>
            <a:off x="3627375" y="1734683"/>
            <a:ext cx="2601975"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F80E05"/>
                </a:solidFill>
                <a:latin typeface="Cabin"/>
                <a:ea typeface="Cabin"/>
                <a:cs typeface="Cabin"/>
                <a:sym typeface="Cabin"/>
              </a:rPr>
              <a:t>Olivia Good</a:t>
            </a:r>
            <a:endParaRPr sz="2000">
              <a:solidFill>
                <a:srgbClr val="F80E05"/>
              </a:solidFill>
              <a:latin typeface="Cabin"/>
              <a:ea typeface="Cabin"/>
              <a:cs typeface="Cabin"/>
              <a:sym typeface="Cabin"/>
            </a:endParaRPr>
          </a:p>
        </p:txBody>
      </p:sp>
      <p:sp>
        <p:nvSpPr>
          <p:cNvPr id="126" name="Google Shape;126;p17"/>
          <p:cNvSpPr/>
          <p:nvPr/>
        </p:nvSpPr>
        <p:spPr>
          <a:xfrm>
            <a:off x="3627376" y="2440367"/>
            <a:ext cx="4408362" cy="928588"/>
          </a:xfrm>
          <a:prstGeom prst="rect">
            <a:avLst/>
          </a:prstGeom>
          <a:noFill/>
          <a:ln>
            <a:noFill/>
          </a:ln>
        </p:spPr>
        <p:txBody>
          <a:bodyPr anchorCtr="0" anchor="t" bIns="45700" lIns="91425" spcFirstLastPara="1" rIns="91425" wrap="square" tIns="45700">
            <a:noAutofit/>
          </a:bodyPr>
          <a:lstStyle/>
          <a:p>
            <a:pPr indent="0" lvl="0" marL="0" marR="0" rtl="0" algn="l">
              <a:lnSpc>
                <a:spcPct val="137500"/>
              </a:lnSpc>
              <a:spcBef>
                <a:spcPts val="0"/>
              </a:spcBef>
              <a:spcAft>
                <a:spcPts val="0"/>
              </a:spcAft>
              <a:buNone/>
            </a:pPr>
            <a:r>
              <a:rPr lang="en-US" sz="1600">
                <a:solidFill>
                  <a:srgbClr val="3F3F3F"/>
                </a:solidFill>
                <a:latin typeface="Open Sans Light"/>
                <a:ea typeface="Open Sans Light"/>
                <a:cs typeface="Open Sans Light"/>
                <a:sym typeface="Open Sans Light"/>
              </a:rPr>
              <a:t>Manages and sustains the company’s development and growth, financially and technically.</a:t>
            </a:r>
            <a:endParaRPr/>
          </a:p>
        </p:txBody>
      </p:sp>
      <p:sp>
        <p:nvSpPr>
          <p:cNvPr id="127" name="Google Shape;127;p17"/>
          <p:cNvSpPr/>
          <p:nvPr/>
        </p:nvSpPr>
        <p:spPr>
          <a:xfrm>
            <a:off x="1313023" y="1705677"/>
            <a:ext cx="1656176" cy="1656176"/>
          </a:xfrm>
          <a:prstGeom prst="roundRect">
            <a:avLst>
              <a:gd fmla="val 0" name="adj"/>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7"/>
          <p:cNvSpPr/>
          <p:nvPr/>
        </p:nvSpPr>
        <p:spPr>
          <a:xfrm>
            <a:off x="1299603" y="4203997"/>
            <a:ext cx="1656176" cy="1656176"/>
          </a:xfrm>
          <a:prstGeom prst="roundRect">
            <a:avLst>
              <a:gd fmla="val 0" name="adj"/>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7"/>
          <p:cNvSpPr/>
          <p:nvPr/>
        </p:nvSpPr>
        <p:spPr>
          <a:xfrm>
            <a:off x="6521824" y="1"/>
            <a:ext cx="2622176" cy="635896"/>
          </a:xfrm>
          <a:prstGeom prst="parallelogram">
            <a:avLst>
              <a:gd fmla="val 48810" name="adj"/>
            </a:avLst>
          </a:prstGeom>
          <a:solidFill>
            <a:srgbClr val="F80E0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3" name="Shape 133"/>
        <p:cNvGrpSpPr/>
        <p:nvPr/>
      </p:nvGrpSpPr>
      <p:grpSpPr>
        <a:xfrm>
          <a:off x="0" y="0"/>
          <a:ext cx="0" cy="0"/>
          <a:chOff x="0" y="0"/>
          <a:chExt cx="0" cy="0"/>
        </a:xfrm>
      </p:grpSpPr>
      <p:sp>
        <p:nvSpPr>
          <p:cNvPr id="134" name="Google Shape;134;p18"/>
          <p:cNvSpPr/>
          <p:nvPr/>
        </p:nvSpPr>
        <p:spPr>
          <a:xfrm>
            <a:off x="3623865" y="2429565"/>
            <a:ext cx="4663792" cy="639086"/>
          </a:xfrm>
          <a:prstGeom prst="rect">
            <a:avLst/>
          </a:prstGeom>
          <a:noFill/>
          <a:ln>
            <a:noFill/>
          </a:ln>
        </p:spPr>
        <p:txBody>
          <a:bodyPr anchorCtr="0" anchor="t" bIns="45700" lIns="91425" spcFirstLastPara="1" rIns="91425" wrap="square" tIns="45700">
            <a:noAutofit/>
          </a:bodyPr>
          <a:lstStyle/>
          <a:p>
            <a:pPr indent="0" lvl="0" marL="0" marR="0" rtl="0" algn="l">
              <a:lnSpc>
                <a:spcPct val="137500"/>
              </a:lnSpc>
              <a:spcBef>
                <a:spcPts val="0"/>
              </a:spcBef>
              <a:spcAft>
                <a:spcPts val="0"/>
              </a:spcAft>
              <a:buNone/>
            </a:pPr>
            <a:r>
              <a:rPr lang="en-US" sz="1600">
                <a:solidFill>
                  <a:srgbClr val="3F3F3F"/>
                </a:solidFill>
                <a:latin typeface="Open Sans Light"/>
                <a:ea typeface="Open Sans Light"/>
                <a:cs typeface="Open Sans Light"/>
                <a:sym typeface="Open Sans Light"/>
              </a:rPr>
              <a:t>Manages the quality and cost of Asian made products being sold &amp; imported in the market.</a:t>
            </a:r>
            <a:endParaRPr/>
          </a:p>
        </p:txBody>
      </p:sp>
      <p:sp>
        <p:nvSpPr>
          <p:cNvPr id="135" name="Google Shape;135;p18"/>
          <p:cNvSpPr/>
          <p:nvPr/>
        </p:nvSpPr>
        <p:spPr>
          <a:xfrm>
            <a:off x="3622486" y="2049197"/>
            <a:ext cx="2603502"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A5A5A5"/>
                </a:solidFill>
                <a:latin typeface="Cabin"/>
                <a:ea typeface="Cabin"/>
                <a:cs typeface="Cabin"/>
                <a:sym typeface="Cabin"/>
              </a:rPr>
              <a:t>Asia - Pacific Department Head</a:t>
            </a:r>
            <a:endParaRPr i="1" sz="1400">
              <a:solidFill>
                <a:srgbClr val="A5A5A5"/>
              </a:solidFill>
              <a:latin typeface="Cabin"/>
              <a:ea typeface="Cabin"/>
              <a:cs typeface="Cabin"/>
              <a:sym typeface="Cabin"/>
            </a:endParaRPr>
          </a:p>
        </p:txBody>
      </p:sp>
      <p:sp>
        <p:nvSpPr>
          <p:cNvPr id="136" name="Google Shape;136;p18"/>
          <p:cNvSpPr/>
          <p:nvPr/>
        </p:nvSpPr>
        <p:spPr>
          <a:xfrm>
            <a:off x="3624261" y="1730269"/>
            <a:ext cx="2505682"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F80E05"/>
                </a:solidFill>
                <a:latin typeface="Cabin"/>
                <a:ea typeface="Cabin"/>
                <a:cs typeface="Cabin"/>
                <a:sym typeface="Cabin"/>
              </a:rPr>
              <a:t>Jeff Cheng</a:t>
            </a:r>
            <a:endParaRPr sz="2000">
              <a:solidFill>
                <a:srgbClr val="F80E05"/>
              </a:solidFill>
              <a:latin typeface="Cabin"/>
              <a:ea typeface="Cabin"/>
              <a:cs typeface="Cabin"/>
              <a:sym typeface="Cabin"/>
            </a:endParaRPr>
          </a:p>
        </p:txBody>
      </p:sp>
      <p:sp>
        <p:nvSpPr>
          <p:cNvPr id="137" name="Google Shape;137;p18"/>
          <p:cNvSpPr/>
          <p:nvPr/>
        </p:nvSpPr>
        <p:spPr>
          <a:xfrm>
            <a:off x="3623303" y="5009290"/>
            <a:ext cx="4664353" cy="639086"/>
          </a:xfrm>
          <a:prstGeom prst="rect">
            <a:avLst/>
          </a:prstGeom>
          <a:noFill/>
          <a:ln>
            <a:noFill/>
          </a:ln>
        </p:spPr>
        <p:txBody>
          <a:bodyPr anchorCtr="0" anchor="t" bIns="45700" lIns="91425" spcFirstLastPara="1" rIns="91425" wrap="square" tIns="45700">
            <a:noAutofit/>
          </a:bodyPr>
          <a:lstStyle/>
          <a:p>
            <a:pPr indent="0" lvl="0" marL="0" marR="0" rtl="0" algn="l">
              <a:lnSpc>
                <a:spcPct val="137500"/>
              </a:lnSpc>
              <a:spcBef>
                <a:spcPts val="0"/>
              </a:spcBef>
              <a:spcAft>
                <a:spcPts val="0"/>
              </a:spcAft>
              <a:buNone/>
            </a:pPr>
            <a:r>
              <a:rPr lang="en-US" sz="1600">
                <a:solidFill>
                  <a:srgbClr val="3F3F3F"/>
                </a:solidFill>
                <a:latin typeface="Open Sans Light"/>
                <a:ea typeface="Open Sans Light"/>
                <a:cs typeface="Open Sans Light"/>
                <a:sym typeface="Open Sans Light"/>
              </a:rPr>
              <a:t>Manages the quality and cost of European made products being sold &amp; import in the market.</a:t>
            </a:r>
            <a:endParaRPr/>
          </a:p>
        </p:txBody>
      </p:sp>
      <p:sp>
        <p:nvSpPr>
          <p:cNvPr id="138" name="Google Shape;138;p18"/>
          <p:cNvSpPr/>
          <p:nvPr/>
        </p:nvSpPr>
        <p:spPr>
          <a:xfrm>
            <a:off x="3621519" y="4622724"/>
            <a:ext cx="2908821"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A5A5A5"/>
                </a:solidFill>
                <a:latin typeface="Cabin"/>
                <a:ea typeface="Cabin"/>
                <a:cs typeface="Cabin"/>
                <a:sym typeface="Cabin"/>
              </a:rPr>
              <a:t>European Department Head</a:t>
            </a:r>
            <a:endParaRPr i="1" sz="1400">
              <a:solidFill>
                <a:srgbClr val="A5A5A5"/>
              </a:solidFill>
              <a:latin typeface="Cabin"/>
              <a:ea typeface="Cabin"/>
              <a:cs typeface="Cabin"/>
              <a:sym typeface="Cabin"/>
            </a:endParaRPr>
          </a:p>
        </p:txBody>
      </p:sp>
      <p:sp>
        <p:nvSpPr>
          <p:cNvPr id="139" name="Google Shape;139;p18"/>
          <p:cNvSpPr/>
          <p:nvPr/>
        </p:nvSpPr>
        <p:spPr>
          <a:xfrm>
            <a:off x="3609620" y="4302828"/>
            <a:ext cx="208605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F80E05"/>
                </a:solidFill>
                <a:latin typeface="Cabin"/>
                <a:ea typeface="Cabin"/>
                <a:cs typeface="Cabin"/>
                <a:sym typeface="Cabin"/>
              </a:rPr>
              <a:t>Greg Devadovski</a:t>
            </a:r>
            <a:endParaRPr sz="2000">
              <a:solidFill>
                <a:srgbClr val="F80E05"/>
              </a:solidFill>
              <a:latin typeface="Cabin"/>
              <a:ea typeface="Cabin"/>
              <a:cs typeface="Cabin"/>
              <a:sym typeface="Cabin"/>
            </a:endParaRPr>
          </a:p>
        </p:txBody>
      </p:sp>
      <p:sp>
        <p:nvSpPr>
          <p:cNvPr id="140" name="Google Shape;140;p18"/>
          <p:cNvSpPr/>
          <p:nvPr/>
        </p:nvSpPr>
        <p:spPr>
          <a:xfrm>
            <a:off x="1314959" y="1705677"/>
            <a:ext cx="1656176" cy="1656176"/>
          </a:xfrm>
          <a:prstGeom prst="rect">
            <a:avLst/>
          </a:prstGeom>
          <a:blipFill rotWithShape="1">
            <a:blip r:embed="rId3">
              <a:alphaModFix/>
            </a:blip>
            <a:stretch>
              <a:fillRect b="-3833" l="-35927" r="-20413" t="-3506"/>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Calibri"/>
              <a:ea typeface="Calibri"/>
              <a:cs typeface="Calibri"/>
              <a:sym typeface="Calibri"/>
            </a:endParaRPr>
          </a:p>
        </p:txBody>
      </p:sp>
      <p:sp>
        <p:nvSpPr>
          <p:cNvPr id="141" name="Google Shape;141;p18"/>
          <p:cNvSpPr/>
          <p:nvPr/>
        </p:nvSpPr>
        <p:spPr>
          <a:xfrm>
            <a:off x="1299603" y="4203997"/>
            <a:ext cx="1656176" cy="1656176"/>
          </a:xfrm>
          <a:prstGeom prst="roundRect">
            <a:avLst>
              <a:gd fmla="val 0" name="adj"/>
            </a:avLst>
          </a:prstGeom>
          <a:blipFill rotWithShape="1">
            <a:blip r:embed="rId4">
              <a:alphaModFix/>
            </a:blip>
            <a:stretch>
              <a:fillRect b="-18620" l="-3504" r="-9072" t="-2628"/>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Calibri"/>
              <a:ea typeface="Calibri"/>
              <a:cs typeface="Calibri"/>
              <a:sym typeface="Calibri"/>
            </a:endParaRPr>
          </a:p>
        </p:txBody>
      </p:sp>
      <p:sp>
        <p:nvSpPr>
          <p:cNvPr id="142" name="Google Shape;142;p18"/>
          <p:cNvSpPr/>
          <p:nvPr/>
        </p:nvSpPr>
        <p:spPr>
          <a:xfrm>
            <a:off x="3470957" y="561843"/>
            <a:ext cx="2202087"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F80E05"/>
                </a:solidFill>
                <a:latin typeface="Cabin SemiBold"/>
                <a:ea typeface="Cabin SemiBold"/>
                <a:cs typeface="Cabin SemiBold"/>
                <a:sym typeface="Cabin SemiBold"/>
              </a:rPr>
              <a:t>The Team</a:t>
            </a:r>
            <a:endParaRPr sz="3200">
              <a:solidFill>
                <a:srgbClr val="F80E05"/>
              </a:solidFill>
              <a:latin typeface="Cabin SemiBold"/>
              <a:ea typeface="Cabin SemiBold"/>
              <a:cs typeface="Cabin SemiBold"/>
              <a:sym typeface="Cabin SemiBold"/>
            </a:endParaRPr>
          </a:p>
        </p:txBody>
      </p:sp>
      <p:sp>
        <p:nvSpPr>
          <p:cNvPr id="143" name="Google Shape;143;p18"/>
          <p:cNvSpPr/>
          <p:nvPr/>
        </p:nvSpPr>
        <p:spPr>
          <a:xfrm>
            <a:off x="6521824" y="1"/>
            <a:ext cx="2622176" cy="635896"/>
          </a:xfrm>
          <a:prstGeom prst="parallelogram">
            <a:avLst>
              <a:gd fmla="val 48810" name="adj"/>
            </a:avLst>
          </a:prstGeom>
          <a:solidFill>
            <a:srgbClr val="F80E0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9"/>
          <p:cNvSpPr/>
          <p:nvPr/>
        </p:nvSpPr>
        <p:spPr>
          <a:xfrm>
            <a:off x="3623865" y="2429565"/>
            <a:ext cx="4417049" cy="938719"/>
          </a:xfrm>
          <a:prstGeom prst="rect">
            <a:avLst/>
          </a:prstGeom>
          <a:noFill/>
          <a:ln>
            <a:noFill/>
          </a:ln>
        </p:spPr>
        <p:txBody>
          <a:bodyPr anchorCtr="0" anchor="t" bIns="45700" lIns="91425" spcFirstLastPara="1" rIns="91425" wrap="square" tIns="45700">
            <a:noAutofit/>
          </a:bodyPr>
          <a:lstStyle/>
          <a:p>
            <a:pPr indent="0" lvl="0" marL="0" marR="0" rtl="0" algn="l">
              <a:lnSpc>
                <a:spcPct val="122222"/>
              </a:lnSpc>
              <a:spcBef>
                <a:spcPts val="0"/>
              </a:spcBef>
              <a:spcAft>
                <a:spcPts val="0"/>
              </a:spcAft>
              <a:buNone/>
            </a:pPr>
            <a:r>
              <a:rPr lang="en-US" sz="1800">
                <a:solidFill>
                  <a:srgbClr val="3F3F3F"/>
                </a:solidFill>
                <a:latin typeface="Open Sans Light"/>
                <a:ea typeface="Open Sans Light"/>
                <a:cs typeface="Open Sans Light"/>
                <a:sym typeface="Open Sans Light"/>
              </a:rPr>
              <a:t>Manages the quality and cost of African made products being sold &amp; import in the market.</a:t>
            </a:r>
            <a:endParaRPr/>
          </a:p>
        </p:txBody>
      </p:sp>
      <p:sp>
        <p:nvSpPr>
          <p:cNvPr id="149" name="Google Shape;149;p19"/>
          <p:cNvSpPr/>
          <p:nvPr/>
        </p:nvSpPr>
        <p:spPr>
          <a:xfrm>
            <a:off x="3622486" y="2049197"/>
            <a:ext cx="2603502"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A5A5A5"/>
                </a:solidFill>
                <a:latin typeface="Cabin"/>
                <a:ea typeface="Cabin"/>
                <a:cs typeface="Cabin"/>
                <a:sym typeface="Cabin"/>
              </a:rPr>
              <a:t>African Department Head</a:t>
            </a:r>
            <a:endParaRPr i="1" sz="1400">
              <a:solidFill>
                <a:srgbClr val="A5A5A5"/>
              </a:solidFill>
              <a:latin typeface="Cabin"/>
              <a:ea typeface="Cabin"/>
              <a:cs typeface="Cabin"/>
              <a:sym typeface="Cabin"/>
            </a:endParaRPr>
          </a:p>
        </p:txBody>
      </p:sp>
      <p:sp>
        <p:nvSpPr>
          <p:cNvPr id="150" name="Google Shape;150;p19"/>
          <p:cNvSpPr/>
          <p:nvPr/>
        </p:nvSpPr>
        <p:spPr>
          <a:xfrm>
            <a:off x="3624261" y="1730269"/>
            <a:ext cx="2505682"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F80E05"/>
                </a:solidFill>
                <a:latin typeface="Cabin"/>
                <a:ea typeface="Cabin"/>
                <a:cs typeface="Cabin"/>
                <a:sym typeface="Cabin"/>
              </a:rPr>
              <a:t>James Onwosuka</a:t>
            </a:r>
            <a:endParaRPr sz="2000">
              <a:solidFill>
                <a:srgbClr val="F80E05"/>
              </a:solidFill>
              <a:latin typeface="Cabin"/>
              <a:ea typeface="Cabin"/>
              <a:cs typeface="Cabin"/>
              <a:sym typeface="Cabin"/>
            </a:endParaRPr>
          </a:p>
        </p:txBody>
      </p:sp>
      <p:sp>
        <p:nvSpPr>
          <p:cNvPr id="151" name="Google Shape;151;p19"/>
          <p:cNvSpPr/>
          <p:nvPr/>
        </p:nvSpPr>
        <p:spPr>
          <a:xfrm>
            <a:off x="1314959" y="1705677"/>
            <a:ext cx="1656176" cy="1656176"/>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Calibri"/>
              <a:ea typeface="Calibri"/>
              <a:cs typeface="Calibri"/>
              <a:sym typeface="Calibri"/>
            </a:endParaRPr>
          </a:p>
        </p:txBody>
      </p:sp>
      <p:sp>
        <p:nvSpPr>
          <p:cNvPr id="152" name="Google Shape;152;p19"/>
          <p:cNvSpPr/>
          <p:nvPr/>
        </p:nvSpPr>
        <p:spPr>
          <a:xfrm>
            <a:off x="3623303" y="5009290"/>
            <a:ext cx="4664353" cy="639086"/>
          </a:xfrm>
          <a:prstGeom prst="rect">
            <a:avLst/>
          </a:prstGeom>
          <a:noFill/>
          <a:ln>
            <a:noFill/>
          </a:ln>
        </p:spPr>
        <p:txBody>
          <a:bodyPr anchorCtr="0" anchor="t" bIns="45700" lIns="91425" spcFirstLastPara="1" rIns="91425" wrap="square" tIns="45700">
            <a:noAutofit/>
          </a:bodyPr>
          <a:lstStyle/>
          <a:p>
            <a:pPr indent="0" lvl="0" marL="0" marR="0" rtl="0" algn="l">
              <a:lnSpc>
                <a:spcPct val="137500"/>
              </a:lnSpc>
              <a:spcBef>
                <a:spcPts val="0"/>
              </a:spcBef>
              <a:spcAft>
                <a:spcPts val="0"/>
              </a:spcAft>
              <a:buNone/>
            </a:pPr>
            <a:r>
              <a:rPr lang="en-US" sz="1600">
                <a:solidFill>
                  <a:srgbClr val="3F3F3F"/>
                </a:solidFill>
                <a:latin typeface="Open Sans Light"/>
                <a:ea typeface="Open Sans Light"/>
                <a:cs typeface="Open Sans Light"/>
                <a:sym typeface="Open Sans Light"/>
              </a:rPr>
              <a:t>Manages the quality and cost of European made products being sold &amp; import in the market.</a:t>
            </a:r>
            <a:endParaRPr/>
          </a:p>
        </p:txBody>
      </p:sp>
      <p:sp>
        <p:nvSpPr>
          <p:cNvPr id="153" name="Google Shape;153;p19"/>
          <p:cNvSpPr/>
          <p:nvPr/>
        </p:nvSpPr>
        <p:spPr>
          <a:xfrm>
            <a:off x="3621519" y="4622724"/>
            <a:ext cx="2908821"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A5A5A5"/>
                </a:solidFill>
                <a:latin typeface="Cabin"/>
                <a:ea typeface="Cabin"/>
                <a:cs typeface="Cabin"/>
                <a:sym typeface="Cabin"/>
              </a:rPr>
              <a:t>European Department Head</a:t>
            </a:r>
            <a:endParaRPr i="1" sz="1400">
              <a:solidFill>
                <a:srgbClr val="A5A5A5"/>
              </a:solidFill>
              <a:latin typeface="Cabin"/>
              <a:ea typeface="Cabin"/>
              <a:cs typeface="Cabin"/>
              <a:sym typeface="Cabin"/>
            </a:endParaRPr>
          </a:p>
        </p:txBody>
      </p:sp>
      <p:sp>
        <p:nvSpPr>
          <p:cNvPr id="154" name="Google Shape;154;p19"/>
          <p:cNvSpPr/>
          <p:nvPr/>
        </p:nvSpPr>
        <p:spPr>
          <a:xfrm>
            <a:off x="3609620" y="4302828"/>
            <a:ext cx="208605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F80E05"/>
                </a:solidFill>
                <a:latin typeface="Cabin"/>
                <a:ea typeface="Cabin"/>
                <a:cs typeface="Cabin"/>
                <a:sym typeface="Cabin"/>
              </a:rPr>
              <a:t>Greg Devadovski</a:t>
            </a:r>
            <a:endParaRPr sz="2000">
              <a:solidFill>
                <a:srgbClr val="F80E05"/>
              </a:solidFill>
              <a:latin typeface="Cabin"/>
              <a:ea typeface="Cabin"/>
              <a:cs typeface="Cabin"/>
              <a:sym typeface="Cabin"/>
            </a:endParaRPr>
          </a:p>
        </p:txBody>
      </p:sp>
      <p:sp>
        <p:nvSpPr>
          <p:cNvPr id="155" name="Google Shape;155;p19"/>
          <p:cNvSpPr/>
          <p:nvPr/>
        </p:nvSpPr>
        <p:spPr>
          <a:xfrm>
            <a:off x="1299603" y="4203997"/>
            <a:ext cx="1656176" cy="1656176"/>
          </a:xfrm>
          <a:prstGeom prst="roundRect">
            <a:avLst>
              <a:gd fmla="val 0" name="adj"/>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Calibri"/>
              <a:ea typeface="Calibri"/>
              <a:cs typeface="Calibri"/>
              <a:sym typeface="Calibri"/>
            </a:endParaRPr>
          </a:p>
        </p:txBody>
      </p:sp>
      <p:sp>
        <p:nvSpPr>
          <p:cNvPr id="156" name="Google Shape;156;p19"/>
          <p:cNvSpPr/>
          <p:nvPr/>
        </p:nvSpPr>
        <p:spPr>
          <a:xfrm>
            <a:off x="3470957" y="561843"/>
            <a:ext cx="2202087"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F80E05"/>
                </a:solidFill>
                <a:latin typeface="Cabin SemiBold"/>
                <a:ea typeface="Cabin SemiBold"/>
                <a:cs typeface="Cabin SemiBold"/>
                <a:sym typeface="Cabin SemiBold"/>
              </a:rPr>
              <a:t>The Team</a:t>
            </a:r>
            <a:endParaRPr sz="3200">
              <a:solidFill>
                <a:srgbClr val="F80E05"/>
              </a:solidFill>
              <a:latin typeface="Cabin SemiBold"/>
              <a:ea typeface="Cabin SemiBold"/>
              <a:cs typeface="Cabin SemiBold"/>
              <a:sym typeface="Cabin SemiBold"/>
            </a:endParaRPr>
          </a:p>
        </p:txBody>
      </p:sp>
      <p:sp>
        <p:nvSpPr>
          <p:cNvPr id="157" name="Google Shape;157;p19"/>
          <p:cNvSpPr/>
          <p:nvPr/>
        </p:nvSpPr>
        <p:spPr>
          <a:xfrm>
            <a:off x="6521824" y="1"/>
            <a:ext cx="2622176" cy="635896"/>
          </a:xfrm>
          <a:prstGeom prst="parallelogram">
            <a:avLst>
              <a:gd fmla="val 48810" name="adj"/>
            </a:avLst>
          </a:prstGeom>
          <a:solidFill>
            <a:srgbClr val="F80E0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1" name="Shape 161"/>
        <p:cNvGrpSpPr/>
        <p:nvPr/>
      </p:nvGrpSpPr>
      <p:grpSpPr>
        <a:xfrm>
          <a:off x="0" y="0"/>
          <a:ext cx="0" cy="0"/>
          <a:chOff x="0" y="0"/>
          <a:chExt cx="0" cy="0"/>
        </a:xfrm>
      </p:grpSpPr>
      <p:sp>
        <p:nvSpPr>
          <p:cNvPr id="162" name="Google Shape;162;p20"/>
          <p:cNvSpPr/>
          <p:nvPr/>
        </p:nvSpPr>
        <p:spPr>
          <a:xfrm>
            <a:off x="0" y="394024"/>
            <a:ext cx="9144000" cy="234951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F2F2"/>
              </a:solidFill>
              <a:latin typeface="Calibri"/>
              <a:ea typeface="Calibri"/>
              <a:cs typeface="Calibri"/>
              <a:sym typeface="Calibri"/>
            </a:endParaRPr>
          </a:p>
        </p:txBody>
      </p:sp>
      <p:sp>
        <p:nvSpPr>
          <p:cNvPr id="163" name="Google Shape;163;p20"/>
          <p:cNvSpPr/>
          <p:nvPr/>
        </p:nvSpPr>
        <p:spPr>
          <a:xfrm>
            <a:off x="460349" y="479132"/>
            <a:ext cx="305886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80E05"/>
                </a:solidFill>
                <a:latin typeface="Cabin SemiBold"/>
                <a:ea typeface="Cabin SemiBold"/>
                <a:cs typeface="Cabin SemiBold"/>
                <a:sym typeface="Cabin SemiBold"/>
              </a:rPr>
              <a:t>The Problem</a:t>
            </a:r>
            <a:endParaRPr/>
          </a:p>
        </p:txBody>
      </p:sp>
      <p:sp>
        <p:nvSpPr>
          <p:cNvPr id="164" name="Google Shape;164;p20"/>
          <p:cNvSpPr/>
          <p:nvPr/>
        </p:nvSpPr>
        <p:spPr>
          <a:xfrm>
            <a:off x="4629150" y="1"/>
            <a:ext cx="4514850" cy="685799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F2F2"/>
              </a:solidFill>
              <a:latin typeface="Calibri"/>
              <a:ea typeface="Calibri"/>
              <a:cs typeface="Calibri"/>
              <a:sym typeface="Calibri"/>
            </a:endParaRPr>
          </a:p>
        </p:txBody>
      </p:sp>
      <p:sp>
        <p:nvSpPr>
          <p:cNvPr id="165" name="Google Shape;165;p20"/>
          <p:cNvSpPr/>
          <p:nvPr/>
        </p:nvSpPr>
        <p:spPr>
          <a:xfrm>
            <a:off x="465100" y="1024775"/>
            <a:ext cx="3992700" cy="5064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en-US" sz="2000">
                <a:solidFill>
                  <a:srgbClr val="3F3F3F"/>
                </a:solidFill>
                <a:latin typeface="Open Sans Light"/>
                <a:ea typeface="Open Sans Light"/>
                <a:cs typeface="Open Sans Light"/>
                <a:sym typeface="Open Sans Light"/>
              </a:rPr>
              <a:t>According to the book published by Will Kymlicka in 1999, around 60% of marketplaces around the world fail to provide the authenticity and diversity of goods promoted by countries around the world. Additionally, most of the marketplace in the said percentage fail to deliver the pure freshness of every product provided and sold. This results in multiple low reviews and dissatisfaction from both local residents and travellers around the world.</a:t>
            </a:r>
            <a:endParaRPr/>
          </a:p>
        </p:txBody>
      </p:sp>
      <p:sp>
        <p:nvSpPr>
          <p:cNvPr id="166" name="Google Shape;166;p20"/>
          <p:cNvSpPr/>
          <p:nvPr/>
        </p:nvSpPr>
        <p:spPr>
          <a:xfrm>
            <a:off x="8082504" y="-1"/>
            <a:ext cx="1060704" cy="6858001"/>
          </a:xfrm>
          <a:prstGeom prst="triangle">
            <a:avLst>
              <a:gd fmla="val 100000" name="adj"/>
            </a:avLst>
          </a:prstGeom>
          <a:solidFill>
            <a:srgbClr val="F80E05">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0" name="Shape 170"/>
        <p:cNvGrpSpPr/>
        <p:nvPr/>
      </p:nvGrpSpPr>
      <p:grpSpPr>
        <a:xfrm>
          <a:off x="0" y="0"/>
          <a:ext cx="0" cy="0"/>
          <a:chOff x="0" y="0"/>
          <a:chExt cx="0" cy="0"/>
        </a:xfrm>
      </p:grpSpPr>
      <p:sp>
        <p:nvSpPr>
          <p:cNvPr id="171" name="Google Shape;171;p21"/>
          <p:cNvSpPr/>
          <p:nvPr/>
        </p:nvSpPr>
        <p:spPr>
          <a:xfrm>
            <a:off x="0" y="3985027"/>
            <a:ext cx="9144000" cy="234951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F2F2"/>
              </a:solidFill>
              <a:latin typeface="Calibri"/>
              <a:ea typeface="Calibri"/>
              <a:cs typeface="Calibri"/>
              <a:sym typeface="Calibri"/>
            </a:endParaRPr>
          </a:p>
        </p:txBody>
      </p:sp>
      <p:sp>
        <p:nvSpPr>
          <p:cNvPr id="172" name="Google Shape;172;p21"/>
          <p:cNvSpPr/>
          <p:nvPr/>
        </p:nvSpPr>
        <p:spPr>
          <a:xfrm>
            <a:off x="0" y="1"/>
            <a:ext cx="4514850" cy="6857999"/>
          </a:xfrm>
          <a:prstGeom prst="rect">
            <a:avLst/>
          </a:prstGeom>
          <a:blipFill rotWithShape="1">
            <a:blip r:embed="rId3">
              <a:alphaModFix/>
            </a:blip>
            <a:stretch>
              <a:fillRect b="-7499" l="-64129" r="-6327" t="-138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F2F2"/>
              </a:solidFill>
              <a:latin typeface="Calibri"/>
              <a:ea typeface="Calibri"/>
              <a:cs typeface="Calibri"/>
              <a:sym typeface="Calibri"/>
            </a:endParaRPr>
          </a:p>
        </p:txBody>
      </p:sp>
      <p:sp>
        <p:nvSpPr>
          <p:cNvPr id="173" name="Google Shape;173;p21"/>
          <p:cNvSpPr/>
          <p:nvPr/>
        </p:nvSpPr>
        <p:spPr>
          <a:xfrm>
            <a:off x="4910950" y="1764750"/>
            <a:ext cx="3749400" cy="3519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000">
                <a:solidFill>
                  <a:srgbClr val="3F3F3F"/>
                </a:solidFill>
                <a:latin typeface="Open Sans Light"/>
                <a:ea typeface="Open Sans Light"/>
                <a:cs typeface="Open Sans Light"/>
                <a:sym typeface="Open Sans Light"/>
              </a:rPr>
              <a:t>Assorti UltraMarket offers a diverse array of products. We possess a professionally dedicated team consisting of well expertised marketers from specific continents. They have studied the authenticity of products and goods being promoted by various cities within these continents.</a:t>
            </a:r>
            <a:endParaRPr/>
          </a:p>
        </p:txBody>
      </p:sp>
      <p:sp>
        <p:nvSpPr>
          <p:cNvPr id="174" name="Google Shape;174;p21"/>
          <p:cNvSpPr/>
          <p:nvPr/>
        </p:nvSpPr>
        <p:spPr>
          <a:xfrm>
            <a:off x="4891893" y="1215349"/>
            <a:ext cx="320153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80E05"/>
                </a:solidFill>
                <a:latin typeface="Cabin SemiBold"/>
                <a:ea typeface="Cabin SemiBold"/>
                <a:cs typeface="Cabin SemiBold"/>
                <a:sym typeface="Cabin SemiBold"/>
              </a:rPr>
              <a:t>Our Solution</a:t>
            </a:r>
            <a:endParaRPr/>
          </a:p>
        </p:txBody>
      </p:sp>
      <p:sp>
        <p:nvSpPr>
          <p:cNvPr id="175" name="Google Shape;175;p21"/>
          <p:cNvSpPr/>
          <p:nvPr/>
        </p:nvSpPr>
        <p:spPr>
          <a:xfrm flipH="1">
            <a:off x="0" y="-1"/>
            <a:ext cx="1060704" cy="6858001"/>
          </a:xfrm>
          <a:prstGeom prst="triangle">
            <a:avLst>
              <a:gd fmla="val 100000" name="adj"/>
            </a:avLst>
          </a:prstGeom>
          <a:solidFill>
            <a:srgbClr val="F80E05">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