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9753600" cx="13004800"/>
  <p:notesSz cx="6858000" cy="9144000"/>
  <p:embeddedFontLst>
    <p:embeddedFont>
      <p:font typeface="Cormorant Garamond"/>
      <p:regular r:id="rId24"/>
      <p:bold r:id="rId25"/>
      <p:italic r:id="rId26"/>
      <p:boldItalic r:id="rId27"/>
    </p:embeddedFont>
    <p:embeddedFont>
      <p:font typeface="Montserrat SemiBold"/>
      <p:regular r:id="rId28"/>
      <p:bold r:id="rId29"/>
      <p:italic r:id="rId30"/>
      <p:boldItalic r:id="rId31"/>
    </p:embeddedFont>
    <p:embeddedFont>
      <p:font typeface="Cabin"/>
      <p:bold r:id="rId32"/>
      <p:boldItalic r:id="rId33"/>
    </p:embeddedFont>
    <p:embeddedFont>
      <p:font typeface="Montserrat"/>
      <p:regular r:id="rId34"/>
      <p:bold r:id="rId35"/>
      <p:italic r:id="rId36"/>
      <p:boldItalic r:id="rId37"/>
    </p:embeddedFont>
    <p:embeddedFont>
      <p:font typeface="Poppins"/>
      <p:regular r:id="rId38"/>
      <p:bold r:id="rId39"/>
      <p:italic r:id="rId40"/>
      <p:boldItalic r:id="rId41"/>
    </p:embeddedFont>
    <p:embeddedFont>
      <p:font typeface="Montserrat Medium"/>
      <p:regular r:id="rId42"/>
      <p:bold r:id="rId43"/>
      <p:italic r:id="rId44"/>
      <p:boldItalic r:id="rId45"/>
    </p:embeddedFont>
    <p:embeddedFont>
      <p:font typeface="Lora"/>
      <p:regular r:id="rId46"/>
      <p:bold r:id="rId47"/>
      <p:italic r:id="rId48"/>
      <p:boldItalic r:id="rId49"/>
    </p:embeddedFont>
    <p:embeddedFont>
      <p:font typeface="Montserrat Light"/>
      <p:regular r:id="rId50"/>
      <p:bold r:id="rId51"/>
      <p:italic r:id="rId52"/>
      <p:boldItalic r:id="rId53"/>
    </p:embeddedFont>
    <p:embeddedFont>
      <p:font typeface="Helvetica Neue"/>
      <p:regular r:id="rId54"/>
      <p:bold r:id="rId55"/>
      <p:italic r:id="rId56"/>
      <p:boldItalic r:id="rId57"/>
    </p:embeddedFont>
    <p:embeddedFont>
      <p:font typeface="Helvetica Neue Light"/>
      <p:regular r:id="rId58"/>
      <p:bold r:id="rId59"/>
      <p:italic r:id="rId60"/>
      <p:boldItalic r:id="rId61"/>
    </p:embeddedFont>
    <p:embeddedFont>
      <p:font typeface="Cabin Medium"/>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EB61C0-4B48-48A4-940A-1DF707996806}">
  <a:tblStyle styleId="{42EB61C0-4B48-48A4-940A-1DF707996806}" styleName="Table_0">
    <a:wholeTbl>
      <a:tcTxStyle b="off" i="off">
        <a:font>
          <a:latin typeface="Helvetica Neue Light"/>
          <a:ea typeface="Helvetica Neue Light"/>
          <a:cs typeface="Helvetica Neue Light"/>
        </a:font>
        <a:srgbClr val="000000"/>
      </a:tcTxStyle>
      <a:tcStyle>
        <a:tcBdr>
          <a:left>
            <a:ln cap="flat" cmpd="sng" w="9525">
              <a:solidFill>
                <a:srgbClr val="5D5D5D"/>
              </a:solidFill>
              <a:prstDash val="dashDot"/>
              <a:round/>
              <a:headEnd len="sm" w="sm" type="none"/>
              <a:tailEnd len="sm" w="sm" type="none"/>
            </a:ln>
          </a:left>
          <a:right>
            <a:ln cap="flat" cmpd="sng" w="9525">
              <a:solidFill>
                <a:srgbClr val="5D5D5D"/>
              </a:solidFill>
              <a:prstDash val="dashDot"/>
              <a:round/>
              <a:headEnd len="sm" w="sm" type="none"/>
              <a:tailEnd len="sm" w="sm" type="none"/>
            </a:ln>
          </a:right>
          <a:top>
            <a:ln cap="flat" cmpd="sng" w="9525">
              <a:solidFill>
                <a:srgbClr val="5D5D5D"/>
              </a:solidFill>
              <a:prstDash val="dashDot"/>
              <a:round/>
              <a:headEnd len="sm" w="sm" type="none"/>
              <a:tailEnd len="sm" w="sm" type="none"/>
            </a:ln>
          </a:top>
          <a:bottom>
            <a:ln cap="flat" cmpd="sng" w="9525">
              <a:solidFill>
                <a:srgbClr val="5D5D5D"/>
              </a:solidFill>
              <a:prstDash val="dashDot"/>
              <a:round/>
              <a:headEnd len="sm" w="sm" type="none"/>
              <a:tailEnd len="sm" w="sm" type="none"/>
            </a:ln>
          </a:bottom>
          <a:insideH>
            <a:ln cap="flat" cmpd="sng" w="9525">
              <a:solidFill>
                <a:srgbClr val="5D5D5D"/>
              </a:solidFill>
              <a:prstDash val="dashDot"/>
              <a:round/>
              <a:headEnd len="sm" w="sm" type="none"/>
              <a:tailEnd len="sm" w="sm" type="none"/>
            </a:ln>
          </a:insideH>
          <a:insideV>
            <a:ln cap="flat" cmpd="sng" w="9525">
              <a:solidFill>
                <a:srgbClr val="5D5D5D"/>
              </a:solidFill>
              <a:prstDash val="dashDot"/>
              <a:round/>
              <a:headEnd len="sm" w="sm" type="none"/>
              <a:tailEnd len="sm" w="sm" type="none"/>
            </a:ln>
          </a:insideV>
        </a:tcBdr>
        <a:fill>
          <a:solidFill>
            <a:srgbClr val="FAF7E9"/>
          </a:solidFill>
        </a:fill>
      </a:tcStyle>
    </a:wholeTbl>
    <a:band1H>
      <a:tcTxStyle/>
    </a:band1H>
    <a:band2H>
      <a:tcTxStyle b="off" i="off"/>
      <a:tcStyle>
        <a:fill>
          <a:solidFill>
            <a:srgbClr val="EDEADD"/>
          </a:solidFill>
        </a:fill>
      </a:tcStyle>
    </a:band2H>
    <a:band1V>
      <a:tcTxStyle/>
    </a:band1V>
    <a:band2V>
      <a:tcTxStyle/>
    </a:band2V>
    <a:lastCol>
      <a:tcTxStyle/>
    </a:lastCol>
    <a:firstCol>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lastRow>
    <a:seCell>
      <a:tcTxStyle/>
    </a:seCell>
    <a:swCell>
      <a:tcTxStyle/>
    </a:swCell>
    <a:fir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MontserratMedium-regular.fntdata"/><Relationship Id="rId41" Type="http://schemas.openxmlformats.org/officeDocument/2006/relationships/font" Target="fonts/Poppins-boldItalic.fntdata"/><Relationship Id="rId44" Type="http://schemas.openxmlformats.org/officeDocument/2006/relationships/font" Target="fonts/MontserratMedium-italic.fntdata"/><Relationship Id="rId43" Type="http://schemas.openxmlformats.org/officeDocument/2006/relationships/font" Target="fonts/MontserratMedium-bold.fntdata"/><Relationship Id="rId46" Type="http://schemas.openxmlformats.org/officeDocument/2006/relationships/font" Target="fonts/Lora-regular.fntdata"/><Relationship Id="rId45"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ora-italic.fntdata"/><Relationship Id="rId47" Type="http://schemas.openxmlformats.org/officeDocument/2006/relationships/font" Target="fonts/Lora-bold.fntdata"/><Relationship Id="rId49" Type="http://schemas.openxmlformats.org/officeDocument/2006/relationships/font" Target="fonts/Lo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33" Type="http://schemas.openxmlformats.org/officeDocument/2006/relationships/font" Target="fonts/Cabin-boldItalic.fntdata"/><Relationship Id="rId32" Type="http://schemas.openxmlformats.org/officeDocument/2006/relationships/font" Target="fonts/Cabin-bold.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Poppins-bold.fntdata"/><Relationship Id="rId38" Type="http://schemas.openxmlformats.org/officeDocument/2006/relationships/font" Target="fonts/Poppins-regular.fntdata"/><Relationship Id="rId62" Type="http://schemas.openxmlformats.org/officeDocument/2006/relationships/font" Target="fonts/CabinMedium-regular.fntdata"/><Relationship Id="rId61" Type="http://schemas.openxmlformats.org/officeDocument/2006/relationships/font" Target="fonts/HelveticaNeueLight-boldItalic.fntdata"/><Relationship Id="rId20" Type="http://schemas.openxmlformats.org/officeDocument/2006/relationships/slide" Target="slides/slide15.xml"/><Relationship Id="rId64" Type="http://schemas.openxmlformats.org/officeDocument/2006/relationships/font" Target="fonts/CabinMedium-italic.fntdata"/><Relationship Id="rId63" Type="http://schemas.openxmlformats.org/officeDocument/2006/relationships/font" Target="fonts/CabinMedium-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CabinMedium-boldItalic.fntdata"/><Relationship Id="rId24" Type="http://schemas.openxmlformats.org/officeDocument/2006/relationships/font" Target="fonts/CormorantGaramond-regular.fntdata"/><Relationship Id="rId23" Type="http://schemas.openxmlformats.org/officeDocument/2006/relationships/slide" Target="slides/slide18.xml"/><Relationship Id="rId60" Type="http://schemas.openxmlformats.org/officeDocument/2006/relationships/font" Target="fonts/HelveticaNeueLight-italic.fntdata"/><Relationship Id="rId26" Type="http://schemas.openxmlformats.org/officeDocument/2006/relationships/font" Target="fonts/CormorantGaramond-italic.fntdata"/><Relationship Id="rId25" Type="http://schemas.openxmlformats.org/officeDocument/2006/relationships/font" Target="fonts/CormorantGaramond-bold.fntdata"/><Relationship Id="rId28" Type="http://schemas.openxmlformats.org/officeDocument/2006/relationships/font" Target="fonts/MontserratSemiBold-regular.fntdata"/><Relationship Id="rId27" Type="http://schemas.openxmlformats.org/officeDocument/2006/relationships/font" Target="fonts/CormorantGaramond-boldItalic.fntdata"/><Relationship Id="rId29" Type="http://schemas.openxmlformats.org/officeDocument/2006/relationships/font" Target="fonts/MontserratSemiBold-bold.fntdata"/><Relationship Id="rId51" Type="http://schemas.openxmlformats.org/officeDocument/2006/relationships/font" Target="fonts/MontserratLight-bold.fntdata"/><Relationship Id="rId50" Type="http://schemas.openxmlformats.org/officeDocument/2006/relationships/font" Target="fonts/MontserratLight-regular.fntdata"/><Relationship Id="rId53" Type="http://schemas.openxmlformats.org/officeDocument/2006/relationships/font" Target="fonts/MontserratLight-boldItalic.fntdata"/><Relationship Id="rId52" Type="http://schemas.openxmlformats.org/officeDocument/2006/relationships/font" Target="fonts/MontserratLight-italic.fntdata"/><Relationship Id="rId11" Type="http://schemas.openxmlformats.org/officeDocument/2006/relationships/slide" Target="slides/slide6.xml"/><Relationship Id="rId55" Type="http://schemas.openxmlformats.org/officeDocument/2006/relationships/font" Target="fonts/HelveticaNeue-bold.fntdata"/><Relationship Id="rId10" Type="http://schemas.openxmlformats.org/officeDocument/2006/relationships/slide" Target="slides/slide5.xml"/><Relationship Id="rId54" Type="http://schemas.openxmlformats.org/officeDocument/2006/relationships/font" Target="fonts/HelveticaNeue-regular.fntdata"/><Relationship Id="rId13" Type="http://schemas.openxmlformats.org/officeDocument/2006/relationships/slide" Target="slides/slide8.xml"/><Relationship Id="rId57" Type="http://schemas.openxmlformats.org/officeDocument/2006/relationships/font" Target="fonts/HelveticaNeue-boldItalic.fntdata"/><Relationship Id="rId12" Type="http://schemas.openxmlformats.org/officeDocument/2006/relationships/slide" Target="slides/slide7.xml"/><Relationship Id="rId56" Type="http://schemas.openxmlformats.org/officeDocument/2006/relationships/font" Target="fonts/HelveticaNeue-italic.fntdata"/><Relationship Id="rId15" Type="http://schemas.openxmlformats.org/officeDocument/2006/relationships/slide" Target="slides/slide10.xml"/><Relationship Id="rId59" Type="http://schemas.openxmlformats.org/officeDocument/2006/relationships/font" Target="fonts/HelveticaNeueLight-bold.fntdata"/><Relationship Id="rId14" Type="http://schemas.openxmlformats.org/officeDocument/2006/relationships/slide" Target="slides/slide9.xml"/><Relationship Id="rId58" Type="http://schemas.openxmlformats.org/officeDocument/2006/relationships/font" Target="fonts/HelveticaNeueLigh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3" name="Shape 13"/>
        <p:cNvGrpSpPr/>
        <p:nvPr/>
      </p:nvGrpSpPr>
      <p:grpSpPr>
        <a:xfrm>
          <a:off x="0" y="0"/>
          <a:ext cx="0" cy="0"/>
          <a:chOff x="0" y="0"/>
          <a:chExt cx="0" cy="0"/>
        </a:xfrm>
      </p:grpSpPr>
      <p:sp>
        <p:nvSpPr>
          <p:cNvPr id="14" name="Google Shape;14;p3"/>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2014" l="19901" r="7039" t="1412"/>
          <a:stretch/>
        </p:blipFill>
        <p:spPr>
          <a:xfrm flipH="1">
            <a:off x="2858028" y="724031"/>
            <a:ext cx="9406600" cy="7430958"/>
          </a:xfrm>
          <a:prstGeom prst="rect">
            <a:avLst/>
          </a:prstGeom>
          <a:noFill/>
          <a:ln>
            <a:noFill/>
          </a:ln>
        </p:spPr>
      </p:pic>
      <p:sp>
        <p:nvSpPr>
          <p:cNvPr id="60" name="Google Shape;60;p14"/>
          <p:cNvSpPr/>
          <p:nvPr/>
        </p:nvSpPr>
        <p:spPr>
          <a:xfrm>
            <a:off x="1314381" y="4960939"/>
            <a:ext cx="5869853" cy="76318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Cortex Industries</a:t>
            </a:r>
            <a:endParaRPr/>
          </a:p>
        </p:txBody>
      </p:sp>
      <p:sp>
        <p:nvSpPr>
          <p:cNvPr id="61" name="Google Shape;61;p14"/>
          <p:cNvSpPr/>
          <p:nvPr/>
        </p:nvSpPr>
        <p:spPr>
          <a:xfrm>
            <a:off x="1373406" y="5671916"/>
            <a:ext cx="4849593" cy="300936"/>
          </a:xfrm>
          <a:prstGeom prst="rect">
            <a:avLst/>
          </a:prstGeom>
          <a:noFill/>
          <a:ln>
            <a:noFill/>
          </a:ln>
        </p:spPr>
        <p:txBody>
          <a:bodyPr anchorCtr="0" anchor="t" bIns="27075" lIns="27075" spcFirstLastPara="1" rIns="27075" wrap="square" tIns="27075">
            <a:noAutofit/>
          </a:bodyPr>
          <a:lstStyle/>
          <a:p>
            <a:pPr indent="0" lvl="0" marL="0" marR="0" rtl="0" algn="l">
              <a:lnSpc>
                <a:spcPct val="100000"/>
              </a:lnSpc>
              <a:spcBef>
                <a:spcPts val="0"/>
              </a:spcBef>
              <a:spcAft>
                <a:spcPts val="0"/>
              </a:spcAft>
              <a:buClr>
                <a:srgbClr val="1D1D1A"/>
              </a:buClr>
              <a:buSzPts val="2400"/>
              <a:buFont typeface="Montserrat"/>
              <a:buNone/>
            </a:pPr>
            <a:r>
              <a:rPr b="0" baseline="-25000" i="0" lang="en-US" sz="2400" u="none" cap="none" strike="noStrike">
                <a:solidFill>
                  <a:srgbClr val="1D1D1A"/>
                </a:solidFill>
                <a:latin typeface="Montserrat"/>
                <a:ea typeface="Montserrat"/>
                <a:cs typeface="Montserrat"/>
                <a:sym typeface="Montserrat"/>
              </a:rPr>
              <a:t>Cortexindustries.com</a:t>
            </a:r>
            <a:endParaRPr/>
          </a:p>
        </p:txBody>
      </p:sp>
      <p:sp>
        <p:nvSpPr>
          <p:cNvPr id="62" name="Google Shape;62;p14"/>
          <p:cNvSpPr/>
          <p:nvPr/>
        </p:nvSpPr>
        <p:spPr>
          <a:xfrm>
            <a:off x="8183992" y="8849948"/>
            <a:ext cx="3725963" cy="936626"/>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3" name="Google Shape;63;p14"/>
          <p:cNvSpPr/>
          <p:nvPr/>
        </p:nvSpPr>
        <p:spPr>
          <a:xfrm>
            <a:off x="1424207" y="6821719"/>
            <a:ext cx="2009512"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23"/>
          <p:cNvPicPr preferRelativeResize="0"/>
          <p:nvPr/>
        </p:nvPicPr>
        <p:blipFill rotWithShape="1">
          <a:blip r:embed="rId3">
            <a:alphaModFix/>
          </a:blip>
          <a:srcRect b="15813" l="10646" r="22241" t="0"/>
          <a:stretch/>
        </p:blipFill>
        <p:spPr>
          <a:xfrm>
            <a:off x="7027333" y="-1"/>
            <a:ext cx="5246027" cy="8211147"/>
          </a:xfrm>
          <a:prstGeom prst="rect">
            <a:avLst/>
          </a:prstGeom>
          <a:noFill/>
          <a:ln>
            <a:noFill/>
          </a:ln>
        </p:spPr>
      </p:pic>
      <p:sp>
        <p:nvSpPr>
          <p:cNvPr id="160" name="Google Shape;160;p23"/>
          <p:cNvSpPr/>
          <p:nvPr/>
        </p:nvSpPr>
        <p:spPr>
          <a:xfrm>
            <a:off x="1442095" y="3993079"/>
            <a:ext cx="4092619" cy="99978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Cortex Industries is commendable on its                                    products by their clients. This high level of                                          quality is Cortex Industries’ trademark.</a:t>
            </a:r>
            <a:endParaRPr/>
          </a:p>
        </p:txBody>
      </p:sp>
      <p:sp>
        <p:nvSpPr>
          <p:cNvPr id="161" name="Google Shape;161;p23"/>
          <p:cNvSpPr/>
          <p:nvPr/>
        </p:nvSpPr>
        <p:spPr>
          <a:xfrm>
            <a:off x="1420782" y="6905257"/>
            <a:ext cx="3880749" cy="132807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Cortex Industries uses a combination of                                             cost-plus &amp; price bundling when offering its services.  This combination best suits the company &amp; is common in the industry.</a:t>
            </a:r>
            <a:endParaRPr/>
          </a:p>
        </p:txBody>
      </p:sp>
      <p:sp>
        <p:nvSpPr>
          <p:cNvPr id="162" name="Google Shape;162;p23"/>
          <p:cNvSpPr/>
          <p:nvPr/>
        </p:nvSpPr>
        <p:spPr>
          <a:xfrm>
            <a:off x="1419839" y="2320833"/>
            <a:ext cx="3291390"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Value Proposition</a:t>
            </a:r>
            <a:endParaRPr/>
          </a:p>
        </p:txBody>
      </p:sp>
      <p:sp>
        <p:nvSpPr>
          <p:cNvPr id="163" name="Google Shape;163;p23"/>
          <p:cNvSpPr/>
          <p:nvPr/>
        </p:nvSpPr>
        <p:spPr>
          <a:xfrm>
            <a:off x="1395853" y="5340920"/>
            <a:ext cx="2428319"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Pricing Strategy</a:t>
            </a:r>
            <a:endParaRPr/>
          </a:p>
        </p:txBody>
      </p:sp>
      <p:sp>
        <p:nvSpPr>
          <p:cNvPr id="164" name="Google Shape;164;p23"/>
          <p:cNvSpPr/>
          <p:nvPr/>
        </p:nvSpPr>
        <p:spPr>
          <a:xfrm>
            <a:off x="6392333" y="6707485"/>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5" name="Google Shape;165;p23"/>
          <p:cNvSpPr/>
          <p:nvPr/>
        </p:nvSpPr>
        <p:spPr>
          <a:xfrm>
            <a:off x="9525001" y="8753922"/>
            <a:ext cx="27686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66" name="Google Shape;166;p23"/>
          <p:cNvSpPr/>
          <p:nvPr/>
        </p:nvSpPr>
        <p:spPr>
          <a:xfrm>
            <a:off x="692648" y="647089"/>
            <a:ext cx="20251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Execution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p:nvPr/>
        </p:nvSpPr>
        <p:spPr>
          <a:xfrm>
            <a:off x="1367768" y="2367590"/>
            <a:ext cx="10380460" cy="198466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Marketers conduct surveys or interviews with target consumers in order to establish their needs, what they respond to                                     and what they look for when choosing such an organization. Marketers must then be able to use this information to                                         draft successful campaigns that increase business and profits. Cortex Industries aims to promote its brand across the                                       world. It wants to use social media to reach the target market. Promotional videos &amp; other content will be posted                                    regularly to keep business active. Along with social media marketing, Cortex Industries will also use traditional                                                       methods of contacting these businesses through cold emails.</a:t>
            </a:r>
            <a:endParaRPr/>
          </a:p>
        </p:txBody>
      </p:sp>
      <p:sp>
        <p:nvSpPr>
          <p:cNvPr id="172" name="Google Shape;172;p24"/>
          <p:cNvSpPr/>
          <p:nvPr/>
        </p:nvSpPr>
        <p:spPr>
          <a:xfrm>
            <a:off x="1369032" y="1443629"/>
            <a:ext cx="4511318"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Market Analysis</a:t>
            </a:r>
            <a:endParaRPr/>
          </a:p>
        </p:txBody>
      </p:sp>
      <p:sp>
        <p:nvSpPr>
          <p:cNvPr id="173" name="Google Shape;173;p24"/>
          <p:cNvSpPr/>
          <p:nvPr/>
        </p:nvSpPr>
        <p:spPr>
          <a:xfrm>
            <a:off x="9728201" y="8753922"/>
            <a:ext cx="25654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74" name="Google Shape;174;p24"/>
          <p:cNvSpPr/>
          <p:nvPr/>
        </p:nvSpPr>
        <p:spPr>
          <a:xfrm>
            <a:off x="11008474" y="7369581"/>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75" name="Google Shape;175;p24"/>
          <p:cNvPicPr preferRelativeResize="0"/>
          <p:nvPr/>
        </p:nvPicPr>
        <p:blipFill rotWithShape="1">
          <a:blip r:embed="rId3">
            <a:alphaModFix/>
          </a:blip>
          <a:srcRect b="32322" l="2607" r="464" t="1114"/>
          <a:stretch/>
        </p:blipFill>
        <p:spPr>
          <a:xfrm>
            <a:off x="-105966" y="5065315"/>
            <a:ext cx="8609344" cy="3941499"/>
          </a:xfrm>
          <a:prstGeom prst="rect">
            <a:avLst/>
          </a:prstGeom>
          <a:noFill/>
          <a:ln>
            <a:noFill/>
          </a:ln>
        </p:spPr>
      </p:pic>
      <p:sp>
        <p:nvSpPr>
          <p:cNvPr id="176" name="Google Shape;176;p24"/>
          <p:cNvSpPr/>
          <p:nvPr/>
        </p:nvSpPr>
        <p:spPr>
          <a:xfrm>
            <a:off x="692648" y="647089"/>
            <a:ext cx="19743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Execution</a:t>
            </a:r>
            <a:endParaRPr b="0" i="0" sz="1800" u="none" cap="none" strike="noStrike">
              <a:solidFill>
                <a:srgbClr val="000000"/>
              </a:solidFill>
              <a:latin typeface="Cabin Medium"/>
              <a:ea typeface="Cabin Medium"/>
              <a:cs typeface="Cabin Medium"/>
              <a:sym typeface="Cabin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5"/>
          <p:cNvSpPr/>
          <p:nvPr/>
        </p:nvSpPr>
        <p:spPr>
          <a:xfrm>
            <a:off x="8606574" y="6834206"/>
            <a:ext cx="3279950" cy="169619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Focuses on target audience through social media &amp; printed flyers.                       Advertising the perfect Design                     package for clients who are                            interested in our products.</a:t>
            </a:r>
            <a:endParaRPr/>
          </a:p>
        </p:txBody>
      </p:sp>
      <p:sp>
        <p:nvSpPr>
          <p:cNvPr id="182" name="Google Shape;182;p25"/>
          <p:cNvSpPr/>
          <p:nvPr/>
        </p:nvSpPr>
        <p:spPr>
          <a:xfrm>
            <a:off x="6656473" y="7586474"/>
            <a:ext cx="308187" cy="308188"/>
          </a:xfrm>
          <a:prstGeom prst="rect">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3" name="Google Shape;183;p25"/>
          <p:cNvSpPr/>
          <p:nvPr/>
        </p:nvSpPr>
        <p:spPr>
          <a:xfrm>
            <a:off x="6656473" y="8145274"/>
            <a:ext cx="308187" cy="308188"/>
          </a:xfrm>
          <a:prstGeom prst="rect">
            <a:avLst/>
          </a:prstGeom>
          <a:solidFill>
            <a:srgbClr val="D5D5D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4" name="Google Shape;184;p25"/>
          <p:cNvSpPr/>
          <p:nvPr/>
        </p:nvSpPr>
        <p:spPr>
          <a:xfrm>
            <a:off x="6656473" y="6462524"/>
            <a:ext cx="308187" cy="308188"/>
          </a:xfrm>
          <a:prstGeom prst="rect">
            <a:avLst/>
          </a:prstGeom>
          <a:solidFill>
            <a:srgbClr val="AB675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5" name="Google Shape;185;p25"/>
          <p:cNvSpPr/>
          <p:nvPr/>
        </p:nvSpPr>
        <p:spPr>
          <a:xfrm>
            <a:off x="6656473" y="7021324"/>
            <a:ext cx="308187" cy="308188"/>
          </a:xfrm>
          <a:prstGeom prst="rect">
            <a:avLst/>
          </a:prstGeom>
          <a:solidFill>
            <a:srgbClr val="5E5E5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6" name="Google Shape;186;p25"/>
          <p:cNvSpPr/>
          <p:nvPr/>
        </p:nvSpPr>
        <p:spPr>
          <a:xfrm>
            <a:off x="7241760" y="6468875"/>
            <a:ext cx="1571963"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18 -21</a:t>
            </a:r>
            <a:endParaRPr/>
          </a:p>
        </p:txBody>
      </p:sp>
      <p:sp>
        <p:nvSpPr>
          <p:cNvPr id="187" name="Google Shape;187;p25"/>
          <p:cNvSpPr/>
          <p:nvPr/>
        </p:nvSpPr>
        <p:spPr>
          <a:xfrm>
            <a:off x="7241760" y="7027675"/>
            <a:ext cx="1340397"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14 -17</a:t>
            </a:r>
            <a:endParaRPr/>
          </a:p>
        </p:txBody>
      </p:sp>
      <p:sp>
        <p:nvSpPr>
          <p:cNvPr id="188" name="Google Shape;188;p25"/>
          <p:cNvSpPr/>
          <p:nvPr/>
        </p:nvSpPr>
        <p:spPr>
          <a:xfrm>
            <a:off x="7241760" y="7592825"/>
            <a:ext cx="688172"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22-28</a:t>
            </a:r>
            <a:endParaRPr/>
          </a:p>
        </p:txBody>
      </p:sp>
      <p:sp>
        <p:nvSpPr>
          <p:cNvPr id="189" name="Google Shape;189;p25"/>
          <p:cNvSpPr/>
          <p:nvPr/>
        </p:nvSpPr>
        <p:spPr>
          <a:xfrm>
            <a:off x="7241760" y="8151625"/>
            <a:ext cx="897214" cy="295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500"/>
              <a:buFont typeface="Lora"/>
              <a:buNone/>
            </a:pPr>
            <a:r>
              <a:rPr b="0" i="0" lang="en-US" sz="1500" u="none" cap="none" strike="noStrike">
                <a:solidFill>
                  <a:srgbClr val="000000"/>
                </a:solidFill>
                <a:latin typeface="Lora"/>
                <a:ea typeface="Lora"/>
                <a:cs typeface="Lora"/>
                <a:sym typeface="Lora"/>
              </a:rPr>
              <a:t>29 +</a:t>
            </a:r>
            <a:endParaRPr/>
          </a:p>
        </p:txBody>
      </p:sp>
      <p:sp>
        <p:nvSpPr>
          <p:cNvPr id="190" name="Google Shape;190;p25"/>
          <p:cNvSpPr/>
          <p:nvPr/>
        </p:nvSpPr>
        <p:spPr>
          <a:xfrm>
            <a:off x="1410133" y="3733554"/>
            <a:ext cx="3279950" cy="268107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Consumers are constantly looking                 for the next product, from their food, gadgets &amp; even right up to their                  medicine or the materials needed to         build their home. Cortex Industries is challenged to continuously find                  more creative &amp; efficient ways to                      produce the next best thing.</a:t>
            </a:r>
            <a:endParaRPr/>
          </a:p>
        </p:txBody>
      </p:sp>
      <p:sp>
        <p:nvSpPr>
          <p:cNvPr id="191" name="Google Shape;191;p25"/>
          <p:cNvSpPr/>
          <p:nvPr/>
        </p:nvSpPr>
        <p:spPr>
          <a:xfrm>
            <a:off x="9588499" y="1625184"/>
            <a:ext cx="1876013" cy="1876013"/>
          </a:xfrm>
          <a:custGeom>
            <a:rect b="b" l="l" r="r" t="t"/>
            <a:pathLst>
              <a:path extrusionOk="0" h="21600" w="21600">
                <a:moveTo>
                  <a:pt x="0" y="0"/>
                </a:moveTo>
                <a:lnTo>
                  <a:pt x="0" y="21600"/>
                </a:lnTo>
                <a:lnTo>
                  <a:pt x="21600" y="21600"/>
                </a:lnTo>
                <a:close/>
              </a:path>
            </a:pathLst>
          </a:custGeom>
          <a:solidFill>
            <a:srgbClr val="929292"/>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2" name="Google Shape;192;p25"/>
          <p:cNvSpPr/>
          <p:nvPr/>
        </p:nvSpPr>
        <p:spPr>
          <a:xfrm rot="5400000">
            <a:off x="9588499" y="3501196"/>
            <a:ext cx="1876013" cy="1876012"/>
          </a:xfrm>
          <a:custGeom>
            <a:rect b="b" l="l" r="r" t="t"/>
            <a:pathLst>
              <a:path extrusionOk="0" h="21600" w="21600">
                <a:moveTo>
                  <a:pt x="0" y="0"/>
                </a:moveTo>
                <a:lnTo>
                  <a:pt x="0" y="21600"/>
                </a:lnTo>
                <a:lnTo>
                  <a:pt x="21600" y="21600"/>
                </a:lnTo>
                <a:close/>
              </a:path>
            </a:pathLst>
          </a:custGeom>
          <a:solidFill>
            <a:srgbClr val="5E5E5E"/>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3" name="Google Shape;193;p25"/>
          <p:cNvSpPr/>
          <p:nvPr/>
        </p:nvSpPr>
        <p:spPr>
          <a:xfrm rot="-5400000">
            <a:off x="7712488" y="1625185"/>
            <a:ext cx="1876012" cy="1876012"/>
          </a:xfrm>
          <a:custGeom>
            <a:rect b="b" l="l" r="r" t="t"/>
            <a:pathLst>
              <a:path extrusionOk="0" h="21600" w="21600">
                <a:moveTo>
                  <a:pt x="0" y="0"/>
                </a:moveTo>
                <a:lnTo>
                  <a:pt x="0" y="21600"/>
                </a:lnTo>
                <a:lnTo>
                  <a:pt x="21600" y="21600"/>
                </a:lnTo>
                <a:close/>
              </a:path>
            </a:pathLst>
          </a:custGeom>
          <a:solidFill>
            <a:srgbClr val="D5D5D5"/>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4" name="Google Shape;194;p25"/>
          <p:cNvSpPr/>
          <p:nvPr/>
        </p:nvSpPr>
        <p:spPr>
          <a:xfrm rot="10800000">
            <a:off x="7243233" y="3501196"/>
            <a:ext cx="2345268" cy="2345267"/>
          </a:xfrm>
          <a:custGeom>
            <a:rect b="b" l="l" r="r" t="t"/>
            <a:pathLst>
              <a:path extrusionOk="0" h="21600" w="21600">
                <a:moveTo>
                  <a:pt x="0" y="0"/>
                </a:moveTo>
                <a:lnTo>
                  <a:pt x="0" y="21600"/>
                </a:lnTo>
                <a:lnTo>
                  <a:pt x="21600" y="21600"/>
                </a:lnTo>
                <a:close/>
              </a:path>
            </a:pathLst>
          </a:cu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5" name="Google Shape;195;p25"/>
          <p:cNvSpPr/>
          <p:nvPr/>
        </p:nvSpPr>
        <p:spPr>
          <a:xfrm>
            <a:off x="1402580" y="8103440"/>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6" name="Google Shape;196;p25"/>
          <p:cNvSpPr/>
          <p:nvPr/>
        </p:nvSpPr>
        <p:spPr>
          <a:xfrm>
            <a:off x="8344068" y="3943168"/>
            <a:ext cx="1063279" cy="4224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400"/>
              <a:buFont typeface="Montserrat SemiBold"/>
              <a:buNone/>
            </a:pPr>
            <a:r>
              <a:rPr b="0" i="0" lang="en-US" sz="2400" u="none" cap="none" strike="noStrike">
                <a:solidFill>
                  <a:srgbClr val="FFFFFF"/>
                </a:solidFill>
                <a:latin typeface="Montserrat SemiBold"/>
                <a:ea typeface="Montserrat SemiBold"/>
                <a:cs typeface="Montserrat SemiBold"/>
                <a:sym typeface="Montserrat SemiBold"/>
              </a:rPr>
              <a:t>74.6 %</a:t>
            </a:r>
            <a:endParaRPr/>
          </a:p>
        </p:txBody>
      </p:sp>
      <p:sp>
        <p:nvSpPr>
          <p:cNvPr id="197" name="Google Shape;197;p25"/>
          <p:cNvSpPr/>
          <p:nvPr/>
        </p:nvSpPr>
        <p:spPr>
          <a:xfrm>
            <a:off x="9827022" y="2840385"/>
            <a:ext cx="688171"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28 %</a:t>
            </a:r>
            <a:endParaRPr/>
          </a:p>
        </p:txBody>
      </p:sp>
      <p:sp>
        <p:nvSpPr>
          <p:cNvPr id="198" name="Google Shape;198;p25"/>
          <p:cNvSpPr/>
          <p:nvPr/>
        </p:nvSpPr>
        <p:spPr>
          <a:xfrm>
            <a:off x="8739436" y="2827685"/>
            <a:ext cx="687409"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45 %</a:t>
            </a:r>
            <a:endParaRPr/>
          </a:p>
        </p:txBody>
      </p:sp>
      <p:sp>
        <p:nvSpPr>
          <p:cNvPr id="199" name="Google Shape;199;p25"/>
          <p:cNvSpPr/>
          <p:nvPr/>
        </p:nvSpPr>
        <p:spPr>
          <a:xfrm>
            <a:off x="9798447" y="3822518"/>
            <a:ext cx="897721" cy="3589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000"/>
              <a:buFont typeface="Montserrat SemiBold"/>
              <a:buNone/>
            </a:pPr>
            <a:r>
              <a:rPr b="0" i="0" lang="en-US" sz="2000" u="none" cap="none" strike="noStrike">
                <a:solidFill>
                  <a:srgbClr val="FFFFFF"/>
                </a:solidFill>
                <a:latin typeface="Montserrat SemiBold"/>
                <a:ea typeface="Montserrat SemiBold"/>
                <a:cs typeface="Montserrat SemiBold"/>
                <a:sym typeface="Montserrat SemiBold"/>
              </a:rPr>
              <a:t>33.5 %</a:t>
            </a:r>
            <a:endParaRPr/>
          </a:p>
        </p:txBody>
      </p:sp>
      <p:sp>
        <p:nvSpPr>
          <p:cNvPr id="200" name="Google Shape;200;p25"/>
          <p:cNvSpPr/>
          <p:nvPr/>
        </p:nvSpPr>
        <p:spPr>
          <a:xfrm>
            <a:off x="1380499" y="2172598"/>
            <a:ext cx="2517352"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Market </a:t>
            </a:r>
            <a:endParaRPr/>
          </a:p>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Research</a:t>
            </a:r>
            <a:endParaRPr/>
          </a:p>
        </p:txBody>
      </p:sp>
      <p:sp>
        <p:nvSpPr>
          <p:cNvPr id="201" name="Google Shape;201;p25"/>
          <p:cNvSpPr/>
          <p:nvPr/>
        </p:nvSpPr>
        <p:spPr>
          <a:xfrm>
            <a:off x="692648" y="634389"/>
            <a:ext cx="21775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Execution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6"/>
          <p:cNvSpPr/>
          <p:nvPr/>
        </p:nvSpPr>
        <p:spPr>
          <a:xfrm>
            <a:off x="1400745" y="2938747"/>
            <a:ext cx="6503641" cy="99978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There is an increase in annual profits as of April 2022. There is an increase                         in customer satisfaction with produced products as of June 2024. Also                                                        there is increase in product sale in the market as of March 2023.</a:t>
            </a:r>
            <a:endParaRPr/>
          </a:p>
        </p:txBody>
      </p:sp>
      <p:pic>
        <p:nvPicPr>
          <p:cNvPr id="207" name="Google Shape;207;p26"/>
          <p:cNvPicPr preferRelativeResize="0"/>
          <p:nvPr/>
        </p:nvPicPr>
        <p:blipFill rotWithShape="1">
          <a:blip r:embed="rId3">
            <a:alphaModFix/>
          </a:blip>
          <a:srcRect b="0" l="0" r="0" t="0"/>
          <a:stretch/>
        </p:blipFill>
        <p:spPr>
          <a:xfrm>
            <a:off x="2545588" y="5089949"/>
            <a:ext cx="9081098" cy="3752599"/>
          </a:xfrm>
          <a:prstGeom prst="rect">
            <a:avLst/>
          </a:prstGeom>
          <a:noFill/>
          <a:ln>
            <a:noFill/>
          </a:ln>
        </p:spPr>
      </p:pic>
      <p:sp>
        <p:nvSpPr>
          <p:cNvPr id="208" name="Google Shape;208;p26"/>
          <p:cNvSpPr/>
          <p:nvPr/>
        </p:nvSpPr>
        <p:spPr>
          <a:xfrm>
            <a:off x="1428812" y="1725327"/>
            <a:ext cx="4700363"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Growth Overview</a:t>
            </a:r>
            <a:endParaRPr/>
          </a:p>
        </p:txBody>
      </p:sp>
      <p:sp>
        <p:nvSpPr>
          <p:cNvPr id="209" name="Google Shape;209;p26"/>
          <p:cNvSpPr/>
          <p:nvPr/>
        </p:nvSpPr>
        <p:spPr>
          <a:xfrm>
            <a:off x="743448" y="658852"/>
            <a:ext cx="2807931"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Operation Plan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27"/>
          <p:cNvPicPr preferRelativeResize="0"/>
          <p:nvPr/>
        </p:nvPicPr>
        <p:blipFill rotWithShape="1">
          <a:blip r:embed="rId3">
            <a:alphaModFix/>
          </a:blip>
          <a:srcRect b="29273" l="835" r="10068" t="15394"/>
          <a:stretch/>
        </p:blipFill>
        <p:spPr>
          <a:xfrm>
            <a:off x="3807618" y="1392317"/>
            <a:ext cx="9236738" cy="3824257"/>
          </a:xfrm>
          <a:prstGeom prst="rect">
            <a:avLst/>
          </a:prstGeom>
          <a:noFill/>
          <a:ln>
            <a:noFill/>
          </a:ln>
        </p:spPr>
      </p:pic>
      <p:sp>
        <p:nvSpPr>
          <p:cNvPr id="215" name="Google Shape;215;p27"/>
          <p:cNvSpPr/>
          <p:nvPr/>
        </p:nvSpPr>
        <p:spPr>
          <a:xfrm>
            <a:off x="1425007" y="6795118"/>
            <a:ext cx="9659672" cy="1656372"/>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The company’s operations is led by the CEO. The Project Manager, the Client Management Director, Technical                              Director &amp; Creatives Director are all under the CEO.  The Creatives Director, Technical Director &amp; their team of                               web designers &amp; content creators carry out the services &amp; strategies that the clients need for their websites,                                             social media accounts, etc.  The Project Manager oversees the different projects the company has &amp; works                                                 with the Client Management Director who engages with prospective clients.</a:t>
            </a:r>
            <a:endParaRPr/>
          </a:p>
        </p:txBody>
      </p:sp>
      <p:sp>
        <p:nvSpPr>
          <p:cNvPr id="216" name="Google Shape;216;p27"/>
          <p:cNvSpPr/>
          <p:nvPr/>
        </p:nvSpPr>
        <p:spPr>
          <a:xfrm>
            <a:off x="9664701" y="8753922"/>
            <a:ext cx="26289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217" name="Google Shape;217;p27"/>
          <p:cNvSpPr/>
          <p:nvPr/>
        </p:nvSpPr>
        <p:spPr>
          <a:xfrm>
            <a:off x="1439902" y="5921282"/>
            <a:ext cx="6739242"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Organizational Structure</a:t>
            </a:r>
            <a:endParaRPr/>
          </a:p>
        </p:txBody>
      </p:sp>
      <p:sp>
        <p:nvSpPr>
          <p:cNvPr id="218" name="Google Shape;218;p27"/>
          <p:cNvSpPr/>
          <p:nvPr/>
        </p:nvSpPr>
        <p:spPr>
          <a:xfrm>
            <a:off x="743448" y="646152"/>
            <a:ext cx="2807931"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Operation Plan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p:nvPr/>
        </p:nvSpPr>
        <p:spPr>
          <a:xfrm>
            <a:off x="1433448" y="2652528"/>
            <a:ext cx="10476656" cy="1410599"/>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1900"/>
              <a:buFont typeface="Montserrat"/>
              <a:buNone/>
            </a:pPr>
            <a:r>
              <a:rPr b="0" baseline="30000" i="0" lang="en-US" sz="1900" u="none" cap="none" strike="noStrike">
                <a:solidFill>
                  <a:srgbClr val="1D1D1A"/>
                </a:solidFill>
                <a:latin typeface="Montserrat"/>
                <a:ea typeface="Montserrat"/>
                <a:cs typeface="Montserrat"/>
                <a:sym typeface="Montserrat"/>
              </a:rPr>
              <a:t>The head of the Marketing Division is responsible for creating &amp; implementing Analytic Strategies, &amp; market research.                                                                    The team in this department also manages client concerns &amp; collaborates with the Graphics Development division in                                                       resolving any customer issues.</a:t>
            </a:r>
            <a:endParaRPr/>
          </a:p>
          <a:p>
            <a:pPr indent="0" lvl="0" marL="0" marR="0" rtl="0" algn="l">
              <a:lnSpc>
                <a:spcPct val="115000"/>
              </a:lnSpc>
              <a:spcBef>
                <a:spcPts val="0"/>
              </a:spcBef>
              <a:spcAft>
                <a:spcPts val="0"/>
              </a:spcAft>
              <a:buClr>
                <a:srgbClr val="1D1D1A"/>
              </a:buClr>
              <a:buSzPts val="1900"/>
              <a:buFont typeface="Montserrat"/>
              <a:buNone/>
            </a:pPr>
            <a:r>
              <a:t/>
            </a:r>
            <a:endParaRPr b="1" baseline="30000" i="0" sz="1900" u="none" cap="none" strike="noStrike">
              <a:solidFill>
                <a:srgbClr val="000000"/>
              </a:solidFill>
              <a:latin typeface="Helvetica Neue"/>
              <a:ea typeface="Helvetica Neue"/>
              <a:cs typeface="Helvetica Neue"/>
              <a:sym typeface="Helvetica Neue"/>
            </a:endParaRPr>
          </a:p>
        </p:txBody>
      </p:sp>
      <p:pic>
        <p:nvPicPr>
          <p:cNvPr id="224" name="Google Shape;224;p28"/>
          <p:cNvPicPr preferRelativeResize="0"/>
          <p:nvPr/>
        </p:nvPicPr>
        <p:blipFill rotWithShape="1">
          <a:blip r:embed="rId3">
            <a:alphaModFix/>
          </a:blip>
          <a:srcRect b="0" l="0" r="0" t="0"/>
          <a:stretch/>
        </p:blipFill>
        <p:spPr>
          <a:xfrm>
            <a:off x="1093571" y="4865876"/>
            <a:ext cx="10816533" cy="3194495"/>
          </a:xfrm>
          <a:prstGeom prst="rect">
            <a:avLst/>
          </a:prstGeom>
          <a:noFill/>
          <a:ln>
            <a:noFill/>
          </a:ln>
        </p:spPr>
      </p:pic>
      <p:sp>
        <p:nvSpPr>
          <p:cNvPr id="225" name="Google Shape;225;p28"/>
          <p:cNvSpPr/>
          <p:nvPr/>
        </p:nvSpPr>
        <p:spPr>
          <a:xfrm>
            <a:off x="1445746" y="1815535"/>
            <a:ext cx="5982798"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Customer Satisfaction</a:t>
            </a:r>
            <a:endParaRPr/>
          </a:p>
        </p:txBody>
      </p:sp>
      <p:sp>
        <p:nvSpPr>
          <p:cNvPr id="226" name="Google Shape;226;p28"/>
          <p:cNvSpPr/>
          <p:nvPr/>
        </p:nvSpPr>
        <p:spPr>
          <a:xfrm>
            <a:off x="9702801" y="8753922"/>
            <a:ext cx="25908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227" name="Google Shape;227;p28"/>
          <p:cNvSpPr/>
          <p:nvPr/>
        </p:nvSpPr>
        <p:spPr>
          <a:xfrm>
            <a:off x="743448" y="646152"/>
            <a:ext cx="2807931"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Operation Plan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p:nvPr/>
        </p:nvSpPr>
        <p:spPr>
          <a:xfrm>
            <a:off x="1471548" y="3655964"/>
            <a:ext cx="3390505" cy="329784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Over the years, The company has                 been given a lot of projects to work on.                As reflected in the Productivity                           Chart, Cortex Industries objective is to deliver quality services on-time and on-budget for every assignment,                              regardless of size, scope or location.               Theres is a significant increase to this months productivity rate compared                                to past months.</a:t>
            </a:r>
            <a:endParaRPr/>
          </a:p>
        </p:txBody>
      </p:sp>
      <p:pic>
        <p:nvPicPr>
          <p:cNvPr id="233" name="Google Shape;233;p29"/>
          <p:cNvPicPr preferRelativeResize="0"/>
          <p:nvPr/>
        </p:nvPicPr>
        <p:blipFill rotWithShape="1">
          <a:blip r:embed="rId3">
            <a:alphaModFix/>
          </a:blip>
          <a:srcRect b="0" l="0" r="0" t="0"/>
          <a:stretch/>
        </p:blipFill>
        <p:spPr>
          <a:xfrm>
            <a:off x="6494131" y="2078854"/>
            <a:ext cx="5418106" cy="5333293"/>
          </a:xfrm>
          <a:prstGeom prst="rect">
            <a:avLst/>
          </a:prstGeom>
          <a:noFill/>
          <a:ln>
            <a:noFill/>
          </a:ln>
        </p:spPr>
      </p:pic>
      <p:sp>
        <p:nvSpPr>
          <p:cNvPr id="234" name="Google Shape;234;p29"/>
          <p:cNvSpPr/>
          <p:nvPr/>
        </p:nvSpPr>
        <p:spPr>
          <a:xfrm>
            <a:off x="9677401" y="8753922"/>
            <a:ext cx="26162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235" name="Google Shape;235;p29"/>
          <p:cNvSpPr/>
          <p:nvPr/>
        </p:nvSpPr>
        <p:spPr>
          <a:xfrm>
            <a:off x="743448" y="646152"/>
            <a:ext cx="2807931"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Operation Plan</a:t>
            </a:r>
            <a:endParaRPr/>
          </a:p>
        </p:txBody>
      </p:sp>
      <p:sp>
        <p:nvSpPr>
          <p:cNvPr id="236" name="Google Shape;236;p29"/>
          <p:cNvSpPr/>
          <p:nvPr/>
        </p:nvSpPr>
        <p:spPr>
          <a:xfrm>
            <a:off x="1445746" y="2077337"/>
            <a:ext cx="3416307"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Productivity</a:t>
            </a:r>
            <a:endParaRPr/>
          </a:p>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Rate</a:t>
            </a:r>
            <a:endParaRPr/>
          </a:p>
        </p:txBody>
      </p:sp>
      <p:sp>
        <p:nvSpPr>
          <p:cNvPr id="237" name="Google Shape;237;p29"/>
          <p:cNvSpPr/>
          <p:nvPr/>
        </p:nvSpPr>
        <p:spPr>
          <a:xfrm>
            <a:off x="1402580" y="8103440"/>
            <a:ext cx="1270001" cy="17588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0"/>
          <p:cNvSpPr/>
          <p:nvPr/>
        </p:nvSpPr>
        <p:spPr>
          <a:xfrm>
            <a:off x="8454442" y="6973663"/>
            <a:ext cx="2913139" cy="281637"/>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Jenny J. Wyans, 32, Engineer</a:t>
            </a:r>
            <a:endParaRPr/>
          </a:p>
        </p:txBody>
      </p:sp>
      <p:sp>
        <p:nvSpPr>
          <p:cNvPr id="243" name="Google Shape;243;p30"/>
          <p:cNvSpPr/>
          <p:nvPr/>
        </p:nvSpPr>
        <p:spPr>
          <a:xfrm>
            <a:off x="4720642" y="2699741"/>
            <a:ext cx="5452058" cy="103222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200"/>
              <a:buFont typeface="Montserrat"/>
              <a:buNone/>
            </a:pPr>
            <a:r>
              <a:rPr b="0" baseline="30000" i="1" lang="en-US" sz="2200" u="none" cap="none" strike="noStrike">
                <a:solidFill>
                  <a:srgbClr val="000000"/>
                </a:solidFill>
                <a:latin typeface="Montserrat"/>
                <a:ea typeface="Montserrat"/>
                <a:cs typeface="Montserrat"/>
                <a:sym typeface="Montserrat"/>
              </a:rPr>
              <a:t>“Me along with half of my family is under the employment of Cortex Industries. The company has had a big impact on                       my life.”</a:t>
            </a:r>
            <a:endParaRPr/>
          </a:p>
        </p:txBody>
      </p:sp>
      <p:sp>
        <p:nvSpPr>
          <p:cNvPr id="244" name="Google Shape;244;p30"/>
          <p:cNvSpPr/>
          <p:nvPr/>
        </p:nvSpPr>
        <p:spPr>
          <a:xfrm>
            <a:off x="8441742" y="4078335"/>
            <a:ext cx="2913139" cy="281637"/>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 Cyndia D. Thomas, 53, Nurse</a:t>
            </a:r>
            <a:endParaRPr/>
          </a:p>
        </p:txBody>
      </p:sp>
      <p:sp>
        <p:nvSpPr>
          <p:cNvPr id="245" name="Google Shape;245;p30"/>
          <p:cNvSpPr/>
          <p:nvPr/>
        </p:nvSpPr>
        <p:spPr>
          <a:xfrm>
            <a:off x="4615457" y="5529370"/>
            <a:ext cx="6535143" cy="731824"/>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200"/>
              <a:buFont typeface="Montserrat"/>
              <a:buNone/>
            </a:pPr>
            <a:r>
              <a:rPr b="0" baseline="30000" i="1" lang="en-US" sz="2200" u="none" cap="none" strike="noStrike">
                <a:solidFill>
                  <a:srgbClr val="000000"/>
                </a:solidFill>
                <a:latin typeface="Montserrat"/>
                <a:ea typeface="Montserrat"/>
                <a:cs typeface="Montserrat"/>
                <a:sym typeface="Montserrat"/>
              </a:rPr>
              <a:t>“Retco Industries has worked hard to keep our clients satisfied with our work. Our continued business today just goes to show it.”</a:t>
            </a:r>
            <a:endParaRPr/>
          </a:p>
        </p:txBody>
      </p:sp>
      <p:sp>
        <p:nvSpPr>
          <p:cNvPr id="246" name="Google Shape;246;p30"/>
          <p:cNvSpPr/>
          <p:nvPr/>
        </p:nvSpPr>
        <p:spPr>
          <a:xfrm>
            <a:off x="756148" y="646152"/>
            <a:ext cx="2428320"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Testimonials</a:t>
            </a:r>
            <a:endParaRPr/>
          </a:p>
        </p:txBody>
      </p:sp>
      <p:pic>
        <p:nvPicPr>
          <p:cNvPr id="247" name="Google Shape;247;p30"/>
          <p:cNvPicPr preferRelativeResize="0"/>
          <p:nvPr/>
        </p:nvPicPr>
        <p:blipFill rotWithShape="1">
          <a:blip r:embed="rId3">
            <a:alphaModFix/>
          </a:blip>
          <a:srcRect b="9008" l="22745" r="22745" t="9008"/>
          <a:stretch/>
        </p:blipFill>
        <p:spPr>
          <a:xfrm>
            <a:off x="1778000" y="2533595"/>
            <a:ext cx="1972072" cy="1972073"/>
          </a:xfrm>
          <a:prstGeom prst="rect">
            <a:avLst/>
          </a:prstGeom>
          <a:noFill/>
          <a:ln>
            <a:noFill/>
          </a:ln>
        </p:spPr>
      </p:pic>
      <p:pic>
        <p:nvPicPr>
          <p:cNvPr id="248" name="Google Shape;248;p30"/>
          <p:cNvPicPr preferRelativeResize="0"/>
          <p:nvPr/>
        </p:nvPicPr>
        <p:blipFill rotWithShape="1">
          <a:blip r:embed="rId4">
            <a:alphaModFix/>
          </a:blip>
          <a:srcRect b="44501" l="42629" r="22922" t="3824"/>
          <a:stretch/>
        </p:blipFill>
        <p:spPr>
          <a:xfrm>
            <a:off x="1785386" y="5247932"/>
            <a:ext cx="1972073" cy="1972073"/>
          </a:xfrm>
          <a:prstGeom prst="rect">
            <a:avLst/>
          </a:prstGeom>
          <a:noFill/>
          <a:ln>
            <a:noFill/>
          </a:ln>
        </p:spPr>
      </p:pic>
      <p:sp>
        <p:nvSpPr>
          <p:cNvPr id="249" name="Google Shape;249;p30"/>
          <p:cNvSpPr/>
          <p:nvPr/>
        </p:nvSpPr>
        <p:spPr>
          <a:xfrm>
            <a:off x="8183992" y="8987862"/>
            <a:ext cx="3725963" cy="87114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1"/>
          <p:cNvSpPr/>
          <p:nvPr/>
        </p:nvSpPr>
        <p:spPr>
          <a:xfrm>
            <a:off x="1310911" y="5208746"/>
            <a:ext cx="1767126" cy="11463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7000"/>
              <a:buFont typeface="Cabin"/>
              <a:buNone/>
            </a:pPr>
            <a:r>
              <a:rPr b="1" i="0" lang="en-US" sz="7000" u="none" cap="none" strike="noStrike">
                <a:solidFill>
                  <a:srgbClr val="1D1D1A"/>
                </a:solidFill>
                <a:latin typeface="Cabin"/>
                <a:ea typeface="Cabin"/>
                <a:cs typeface="Cabin"/>
                <a:sym typeface="Cabin"/>
              </a:rPr>
              <a:t>End</a:t>
            </a:r>
            <a:endParaRPr/>
          </a:p>
        </p:txBody>
      </p:sp>
      <p:sp>
        <p:nvSpPr>
          <p:cNvPr id="255" name="Google Shape;255;p31"/>
          <p:cNvSpPr/>
          <p:nvPr/>
        </p:nvSpPr>
        <p:spPr>
          <a:xfrm>
            <a:off x="1260111" y="6655714"/>
            <a:ext cx="5869853" cy="76318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Cortex Industries</a:t>
            </a:r>
            <a:endParaRPr b="1" i="0" sz="5000" u="none" cap="none" strike="noStrike">
              <a:solidFill>
                <a:srgbClr val="1D1D1A"/>
              </a:solidFill>
              <a:latin typeface="Cabin"/>
              <a:ea typeface="Cabin"/>
              <a:cs typeface="Cabin"/>
              <a:sym typeface="Cabin"/>
            </a:endParaRPr>
          </a:p>
        </p:txBody>
      </p:sp>
      <p:sp>
        <p:nvSpPr>
          <p:cNvPr id="256" name="Google Shape;256;p31"/>
          <p:cNvSpPr/>
          <p:nvPr/>
        </p:nvSpPr>
        <p:spPr>
          <a:xfrm>
            <a:off x="1323611" y="7172716"/>
            <a:ext cx="4394267" cy="300936"/>
          </a:xfrm>
          <a:prstGeom prst="rect">
            <a:avLst/>
          </a:prstGeom>
          <a:noFill/>
          <a:ln>
            <a:noFill/>
          </a:ln>
        </p:spPr>
        <p:txBody>
          <a:bodyPr anchorCtr="0" anchor="t" bIns="27075" lIns="27075" spcFirstLastPara="1" rIns="27075" wrap="square" tIns="27075">
            <a:noAutofit/>
          </a:bodyPr>
          <a:lstStyle/>
          <a:p>
            <a:pPr indent="0" lvl="0" marL="0" marR="0" rtl="0" algn="l">
              <a:lnSpc>
                <a:spcPct val="100000"/>
              </a:lnSpc>
              <a:spcBef>
                <a:spcPts val="0"/>
              </a:spcBef>
              <a:spcAft>
                <a:spcPts val="0"/>
              </a:spcAft>
              <a:buClr>
                <a:srgbClr val="1D1D1A"/>
              </a:buClr>
              <a:buSzPts val="2400"/>
              <a:buFont typeface="Montserrat"/>
              <a:buNone/>
            </a:pPr>
            <a:r>
              <a:rPr b="0" baseline="-25000" i="0" lang="en-US" sz="2400" u="none" cap="none" strike="noStrike">
                <a:solidFill>
                  <a:srgbClr val="1D1D1A"/>
                </a:solidFill>
                <a:latin typeface="Montserrat"/>
                <a:ea typeface="Montserrat"/>
                <a:cs typeface="Montserrat"/>
                <a:sym typeface="Montserrat"/>
              </a:rPr>
              <a:t>Cortexindustries.com</a:t>
            </a:r>
            <a:endParaRPr/>
          </a:p>
        </p:txBody>
      </p:sp>
      <p:sp>
        <p:nvSpPr>
          <p:cNvPr id="257" name="Google Shape;257;p31"/>
          <p:cNvSpPr/>
          <p:nvPr/>
        </p:nvSpPr>
        <p:spPr>
          <a:xfrm>
            <a:off x="1424207" y="8498119"/>
            <a:ext cx="2009512" cy="17588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8" name="Google Shape;258;p31"/>
          <p:cNvSpPr/>
          <p:nvPr/>
        </p:nvSpPr>
        <p:spPr>
          <a:xfrm>
            <a:off x="8183992" y="-1952"/>
            <a:ext cx="3725963" cy="141122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2285" l="28819" r="16171" t="2286"/>
          <a:stretch/>
        </p:blipFill>
        <p:spPr>
          <a:xfrm>
            <a:off x="5102554" y="691951"/>
            <a:ext cx="7153873" cy="8269221"/>
          </a:xfrm>
          <a:prstGeom prst="rect">
            <a:avLst/>
          </a:prstGeom>
          <a:noFill/>
          <a:ln>
            <a:noFill/>
          </a:ln>
        </p:spPr>
      </p:pic>
      <p:sp>
        <p:nvSpPr>
          <p:cNvPr id="69" name="Google Shape;69;p15"/>
          <p:cNvSpPr/>
          <p:nvPr/>
        </p:nvSpPr>
        <p:spPr>
          <a:xfrm>
            <a:off x="748508" y="2016085"/>
            <a:ext cx="3823491"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Executive Summary</a:t>
            </a:r>
            <a:endParaRPr/>
          </a:p>
        </p:txBody>
      </p:sp>
      <p:sp>
        <p:nvSpPr>
          <p:cNvPr id="70" name="Google Shape;70;p15"/>
          <p:cNvSpPr/>
          <p:nvPr/>
        </p:nvSpPr>
        <p:spPr>
          <a:xfrm>
            <a:off x="734056" y="3131075"/>
            <a:ext cx="2169359"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The Team</a:t>
            </a:r>
            <a:endParaRPr/>
          </a:p>
        </p:txBody>
      </p:sp>
      <p:sp>
        <p:nvSpPr>
          <p:cNvPr id="71" name="Google Shape;71;p15"/>
          <p:cNvSpPr/>
          <p:nvPr/>
        </p:nvSpPr>
        <p:spPr>
          <a:xfrm>
            <a:off x="734056" y="4167430"/>
            <a:ext cx="2169359"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Goal</a:t>
            </a:r>
            <a:endParaRPr/>
          </a:p>
        </p:txBody>
      </p:sp>
      <p:sp>
        <p:nvSpPr>
          <p:cNvPr id="72" name="Google Shape;72;p15"/>
          <p:cNvSpPr/>
          <p:nvPr/>
        </p:nvSpPr>
        <p:spPr>
          <a:xfrm>
            <a:off x="734056" y="5111463"/>
            <a:ext cx="2169359"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Execution</a:t>
            </a:r>
            <a:endParaRPr/>
          </a:p>
        </p:txBody>
      </p:sp>
      <p:sp>
        <p:nvSpPr>
          <p:cNvPr id="73" name="Google Shape;73;p15"/>
          <p:cNvSpPr/>
          <p:nvPr/>
        </p:nvSpPr>
        <p:spPr>
          <a:xfrm>
            <a:off x="708458" y="6128275"/>
            <a:ext cx="2656456"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Operation Plan</a:t>
            </a:r>
            <a:endParaRPr/>
          </a:p>
        </p:txBody>
      </p:sp>
      <p:sp>
        <p:nvSpPr>
          <p:cNvPr id="74" name="Google Shape;74;p15"/>
          <p:cNvSpPr/>
          <p:nvPr/>
        </p:nvSpPr>
        <p:spPr>
          <a:xfrm>
            <a:off x="717123" y="7201918"/>
            <a:ext cx="2816926"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500"/>
              <a:buFont typeface="Cabin"/>
              <a:buNone/>
            </a:pPr>
            <a:r>
              <a:rPr b="1" i="0" lang="en-US" sz="2500" u="none" cap="none" strike="noStrike">
                <a:solidFill>
                  <a:srgbClr val="1D1D1A"/>
                </a:solidFill>
                <a:latin typeface="Cabin"/>
                <a:ea typeface="Cabin"/>
                <a:cs typeface="Cabin"/>
                <a:sym typeface="Cabin"/>
              </a:rPr>
              <a:t>Testimonials</a:t>
            </a:r>
            <a:endParaRPr/>
          </a:p>
        </p:txBody>
      </p:sp>
      <p:sp>
        <p:nvSpPr>
          <p:cNvPr id="75" name="Google Shape;75;p15"/>
          <p:cNvSpPr/>
          <p:nvPr/>
        </p:nvSpPr>
        <p:spPr>
          <a:xfrm>
            <a:off x="8183992" y="-1952"/>
            <a:ext cx="3725963" cy="141122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33551" l="7177" r="0" t="6213"/>
          <a:stretch/>
        </p:blipFill>
        <p:spPr>
          <a:xfrm>
            <a:off x="1959372" y="1799527"/>
            <a:ext cx="10316284" cy="4463012"/>
          </a:xfrm>
          <a:prstGeom prst="rect">
            <a:avLst/>
          </a:prstGeom>
          <a:noFill/>
          <a:ln>
            <a:noFill/>
          </a:ln>
        </p:spPr>
      </p:pic>
      <p:sp>
        <p:nvSpPr>
          <p:cNvPr id="81" name="Google Shape;81;p16"/>
          <p:cNvSpPr/>
          <p:nvPr/>
        </p:nvSpPr>
        <p:spPr>
          <a:xfrm>
            <a:off x="1374225" y="7113900"/>
            <a:ext cx="7261500" cy="136800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Cortex Industries is a company that started as a fuel &amp; energy company. It’s currently expanding its business into the medical &amp; other scientific fields. Founded by Henry                 Gilligan Sr., the company has employed over a million people. The company is                             currently under the leadership of Co-CEOs by siblings Henry Gilligan Jr. &amp; Cora Gilligan.</a:t>
            </a:r>
            <a:endParaRPr/>
          </a:p>
        </p:txBody>
      </p:sp>
      <p:sp>
        <p:nvSpPr>
          <p:cNvPr id="82" name="Google Shape;82;p16"/>
          <p:cNvSpPr/>
          <p:nvPr/>
        </p:nvSpPr>
        <p:spPr>
          <a:xfrm>
            <a:off x="1336115" y="4853940"/>
            <a:ext cx="3398084" cy="16035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Executive Summary</a:t>
            </a:r>
            <a:endParaRPr/>
          </a:p>
        </p:txBody>
      </p:sp>
      <p:sp>
        <p:nvSpPr>
          <p:cNvPr id="83" name="Google Shape;83;p16"/>
          <p:cNvSpPr/>
          <p:nvPr/>
        </p:nvSpPr>
        <p:spPr>
          <a:xfrm>
            <a:off x="730748" y="646152"/>
            <a:ext cx="2799852" cy="33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sp>
        <p:nvSpPr>
          <p:cNvPr id="84" name="Google Shape;84;p16"/>
          <p:cNvSpPr/>
          <p:nvPr/>
        </p:nvSpPr>
        <p:spPr>
          <a:xfrm>
            <a:off x="9563101" y="8752985"/>
            <a:ext cx="2730534" cy="333588"/>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85" name="Google Shape;85;p16"/>
          <p:cNvSpPr/>
          <p:nvPr/>
        </p:nvSpPr>
        <p:spPr>
          <a:xfrm>
            <a:off x="10993966" y="7456871"/>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p:nvPr/>
        </p:nvSpPr>
        <p:spPr>
          <a:xfrm>
            <a:off x="1403060" y="3112873"/>
            <a:ext cx="8367829" cy="132807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We look for solutions that can have an impact beyond the project, that can move the needle in                    some way and contribute to society and culture. Cortex Industries aims to improve &amp; provide                         comfort to the lives of their clients &amp; consumers through their products. They also aim to bring advancements in everyday life through their innovation.</a:t>
            </a:r>
            <a:endParaRPr/>
          </a:p>
        </p:txBody>
      </p:sp>
      <p:sp>
        <p:nvSpPr>
          <p:cNvPr id="91" name="Google Shape;91;p17"/>
          <p:cNvSpPr/>
          <p:nvPr/>
        </p:nvSpPr>
        <p:spPr>
          <a:xfrm>
            <a:off x="1408082" y="2035528"/>
            <a:ext cx="2586474" cy="8288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Vision</a:t>
            </a:r>
            <a:endParaRPr/>
          </a:p>
        </p:txBody>
      </p:sp>
      <p:sp>
        <p:nvSpPr>
          <p:cNvPr id="92" name="Google Shape;92;p17"/>
          <p:cNvSpPr/>
          <p:nvPr/>
        </p:nvSpPr>
        <p:spPr>
          <a:xfrm>
            <a:off x="718048" y="647089"/>
            <a:ext cx="29014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sp>
        <p:nvSpPr>
          <p:cNvPr id="93" name="Google Shape;93;p17"/>
          <p:cNvSpPr/>
          <p:nvPr/>
        </p:nvSpPr>
        <p:spPr>
          <a:xfrm>
            <a:off x="11002433" y="5114971"/>
            <a:ext cx="1270001" cy="17588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94" name="Google Shape;94;p17"/>
          <p:cNvPicPr preferRelativeResize="0"/>
          <p:nvPr/>
        </p:nvPicPr>
        <p:blipFill rotWithShape="1">
          <a:blip r:embed="rId3">
            <a:alphaModFix/>
          </a:blip>
          <a:srcRect b="45317" l="1171" r="3795" t="1409"/>
          <a:stretch/>
        </p:blipFill>
        <p:spPr>
          <a:xfrm>
            <a:off x="-76201" y="5887093"/>
            <a:ext cx="12358623" cy="38981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3">
            <a:alphaModFix/>
          </a:blip>
          <a:srcRect b="35602" l="0" r="1941" t="7263"/>
          <a:stretch/>
        </p:blipFill>
        <p:spPr>
          <a:xfrm>
            <a:off x="-25864" y="-43239"/>
            <a:ext cx="12300811" cy="4575291"/>
          </a:xfrm>
          <a:prstGeom prst="rect">
            <a:avLst/>
          </a:prstGeom>
          <a:noFill/>
          <a:ln>
            <a:noFill/>
          </a:ln>
        </p:spPr>
      </p:pic>
      <p:sp>
        <p:nvSpPr>
          <p:cNvPr id="100" name="Google Shape;100;p18"/>
          <p:cNvSpPr/>
          <p:nvPr/>
        </p:nvSpPr>
        <p:spPr>
          <a:xfrm>
            <a:off x="1335327" y="6983941"/>
            <a:ext cx="6613045" cy="136789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Cabin"/>
              <a:buNone/>
            </a:pPr>
            <a:r>
              <a:rPr b="0" baseline="30000" i="0" lang="en-US" sz="2000" u="none" cap="none" strike="noStrike">
                <a:solidFill>
                  <a:srgbClr val="1D1D1A"/>
                </a:solidFill>
                <a:latin typeface="Cabin"/>
                <a:ea typeface="Cabin"/>
                <a:cs typeface="Cabin"/>
                <a:sym typeface="Cabin"/>
              </a:rPr>
              <a:t>To innovate, to lead, to enhance, to provide best-value products and services to global                        customers. To make a difference and To enhance the quality of life for our business                                             partners,customers and employees. Cortex Industries sees itself to becoming the                                                         gateway for clients who are dreaming of the perfect design management.</a:t>
            </a:r>
            <a:endParaRPr/>
          </a:p>
        </p:txBody>
      </p:sp>
      <p:sp>
        <p:nvSpPr>
          <p:cNvPr id="101" name="Google Shape;101;p18"/>
          <p:cNvSpPr/>
          <p:nvPr/>
        </p:nvSpPr>
        <p:spPr>
          <a:xfrm>
            <a:off x="1340348" y="6032323"/>
            <a:ext cx="2586474" cy="828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Mission</a:t>
            </a:r>
            <a:endParaRPr/>
          </a:p>
        </p:txBody>
      </p:sp>
      <p:sp>
        <p:nvSpPr>
          <p:cNvPr id="102" name="Google Shape;102;p18"/>
          <p:cNvSpPr/>
          <p:nvPr/>
        </p:nvSpPr>
        <p:spPr>
          <a:xfrm>
            <a:off x="578348" y="646152"/>
            <a:ext cx="2736352" cy="3335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sp>
        <p:nvSpPr>
          <p:cNvPr id="103" name="Google Shape;103;p18"/>
          <p:cNvSpPr/>
          <p:nvPr/>
        </p:nvSpPr>
        <p:spPr>
          <a:xfrm>
            <a:off x="9563101" y="8752985"/>
            <a:ext cx="2717834" cy="333588"/>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04" name="Google Shape;104;p18"/>
          <p:cNvSpPr/>
          <p:nvPr/>
        </p:nvSpPr>
        <p:spPr>
          <a:xfrm>
            <a:off x="11008474" y="7369581"/>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p:nvPr/>
        </p:nvSpPr>
        <p:spPr>
          <a:xfrm>
            <a:off x="1434571" y="2734115"/>
            <a:ext cx="5436129" cy="1696190"/>
          </a:xfrm>
          <a:prstGeom prst="rect">
            <a:avLst/>
          </a:prstGeom>
          <a:noFill/>
          <a:ln>
            <a:noFill/>
          </a:ln>
        </p:spPr>
        <p:txBody>
          <a:bodyPr anchorCtr="0" anchor="t" bIns="27075" lIns="27075" spcFirstLastPara="1" rIns="27075" wrap="square" tIns="27075">
            <a:noAutofit/>
          </a:bodyPr>
          <a:lstStyle/>
          <a:p>
            <a:pPr indent="0" lvl="0" marL="0" marR="0" rtl="0" algn="l">
              <a:lnSpc>
                <a:spcPct val="100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The company believes that through their work &amp; their                                business, many lives can be improved, which in turn will lead                 to the improvement of many our lives through mutual                    connection. Cortex Industries believes in the domino effect,                                where one act can lead to a chain reaction, both good &amp; bad.</a:t>
            </a:r>
            <a:endParaRPr/>
          </a:p>
        </p:txBody>
      </p:sp>
      <p:sp>
        <p:nvSpPr>
          <p:cNvPr id="110" name="Google Shape;110;p19"/>
          <p:cNvSpPr/>
          <p:nvPr/>
        </p:nvSpPr>
        <p:spPr>
          <a:xfrm>
            <a:off x="6600749" y="4997021"/>
            <a:ext cx="1277294" cy="6200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0000"/>
              <a:buFont typeface="Cormorant Garamond"/>
              <a:buNone/>
            </a:pPr>
            <a:r>
              <a:rPr b="0" i="0" lang="en-US" sz="20000" u="none" cap="none" strike="noStrike">
                <a:solidFill>
                  <a:srgbClr val="1D1D1A"/>
                </a:solidFill>
                <a:latin typeface="Cormorant Garamond"/>
                <a:ea typeface="Cormorant Garamond"/>
                <a:cs typeface="Cormorant Garamond"/>
                <a:sym typeface="Cormorant Garamond"/>
              </a:rPr>
              <a:t>“</a:t>
            </a:r>
            <a:endParaRPr/>
          </a:p>
        </p:txBody>
      </p:sp>
      <p:sp>
        <p:nvSpPr>
          <p:cNvPr id="111" name="Google Shape;111;p19"/>
          <p:cNvSpPr/>
          <p:nvPr/>
        </p:nvSpPr>
        <p:spPr>
          <a:xfrm>
            <a:off x="7759901" y="7638621"/>
            <a:ext cx="3693717" cy="917788"/>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1D1D1A"/>
              </a:buClr>
              <a:buSzPts val="1700"/>
              <a:buFont typeface="Montserrat"/>
              <a:buNone/>
            </a:pPr>
            <a:r>
              <a:rPr b="0" i="1" lang="en-US" sz="1700" u="none" cap="none" strike="noStrike">
                <a:solidFill>
                  <a:srgbClr val="1D1D1A"/>
                </a:solidFill>
                <a:latin typeface="Montserrat"/>
                <a:ea typeface="Montserrat"/>
                <a:cs typeface="Montserrat"/>
                <a:sym typeface="Montserrat"/>
              </a:rPr>
              <a:t>We believe that excellence &amp; innovation can bring us closer to the future.</a:t>
            </a:r>
            <a:endParaRPr/>
          </a:p>
        </p:txBody>
      </p:sp>
      <p:sp>
        <p:nvSpPr>
          <p:cNvPr id="112" name="Google Shape;112;p19"/>
          <p:cNvSpPr/>
          <p:nvPr/>
        </p:nvSpPr>
        <p:spPr>
          <a:xfrm>
            <a:off x="11527062" y="6163254"/>
            <a:ext cx="1277294" cy="62009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20000"/>
              <a:buFont typeface="Cormorant Garamond"/>
              <a:buNone/>
            </a:pPr>
            <a:r>
              <a:rPr b="0" i="0" lang="en-US" sz="20000" u="none" cap="none" strike="noStrike">
                <a:solidFill>
                  <a:srgbClr val="1D1D1A"/>
                </a:solidFill>
                <a:latin typeface="Cormorant Garamond"/>
                <a:ea typeface="Cormorant Garamond"/>
                <a:cs typeface="Cormorant Garamond"/>
                <a:sym typeface="Cormorant Garamond"/>
              </a:rPr>
              <a:t>”</a:t>
            </a:r>
            <a:endParaRPr/>
          </a:p>
        </p:txBody>
      </p:sp>
      <p:sp>
        <p:nvSpPr>
          <p:cNvPr id="113" name="Google Shape;113;p19"/>
          <p:cNvSpPr/>
          <p:nvPr/>
        </p:nvSpPr>
        <p:spPr>
          <a:xfrm>
            <a:off x="1425014" y="1405392"/>
            <a:ext cx="3045385" cy="828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Outlook</a:t>
            </a:r>
            <a:endParaRPr/>
          </a:p>
        </p:txBody>
      </p:sp>
      <p:sp>
        <p:nvSpPr>
          <p:cNvPr id="114" name="Google Shape;114;p19"/>
          <p:cNvSpPr/>
          <p:nvPr/>
        </p:nvSpPr>
        <p:spPr>
          <a:xfrm>
            <a:off x="730748" y="647089"/>
            <a:ext cx="29395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pic>
        <p:nvPicPr>
          <p:cNvPr id="115" name="Google Shape;115;p19"/>
          <p:cNvPicPr preferRelativeResize="0"/>
          <p:nvPr/>
        </p:nvPicPr>
        <p:blipFill rotWithShape="1">
          <a:blip r:embed="rId3">
            <a:alphaModFix/>
          </a:blip>
          <a:srcRect b="15957" l="10202" r="24966" t="25323"/>
          <a:stretch/>
        </p:blipFill>
        <p:spPr>
          <a:xfrm>
            <a:off x="8574616" y="-127000"/>
            <a:ext cx="3693584" cy="5018022"/>
          </a:xfrm>
          <a:prstGeom prst="rect">
            <a:avLst/>
          </a:prstGeom>
          <a:noFill/>
          <a:ln>
            <a:noFill/>
          </a:ln>
        </p:spPr>
      </p:pic>
      <p:pic>
        <p:nvPicPr>
          <p:cNvPr id="116" name="Google Shape;116;p19"/>
          <p:cNvPicPr preferRelativeResize="0"/>
          <p:nvPr/>
        </p:nvPicPr>
        <p:blipFill rotWithShape="1">
          <a:blip r:embed="rId4">
            <a:alphaModFix/>
          </a:blip>
          <a:srcRect b="559" l="19181" r="19181" t="19752"/>
          <a:stretch/>
        </p:blipFill>
        <p:spPr>
          <a:xfrm>
            <a:off x="-13073" y="5331155"/>
            <a:ext cx="4256792" cy="3668912"/>
          </a:xfrm>
          <a:prstGeom prst="rect">
            <a:avLst/>
          </a:prstGeom>
          <a:noFill/>
          <a:ln>
            <a:noFill/>
          </a:ln>
        </p:spPr>
      </p:pic>
      <p:sp>
        <p:nvSpPr>
          <p:cNvPr id="117" name="Google Shape;117;p19"/>
          <p:cNvSpPr/>
          <p:nvPr/>
        </p:nvSpPr>
        <p:spPr>
          <a:xfrm>
            <a:off x="10986847" y="6100713"/>
            <a:ext cx="1270001" cy="175883"/>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p:nvPr/>
        </p:nvSpPr>
        <p:spPr>
          <a:xfrm>
            <a:off x="5543125" y="6863800"/>
            <a:ext cx="2249700" cy="359100"/>
          </a:xfrm>
          <a:prstGeom prst="rect">
            <a:avLst/>
          </a:prstGeom>
          <a:noFill/>
          <a:ln>
            <a:noFill/>
          </a:ln>
        </p:spPr>
        <p:txBody>
          <a:bodyPr anchorCtr="0" anchor="t" bIns="27075" lIns="27075" spcFirstLastPara="1" rIns="27075" wrap="square" tIns="27075">
            <a:noAutofit/>
          </a:bodyPr>
          <a:lstStyle/>
          <a:p>
            <a:pPr indent="0" lvl="0" marL="0" marR="0" rtl="0" algn="l">
              <a:lnSpc>
                <a:spcPct val="180000"/>
              </a:lnSpc>
              <a:spcBef>
                <a:spcPts val="0"/>
              </a:spcBef>
              <a:spcAft>
                <a:spcPts val="0"/>
              </a:spcAft>
              <a:buClr>
                <a:srgbClr val="1D1D1A"/>
              </a:buClr>
              <a:buSzPts val="2000"/>
              <a:buFont typeface="Montserrat Medium"/>
              <a:buNone/>
            </a:pPr>
            <a:r>
              <a:rPr b="0" i="0" lang="en-US" sz="2000" u="none" cap="none" strike="noStrike">
                <a:solidFill>
                  <a:srgbClr val="1D1D1A"/>
                </a:solidFill>
                <a:latin typeface="Montserrat Medium"/>
                <a:ea typeface="Montserrat Medium"/>
                <a:cs typeface="Montserrat Medium"/>
                <a:sym typeface="Montserrat Medium"/>
              </a:rPr>
              <a:t>John Newman</a:t>
            </a:r>
            <a:endParaRPr/>
          </a:p>
        </p:txBody>
      </p:sp>
      <p:sp>
        <p:nvSpPr>
          <p:cNvPr id="123" name="Google Shape;123;p20"/>
          <p:cNvSpPr/>
          <p:nvPr/>
        </p:nvSpPr>
        <p:spPr>
          <a:xfrm>
            <a:off x="5908381" y="7385930"/>
            <a:ext cx="1188038" cy="357490"/>
          </a:xfrm>
          <a:prstGeom prst="rect">
            <a:avLst/>
          </a:prstGeom>
          <a:noFill/>
          <a:ln>
            <a:noFill/>
          </a:ln>
        </p:spPr>
        <p:txBody>
          <a:bodyPr anchorCtr="0" anchor="ctr" bIns="27075" lIns="27075" spcFirstLastPara="1" rIns="27075" wrap="square" tIns="27075">
            <a:noAutofit/>
          </a:bodyPr>
          <a:lstStyle/>
          <a:p>
            <a:pPr indent="0" lvl="0" marL="0" marR="0" rtl="0" algn="ctr">
              <a:lnSpc>
                <a:spcPct val="225000"/>
              </a:lnSpc>
              <a:spcBef>
                <a:spcPts val="0"/>
              </a:spcBef>
              <a:spcAft>
                <a:spcPts val="0"/>
              </a:spcAft>
              <a:buClr>
                <a:srgbClr val="1D1D1A"/>
              </a:buClr>
              <a:buSzPts val="1200"/>
              <a:buFont typeface="Poppins"/>
              <a:buNone/>
            </a:pPr>
            <a:r>
              <a:rPr b="0" i="0" lang="en-US" sz="1200" u="none" cap="none" strike="noStrike">
                <a:solidFill>
                  <a:srgbClr val="1D1D1A"/>
                </a:solidFill>
                <a:latin typeface="Poppins"/>
                <a:ea typeface="Poppins"/>
                <a:cs typeface="Poppins"/>
                <a:sym typeface="Poppins"/>
              </a:rPr>
              <a:t>Founder &amp; CEO</a:t>
            </a:r>
            <a:endParaRPr/>
          </a:p>
        </p:txBody>
      </p:sp>
      <p:sp>
        <p:nvSpPr>
          <p:cNvPr id="124" name="Google Shape;124;p20"/>
          <p:cNvSpPr/>
          <p:nvPr/>
        </p:nvSpPr>
        <p:spPr>
          <a:xfrm>
            <a:off x="8783838" y="6773040"/>
            <a:ext cx="2600285" cy="464314"/>
          </a:xfrm>
          <a:prstGeom prst="rect">
            <a:avLst/>
          </a:prstGeom>
          <a:noFill/>
          <a:ln>
            <a:noFill/>
          </a:ln>
        </p:spPr>
        <p:txBody>
          <a:bodyPr anchorCtr="0" anchor="t" bIns="27075" lIns="27075" spcFirstLastPara="1" rIns="27075" wrap="square" tIns="27075">
            <a:noAutofit/>
          </a:bodyPr>
          <a:lstStyle/>
          <a:p>
            <a:pPr indent="0" lvl="0" marL="0" marR="0" rtl="0" algn="ctr">
              <a:lnSpc>
                <a:spcPct val="180000"/>
              </a:lnSpc>
              <a:spcBef>
                <a:spcPts val="0"/>
              </a:spcBef>
              <a:spcAft>
                <a:spcPts val="0"/>
              </a:spcAft>
              <a:buClr>
                <a:srgbClr val="1D1D1A"/>
              </a:buClr>
              <a:buSzPts val="2000"/>
              <a:buFont typeface="Montserrat Medium"/>
              <a:buNone/>
            </a:pPr>
            <a:r>
              <a:rPr b="0" i="0" lang="en-US" sz="2000" u="none" cap="none" strike="noStrike">
                <a:solidFill>
                  <a:srgbClr val="1D1D1A"/>
                </a:solidFill>
                <a:latin typeface="Montserrat Medium"/>
                <a:ea typeface="Montserrat Medium"/>
                <a:cs typeface="Montserrat Medium"/>
                <a:sym typeface="Montserrat Medium"/>
              </a:rPr>
              <a:t>Sapphire Cressman</a:t>
            </a:r>
            <a:endParaRPr b="0" i="0" sz="2000" u="none" cap="none" strike="noStrike">
              <a:solidFill>
                <a:srgbClr val="1D1D1A"/>
              </a:solidFill>
              <a:latin typeface="Montserrat Medium"/>
              <a:ea typeface="Montserrat Medium"/>
              <a:cs typeface="Montserrat Medium"/>
              <a:sym typeface="Montserrat Medium"/>
            </a:endParaRPr>
          </a:p>
        </p:txBody>
      </p:sp>
      <p:sp>
        <p:nvSpPr>
          <p:cNvPr id="125" name="Google Shape;125;p20"/>
          <p:cNvSpPr/>
          <p:nvPr/>
        </p:nvSpPr>
        <p:spPr>
          <a:xfrm>
            <a:off x="9166956" y="7347830"/>
            <a:ext cx="1834048" cy="357490"/>
          </a:xfrm>
          <a:prstGeom prst="rect">
            <a:avLst/>
          </a:prstGeom>
          <a:noFill/>
          <a:ln>
            <a:noFill/>
          </a:ln>
        </p:spPr>
        <p:txBody>
          <a:bodyPr anchorCtr="0" anchor="ctr" bIns="27075" lIns="27075" spcFirstLastPara="1" rIns="27075" wrap="square" tIns="27075">
            <a:noAutofit/>
          </a:bodyPr>
          <a:lstStyle/>
          <a:p>
            <a:pPr indent="0" lvl="0" marL="0" marR="0" rtl="0" algn="ctr">
              <a:lnSpc>
                <a:spcPct val="225000"/>
              </a:lnSpc>
              <a:spcBef>
                <a:spcPts val="0"/>
              </a:spcBef>
              <a:spcAft>
                <a:spcPts val="0"/>
              </a:spcAft>
              <a:buClr>
                <a:srgbClr val="1D1D1A"/>
              </a:buClr>
              <a:buSzPts val="1200"/>
              <a:buFont typeface="Poppins"/>
              <a:buNone/>
            </a:pPr>
            <a:r>
              <a:rPr b="0" i="0" lang="en-US" sz="1200" u="none" cap="none" strike="noStrike">
                <a:solidFill>
                  <a:srgbClr val="1D1D1A"/>
                </a:solidFill>
                <a:latin typeface="Poppins"/>
                <a:ea typeface="Poppins"/>
                <a:cs typeface="Poppins"/>
                <a:sym typeface="Poppins"/>
              </a:rPr>
              <a:t>Chief Operating Officer</a:t>
            </a:r>
            <a:endParaRPr/>
          </a:p>
        </p:txBody>
      </p:sp>
      <p:sp>
        <p:nvSpPr>
          <p:cNvPr id="126" name="Google Shape;126;p20"/>
          <p:cNvSpPr/>
          <p:nvPr/>
        </p:nvSpPr>
        <p:spPr>
          <a:xfrm>
            <a:off x="2252380" y="6840774"/>
            <a:ext cx="1330707" cy="464314"/>
          </a:xfrm>
          <a:prstGeom prst="rect">
            <a:avLst/>
          </a:prstGeom>
          <a:noFill/>
          <a:ln>
            <a:noFill/>
          </a:ln>
        </p:spPr>
        <p:txBody>
          <a:bodyPr anchorCtr="0" anchor="t" bIns="27075" lIns="27075" spcFirstLastPara="1" rIns="27075" wrap="square" tIns="27075">
            <a:noAutofit/>
          </a:bodyPr>
          <a:lstStyle/>
          <a:p>
            <a:pPr indent="0" lvl="0" marL="0" marR="0" rtl="0" algn="ctr">
              <a:lnSpc>
                <a:spcPct val="180000"/>
              </a:lnSpc>
              <a:spcBef>
                <a:spcPts val="0"/>
              </a:spcBef>
              <a:spcAft>
                <a:spcPts val="0"/>
              </a:spcAft>
              <a:buClr>
                <a:srgbClr val="1D1D1A"/>
              </a:buClr>
              <a:buSzPts val="2000"/>
              <a:buFont typeface="Montserrat Medium"/>
              <a:buNone/>
            </a:pPr>
            <a:r>
              <a:rPr b="0" i="0" lang="en-US" sz="2000" u="none" cap="none" strike="noStrike">
                <a:solidFill>
                  <a:srgbClr val="1D1D1A"/>
                </a:solidFill>
                <a:latin typeface="Montserrat Medium"/>
                <a:ea typeface="Montserrat Medium"/>
                <a:cs typeface="Montserrat Medium"/>
                <a:sym typeface="Montserrat Medium"/>
              </a:rPr>
              <a:t>Rod Crest</a:t>
            </a:r>
            <a:endParaRPr/>
          </a:p>
        </p:txBody>
      </p:sp>
      <p:sp>
        <p:nvSpPr>
          <p:cNvPr id="127" name="Google Shape;127;p20"/>
          <p:cNvSpPr/>
          <p:nvPr/>
        </p:nvSpPr>
        <p:spPr>
          <a:xfrm>
            <a:off x="2001444" y="7369381"/>
            <a:ext cx="1816415" cy="357490"/>
          </a:xfrm>
          <a:prstGeom prst="rect">
            <a:avLst/>
          </a:prstGeom>
          <a:noFill/>
          <a:ln>
            <a:noFill/>
          </a:ln>
        </p:spPr>
        <p:txBody>
          <a:bodyPr anchorCtr="0" anchor="ctr" bIns="27075" lIns="27075" spcFirstLastPara="1" rIns="27075" wrap="square" tIns="27075">
            <a:noAutofit/>
          </a:bodyPr>
          <a:lstStyle/>
          <a:p>
            <a:pPr indent="0" lvl="0" marL="0" marR="0" rtl="0" algn="ctr">
              <a:lnSpc>
                <a:spcPct val="225000"/>
              </a:lnSpc>
              <a:spcBef>
                <a:spcPts val="0"/>
              </a:spcBef>
              <a:spcAft>
                <a:spcPts val="0"/>
              </a:spcAft>
              <a:buClr>
                <a:srgbClr val="1D1D1A"/>
              </a:buClr>
              <a:buSzPts val="1200"/>
              <a:buFont typeface="Poppins"/>
              <a:buNone/>
            </a:pPr>
            <a:r>
              <a:rPr b="0" i="0" lang="en-US" sz="1200" u="none" cap="none" strike="noStrike">
                <a:solidFill>
                  <a:srgbClr val="1D1D1A"/>
                </a:solidFill>
                <a:latin typeface="Poppins"/>
                <a:ea typeface="Poppins"/>
                <a:cs typeface="Poppins"/>
                <a:sym typeface="Poppins"/>
              </a:rPr>
              <a:t>Chief Marketing Officer</a:t>
            </a:r>
            <a:endParaRPr/>
          </a:p>
        </p:txBody>
      </p:sp>
      <p:sp>
        <p:nvSpPr>
          <p:cNvPr id="128" name="Google Shape;128;p20"/>
          <p:cNvSpPr/>
          <p:nvPr/>
        </p:nvSpPr>
        <p:spPr>
          <a:xfrm>
            <a:off x="1373803" y="1710323"/>
            <a:ext cx="5322200" cy="8288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The Team</a:t>
            </a:r>
            <a:endParaRPr/>
          </a:p>
        </p:txBody>
      </p:sp>
      <p:sp>
        <p:nvSpPr>
          <p:cNvPr id="129" name="Google Shape;129;p20"/>
          <p:cNvSpPr/>
          <p:nvPr/>
        </p:nvSpPr>
        <p:spPr>
          <a:xfrm>
            <a:off x="730748" y="659789"/>
            <a:ext cx="2876638"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pic>
        <p:nvPicPr>
          <p:cNvPr id="130" name="Google Shape;130;p20"/>
          <p:cNvPicPr preferRelativeResize="0"/>
          <p:nvPr/>
        </p:nvPicPr>
        <p:blipFill rotWithShape="1">
          <a:blip r:embed="rId3">
            <a:alphaModFix/>
          </a:blip>
          <a:srcRect b="27521" l="16281" r="16281" t="27520"/>
          <a:stretch/>
        </p:blipFill>
        <p:spPr>
          <a:xfrm>
            <a:off x="1950427" y="4525447"/>
            <a:ext cx="1918449" cy="1918472"/>
          </a:xfrm>
          <a:custGeom>
            <a:rect b="b" l="l" r="r" t="t"/>
            <a:pathLst>
              <a:path extrusionOk="0" h="20595" w="19679">
                <a:moveTo>
                  <a:pt x="9839" y="0"/>
                </a:moveTo>
                <a:cubicBezTo>
                  <a:pt x="7321" y="0"/>
                  <a:pt x="4803" y="1006"/>
                  <a:pt x="2882" y="3016"/>
                </a:cubicBezTo>
                <a:cubicBezTo>
                  <a:pt x="-961" y="7038"/>
                  <a:pt x="-961" y="13557"/>
                  <a:pt x="2882" y="17578"/>
                </a:cubicBezTo>
                <a:cubicBezTo>
                  <a:pt x="6724" y="21600"/>
                  <a:pt x="12954" y="21600"/>
                  <a:pt x="16796" y="17578"/>
                </a:cubicBezTo>
                <a:cubicBezTo>
                  <a:pt x="20639" y="13557"/>
                  <a:pt x="20639" y="7038"/>
                  <a:pt x="16796" y="3016"/>
                </a:cubicBezTo>
                <a:cubicBezTo>
                  <a:pt x="14875" y="1006"/>
                  <a:pt x="12357" y="0"/>
                  <a:pt x="9839" y="0"/>
                </a:cubicBezTo>
                <a:close/>
              </a:path>
            </a:pathLst>
          </a:custGeom>
          <a:noFill/>
          <a:ln>
            <a:noFill/>
          </a:ln>
        </p:spPr>
      </p:pic>
      <p:pic>
        <p:nvPicPr>
          <p:cNvPr id="131" name="Google Shape;131;p20"/>
          <p:cNvPicPr preferRelativeResize="0"/>
          <p:nvPr/>
        </p:nvPicPr>
        <p:blipFill rotWithShape="1">
          <a:blip r:embed="rId4">
            <a:alphaModFix/>
          </a:blip>
          <a:srcRect b="25709" l="353" r="12400" t="16126"/>
          <a:stretch/>
        </p:blipFill>
        <p:spPr>
          <a:xfrm>
            <a:off x="5543175" y="4525447"/>
            <a:ext cx="1918449" cy="1918472"/>
          </a:xfrm>
          <a:custGeom>
            <a:rect b="b" l="l" r="r" t="t"/>
            <a:pathLst>
              <a:path extrusionOk="0" h="20595" w="19679">
                <a:moveTo>
                  <a:pt x="9839" y="0"/>
                </a:moveTo>
                <a:cubicBezTo>
                  <a:pt x="7321" y="0"/>
                  <a:pt x="4803" y="1006"/>
                  <a:pt x="2882" y="3016"/>
                </a:cubicBezTo>
                <a:cubicBezTo>
                  <a:pt x="-961" y="7038"/>
                  <a:pt x="-961" y="13557"/>
                  <a:pt x="2882" y="17578"/>
                </a:cubicBezTo>
                <a:cubicBezTo>
                  <a:pt x="6724" y="21600"/>
                  <a:pt x="12954" y="21600"/>
                  <a:pt x="16796" y="17578"/>
                </a:cubicBezTo>
                <a:cubicBezTo>
                  <a:pt x="20639" y="13557"/>
                  <a:pt x="20639" y="7038"/>
                  <a:pt x="16796" y="3016"/>
                </a:cubicBezTo>
                <a:cubicBezTo>
                  <a:pt x="14875" y="1006"/>
                  <a:pt x="12357" y="0"/>
                  <a:pt x="9839" y="0"/>
                </a:cubicBezTo>
                <a:close/>
              </a:path>
            </a:pathLst>
          </a:custGeom>
          <a:noFill/>
          <a:ln>
            <a:noFill/>
          </a:ln>
        </p:spPr>
      </p:pic>
      <p:pic>
        <p:nvPicPr>
          <p:cNvPr id="132" name="Google Shape;132;p20"/>
          <p:cNvPicPr preferRelativeResize="0"/>
          <p:nvPr/>
        </p:nvPicPr>
        <p:blipFill rotWithShape="1">
          <a:blip r:embed="rId5">
            <a:alphaModFix/>
          </a:blip>
          <a:srcRect b="1199" l="23795" r="17588" t="10874"/>
          <a:stretch/>
        </p:blipFill>
        <p:spPr>
          <a:xfrm>
            <a:off x="9124755" y="4511742"/>
            <a:ext cx="1918449" cy="1918472"/>
          </a:xfrm>
          <a:custGeom>
            <a:rect b="b" l="l" r="r" t="t"/>
            <a:pathLst>
              <a:path extrusionOk="0" h="20595" w="19679">
                <a:moveTo>
                  <a:pt x="9839" y="0"/>
                </a:moveTo>
                <a:cubicBezTo>
                  <a:pt x="7321" y="0"/>
                  <a:pt x="4803" y="1006"/>
                  <a:pt x="2882" y="3016"/>
                </a:cubicBezTo>
                <a:cubicBezTo>
                  <a:pt x="-961" y="7038"/>
                  <a:pt x="-961" y="13557"/>
                  <a:pt x="2882" y="17578"/>
                </a:cubicBezTo>
                <a:cubicBezTo>
                  <a:pt x="6724" y="21600"/>
                  <a:pt x="12954" y="21600"/>
                  <a:pt x="16796" y="17578"/>
                </a:cubicBezTo>
                <a:cubicBezTo>
                  <a:pt x="20639" y="13557"/>
                  <a:pt x="20639" y="7038"/>
                  <a:pt x="16796" y="3016"/>
                </a:cubicBezTo>
                <a:cubicBezTo>
                  <a:pt x="14875" y="1006"/>
                  <a:pt x="12357" y="0"/>
                  <a:pt x="9839" y="0"/>
                </a:cubicBezTo>
                <a:close/>
              </a:path>
            </a:pathLst>
          </a:custGeom>
          <a:noFill/>
          <a:ln>
            <a:noFill/>
          </a:ln>
        </p:spPr>
      </p:pic>
      <p:sp>
        <p:nvSpPr>
          <p:cNvPr id="133" name="Google Shape;133;p20"/>
          <p:cNvSpPr/>
          <p:nvPr/>
        </p:nvSpPr>
        <p:spPr>
          <a:xfrm>
            <a:off x="9664701" y="8753922"/>
            <a:ext cx="26289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34" name="Google Shape;134;p20"/>
          <p:cNvSpPr/>
          <p:nvPr/>
        </p:nvSpPr>
        <p:spPr>
          <a:xfrm>
            <a:off x="1428460" y="2871770"/>
            <a:ext cx="7926372" cy="71130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Cabin"/>
              <a:buNone/>
            </a:pPr>
            <a:r>
              <a:rPr b="0" baseline="30000" i="0" lang="en-US" sz="2000" u="none" cap="none" strike="noStrike">
                <a:solidFill>
                  <a:srgbClr val="1D1D1A"/>
                </a:solidFill>
                <a:latin typeface="Cabin"/>
                <a:ea typeface="Cabin"/>
                <a:cs typeface="Cabin"/>
                <a:sym typeface="Cabin"/>
              </a:rPr>
              <a:t>To enhance the quality of life for our business partners,customers and employees. Cortex Industries sees                                           itself to becoming the gateway for clients who are dreaming of the perfect design management.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1"/>
          <p:cNvPicPr preferRelativeResize="0"/>
          <p:nvPr/>
        </p:nvPicPr>
        <p:blipFill rotWithShape="1">
          <a:blip r:embed="rId3">
            <a:alphaModFix/>
          </a:blip>
          <a:srcRect b="18401" l="0" r="8596" t="35795"/>
          <a:stretch/>
        </p:blipFill>
        <p:spPr>
          <a:xfrm>
            <a:off x="1653467" y="1509246"/>
            <a:ext cx="11444467" cy="3823165"/>
          </a:xfrm>
          <a:prstGeom prst="rect">
            <a:avLst/>
          </a:prstGeom>
          <a:noFill/>
          <a:ln>
            <a:noFill/>
          </a:ln>
        </p:spPr>
      </p:pic>
      <p:sp>
        <p:nvSpPr>
          <p:cNvPr id="140" name="Google Shape;140;p21"/>
          <p:cNvSpPr/>
          <p:nvPr/>
        </p:nvSpPr>
        <p:spPr>
          <a:xfrm>
            <a:off x="1362604" y="7273004"/>
            <a:ext cx="7743296" cy="169619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We strive to be a caring and well-managed organization for our business partners ,                                      customers and employees, and a responsible corporate citizen to our society. Cortex                              Industries embraces a responsibility to make our projects a success. This has resulted in                               an exceptionally high rate of repeat clients, as well as lifelong relationships that we                                      value highly. We believe deeply in the importance of designing sustainably.</a:t>
            </a:r>
            <a:endParaRPr/>
          </a:p>
        </p:txBody>
      </p:sp>
      <p:sp>
        <p:nvSpPr>
          <p:cNvPr id="141" name="Google Shape;141;p21"/>
          <p:cNvSpPr/>
          <p:nvPr/>
        </p:nvSpPr>
        <p:spPr>
          <a:xfrm>
            <a:off x="730748" y="647089"/>
            <a:ext cx="27490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sp>
        <p:nvSpPr>
          <p:cNvPr id="142" name="Google Shape;142;p21"/>
          <p:cNvSpPr/>
          <p:nvPr/>
        </p:nvSpPr>
        <p:spPr>
          <a:xfrm>
            <a:off x="9690101" y="8753922"/>
            <a:ext cx="26035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43" name="Google Shape;143;p21"/>
          <p:cNvSpPr/>
          <p:nvPr/>
        </p:nvSpPr>
        <p:spPr>
          <a:xfrm>
            <a:off x="1356870" y="6128551"/>
            <a:ext cx="3234042" cy="8288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5000"/>
              <a:buFont typeface="Cabin"/>
              <a:buNone/>
            </a:pPr>
            <a:r>
              <a:rPr b="1" i="0" lang="en-US" sz="5000" u="none" cap="none" strike="noStrike">
                <a:solidFill>
                  <a:srgbClr val="1D1D1A"/>
                </a:solidFill>
                <a:latin typeface="Cabin"/>
                <a:ea typeface="Cabin"/>
                <a:cs typeface="Cabin"/>
                <a:sym typeface="Cabin"/>
              </a:rPr>
              <a:t>Goal</a:t>
            </a:r>
            <a:endParaRPr/>
          </a:p>
        </p:txBody>
      </p:sp>
      <p:sp>
        <p:nvSpPr>
          <p:cNvPr id="144" name="Google Shape;144;p21"/>
          <p:cNvSpPr/>
          <p:nvPr/>
        </p:nvSpPr>
        <p:spPr>
          <a:xfrm>
            <a:off x="10930466" y="7456871"/>
            <a:ext cx="1270001" cy="175882"/>
          </a:xfrm>
          <a:prstGeom prst="rect">
            <a:avLst/>
          </a:prstGeom>
          <a:solidFill>
            <a:srgbClr val="AB675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AE6F67"/>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graphicFrame>
        <p:nvGraphicFramePr>
          <p:cNvPr id="149" name="Google Shape;149;p22"/>
          <p:cNvGraphicFramePr/>
          <p:nvPr/>
        </p:nvGraphicFramePr>
        <p:xfrm>
          <a:off x="1322876" y="3501745"/>
          <a:ext cx="3000000" cy="3000000"/>
        </p:xfrm>
        <a:graphic>
          <a:graphicData uri="http://schemas.openxmlformats.org/drawingml/2006/table">
            <a:tbl>
              <a:tblPr firstRow="1">
                <a:noFill/>
                <a:tableStyleId>{42EB61C0-4B48-48A4-940A-1DF707996806}</a:tableStyleId>
              </a:tblPr>
              <a:tblGrid>
                <a:gridCol w="5166825"/>
                <a:gridCol w="5166825"/>
              </a:tblGrid>
              <a:tr h="760525">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Short-term Goals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B675F"/>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B675F"/>
                    </a:solidFill>
                  </a:tcPr>
                </a:tc>
              </a:tr>
              <a:tr h="760525">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Social media brand marketing</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Reached 50% of audience target.</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760525">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Company Building Expansion</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Construction started 2024</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150" name="Google Shape;150;p22"/>
          <p:cNvGraphicFramePr/>
          <p:nvPr/>
        </p:nvGraphicFramePr>
        <p:xfrm>
          <a:off x="1316526" y="5969049"/>
          <a:ext cx="3000000" cy="3000000"/>
        </p:xfrm>
        <a:graphic>
          <a:graphicData uri="http://schemas.openxmlformats.org/drawingml/2006/table">
            <a:tbl>
              <a:tblPr firstRow="1">
                <a:noFill/>
                <a:tableStyleId>{42EB61C0-4B48-48A4-940A-1DF707996806}</a:tableStyleId>
              </a:tblPr>
              <a:tblGrid>
                <a:gridCol w="5185875"/>
                <a:gridCol w="5185875"/>
              </a:tblGrid>
              <a:tr h="747825">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Long-term Goals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B675F"/>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Milestones</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B675F"/>
                    </a:solidFill>
                  </a:tcPr>
                </a:tc>
              </a:tr>
              <a:tr h="747825">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Partnership with Asia Printing Pro</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Contract signing on February 2027</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747825">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Brand expansion in New York &amp; New Jersey</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Budget proposal drafted as of July 2026</a:t>
                      </a:r>
                      <a:endParaRPr/>
                    </a:p>
                  </a:txBody>
                  <a:tcPr marT="50800" marB="50800" marR="50800" marL="508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51" name="Google Shape;151;p22"/>
          <p:cNvSpPr/>
          <p:nvPr/>
        </p:nvSpPr>
        <p:spPr>
          <a:xfrm>
            <a:off x="1286043" y="2714140"/>
            <a:ext cx="6524026" cy="281637"/>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1D1D1A"/>
              </a:buClr>
              <a:buSzPts val="2000"/>
              <a:buFont typeface="Montserrat"/>
              <a:buNone/>
            </a:pPr>
            <a:r>
              <a:rPr b="0" baseline="30000" i="0" lang="en-US" sz="2000" u="none" cap="none" strike="noStrike">
                <a:solidFill>
                  <a:srgbClr val="1D1D1A"/>
                </a:solidFill>
                <a:latin typeface="Montserrat"/>
                <a:ea typeface="Montserrat"/>
                <a:cs typeface="Montserrat"/>
                <a:sym typeface="Montserrat"/>
              </a:rPr>
              <a:t>The team in this department also manages client concerns &amp; collaborates.</a:t>
            </a:r>
            <a:endParaRPr/>
          </a:p>
        </p:txBody>
      </p:sp>
      <p:sp>
        <p:nvSpPr>
          <p:cNvPr id="152" name="Google Shape;152;p22"/>
          <p:cNvSpPr/>
          <p:nvPr/>
        </p:nvSpPr>
        <p:spPr>
          <a:xfrm>
            <a:off x="1284372" y="1783582"/>
            <a:ext cx="6068927"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D1D1A"/>
              </a:buClr>
              <a:buSzPts val="4000"/>
              <a:buFont typeface="Cabin"/>
              <a:buNone/>
            </a:pPr>
            <a:r>
              <a:rPr b="1" i="0" lang="en-US" sz="4000" u="none" cap="none" strike="noStrike">
                <a:solidFill>
                  <a:srgbClr val="1D1D1A"/>
                </a:solidFill>
                <a:latin typeface="Cabin"/>
                <a:ea typeface="Cabin"/>
                <a:cs typeface="Cabin"/>
                <a:sym typeface="Cabin"/>
              </a:rPr>
              <a:t>Company Milestones</a:t>
            </a:r>
            <a:endParaRPr/>
          </a:p>
        </p:txBody>
      </p:sp>
      <p:sp>
        <p:nvSpPr>
          <p:cNvPr id="153" name="Google Shape;153;p22"/>
          <p:cNvSpPr/>
          <p:nvPr/>
        </p:nvSpPr>
        <p:spPr>
          <a:xfrm>
            <a:off x="9588501" y="8753922"/>
            <a:ext cx="2705134" cy="331714"/>
          </a:xfrm>
          <a:prstGeom prst="rect">
            <a:avLst/>
          </a:prstGeom>
          <a:noFill/>
          <a:ln>
            <a:noFill/>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000000"/>
              </a:buClr>
              <a:buSzPts val="1800"/>
              <a:buFont typeface="Cabin"/>
              <a:buNone/>
            </a:pPr>
            <a:r>
              <a:rPr b="0" i="0" lang="en-US" sz="1800" u="none" cap="none" strike="noStrike">
                <a:solidFill>
                  <a:srgbClr val="000000"/>
                </a:solidFill>
                <a:latin typeface="Cabin"/>
                <a:ea typeface="Cabin"/>
                <a:cs typeface="Cabin"/>
                <a:sym typeface="Cabin"/>
              </a:rPr>
              <a:t>Cortex Industries</a:t>
            </a:r>
            <a:endParaRPr/>
          </a:p>
        </p:txBody>
      </p:sp>
      <p:sp>
        <p:nvSpPr>
          <p:cNvPr id="154" name="Google Shape;154;p22"/>
          <p:cNvSpPr/>
          <p:nvPr/>
        </p:nvSpPr>
        <p:spPr>
          <a:xfrm>
            <a:off x="718048" y="659789"/>
            <a:ext cx="2736352" cy="331714"/>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1800"/>
              <a:buFont typeface="Cabin Medium"/>
              <a:buNone/>
            </a:pPr>
            <a:r>
              <a:rPr b="0" i="0" lang="en-US" sz="1800" u="none" cap="none" strike="noStrike">
                <a:solidFill>
                  <a:srgbClr val="000000"/>
                </a:solidFill>
                <a:latin typeface="Cabin Medium"/>
                <a:ea typeface="Cabin Medium"/>
                <a:cs typeface="Cabin Medium"/>
                <a:sym typeface="Cabin Medium"/>
              </a:rPr>
              <a:t>The Company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