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Roboto Medium"/>
      <p:regular r:id="rId24"/>
      <p:bold r:id="rId25"/>
      <p:italic r:id="rId26"/>
      <p:boldItalic r:id="rId27"/>
    </p:embeddedFont>
    <p:embeddedFont>
      <p:font typeface="Roboto"/>
      <p:regular r:id="rId28"/>
      <p:bold r:id="rId29"/>
      <p:italic r:id="rId30"/>
      <p:boldItalic r:id="rId31"/>
    </p:embeddedFont>
    <p:embeddedFont>
      <p:font typeface="Arimo"/>
      <p:bold r:id="rId32"/>
      <p:boldItalic r:id="rId33"/>
    </p:embeddedFont>
    <p:embeddedFont>
      <p:font typeface="Roboto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Medium-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edium-italic.fntdata"/><Relationship Id="rId25" Type="http://schemas.openxmlformats.org/officeDocument/2006/relationships/font" Target="fonts/RobotoMedium-bold.fntdata"/><Relationship Id="rId28" Type="http://schemas.openxmlformats.org/officeDocument/2006/relationships/font" Target="fonts/Roboto-regular.fntdata"/><Relationship Id="rId27" Type="http://schemas.openxmlformats.org/officeDocument/2006/relationships/font" Target="fonts/Roboto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Arimo-boldItalic.fntdata"/><Relationship Id="rId10" Type="http://schemas.openxmlformats.org/officeDocument/2006/relationships/slide" Target="slides/slide6.xml"/><Relationship Id="rId32" Type="http://schemas.openxmlformats.org/officeDocument/2006/relationships/font" Target="fonts/Arimo-bold.fntdata"/><Relationship Id="rId13" Type="http://schemas.openxmlformats.org/officeDocument/2006/relationships/slide" Target="slides/slide9.xml"/><Relationship Id="rId35" Type="http://schemas.openxmlformats.org/officeDocument/2006/relationships/font" Target="fonts/RobotoLight-bold.fntdata"/><Relationship Id="rId12" Type="http://schemas.openxmlformats.org/officeDocument/2006/relationships/slide" Target="slides/slide8.xml"/><Relationship Id="rId34" Type="http://schemas.openxmlformats.org/officeDocument/2006/relationships/font" Target="fonts/RobotoLight-regular.fntdata"/><Relationship Id="rId15" Type="http://schemas.openxmlformats.org/officeDocument/2006/relationships/slide" Target="slides/slide11.xml"/><Relationship Id="rId37" Type="http://schemas.openxmlformats.org/officeDocument/2006/relationships/font" Target="fonts/RobotoLight-boldItalic.fntdata"/><Relationship Id="rId14" Type="http://schemas.openxmlformats.org/officeDocument/2006/relationships/slide" Target="slides/slide10.xml"/><Relationship Id="rId36" Type="http://schemas.openxmlformats.org/officeDocument/2006/relationships/font" Target="fonts/Roboto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1"/>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flipH="1">
            <a:off x="6755491" y="2729529"/>
            <a:ext cx="1988457" cy="11767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0" y="767753"/>
            <a:ext cx="9144000" cy="1961776"/>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4102194" y="2122219"/>
            <a:ext cx="2203467"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2400" u="none" cap="none" strike="noStrike">
                <a:solidFill>
                  <a:srgbClr val="262626"/>
                </a:solidFill>
                <a:latin typeface="Roboto Medium"/>
                <a:ea typeface="Roboto Medium"/>
                <a:cs typeface="Roboto Medium"/>
                <a:sym typeface="Roboto Medium"/>
              </a:rPr>
              <a:t>Pitch Deck</a:t>
            </a:r>
            <a:endParaRPr b="0" i="0" sz="2400" u="none" cap="none" strike="noStrike">
              <a:solidFill>
                <a:srgbClr val="262626"/>
              </a:solidFill>
              <a:latin typeface="Roboto Medium"/>
              <a:ea typeface="Roboto Medium"/>
              <a:cs typeface="Roboto Medium"/>
              <a:sym typeface="Roboto Medium"/>
            </a:endParaRPr>
          </a:p>
        </p:txBody>
      </p:sp>
      <p:sp>
        <p:nvSpPr>
          <p:cNvPr id="88" name="Google Shape;88;p13"/>
          <p:cNvSpPr txBox="1"/>
          <p:nvPr/>
        </p:nvSpPr>
        <p:spPr>
          <a:xfrm>
            <a:off x="2781192" y="1152723"/>
            <a:ext cx="358161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chemeClr val="lt1"/>
                </a:solidFill>
                <a:latin typeface="Arimo"/>
                <a:ea typeface="Arimo"/>
                <a:cs typeface="Arimo"/>
                <a:sym typeface="Arimo"/>
              </a:rPr>
              <a:t>Modern</a:t>
            </a:r>
            <a:endParaRPr b="1" i="0" sz="7200" u="none" cap="none" strike="noStrike">
              <a:solidFill>
                <a:schemeClr val="lt1"/>
              </a:solidFill>
              <a:latin typeface="Arimo"/>
              <a:ea typeface="Arimo"/>
              <a:cs typeface="Arimo"/>
              <a:sym typeface="Arimo"/>
            </a:endParaRPr>
          </a:p>
        </p:txBody>
      </p:sp>
      <p:sp>
        <p:nvSpPr>
          <p:cNvPr id="89" name="Google Shape;89;p13"/>
          <p:cNvSpPr/>
          <p:nvPr/>
        </p:nvSpPr>
        <p:spPr>
          <a:xfrm>
            <a:off x="4102194" y="855215"/>
            <a:ext cx="1123256" cy="860611"/>
          </a:xfrm>
          <a:custGeom>
            <a:rect b="b" l="l" r="r" t="t"/>
            <a:pathLst>
              <a:path extrusionOk="0" h="1472375" w="1921720">
                <a:moveTo>
                  <a:pt x="0" y="1104110"/>
                </a:moveTo>
                <a:lnTo>
                  <a:pt x="1113541" y="0"/>
                </a:lnTo>
                <a:cubicBezTo>
                  <a:pt x="1705211" y="1020122"/>
                  <a:pt x="1921720" y="1472375"/>
                  <a:pt x="1921720" y="1472375"/>
                </a:cubicBezTo>
              </a:path>
            </a:pathLst>
          </a:cu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2963748" y="2184520"/>
            <a:ext cx="458864" cy="457548"/>
          </a:xfrm>
          <a:custGeom>
            <a:rect b="b" l="l" r="r" t="t"/>
            <a:pathLst>
              <a:path extrusionOk="0" h="782796" w="785047">
                <a:moveTo>
                  <a:pt x="0" y="782796"/>
                </a:moveTo>
                <a:lnTo>
                  <a:pt x="785047" y="0"/>
                </a:lnTo>
              </a:path>
            </a:pathLst>
          </a:cu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400050" y="650081"/>
            <a:ext cx="984997" cy="11767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sp>
        <p:nvSpPr>
          <p:cNvPr id="194" name="Google Shape;194;p22"/>
          <p:cNvSpPr/>
          <p:nvPr/>
        </p:nvSpPr>
        <p:spPr>
          <a:xfrm>
            <a:off x="0" y="1"/>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2"/>
          <p:cNvSpPr/>
          <p:nvPr/>
        </p:nvSpPr>
        <p:spPr>
          <a:xfrm>
            <a:off x="914400" y="476250"/>
            <a:ext cx="7105650" cy="3333750"/>
          </a:xfrm>
          <a:prstGeom prst="rect">
            <a:avLst/>
          </a:prstGeom>
          <a:solidFill>
            <a:srgbClr val="000000">
              <a:alpha val="6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2"/>
          <p:cNvSpPr/>
          <p:nvPr/>
        </p:nvSpPr>
        <p:spPr>
          <a:xfrm>
            <a:off x="1357746" y="1307893"/>
            <a:ext cx="5954079" cy="16728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chemeClr val="lt1"/>
                </a:solidFill>
                <a:latin typeface="Roboto Light"/>
                <a:ea typeface="Roboto Light"/>
                <a:cs typeface="Roboto Light"/>
                <a:sym typeface="Roboto Light"/>
              </a:rPr>
              <a:t>Our newly developed products under our program called ALL AROUND FURNITURES is aimed to provide products that are useful and well designed. With over 50 uniquely made products, ALL AROUND FURNITURES will surely have something for you.</a:t>
            </a:r>
            <a:endParaRPr/>
          </a:p>
        </p:txBody>
      </p:sp>
      <p:sp>
        <p:nvSpPr>
          <p:cNvPr id="197" name="Google Shape;197;p22"/>
          <p:cNvSpPr/>
          <p:nvPr/>
        </p:nvSpPr>
        <p:spPr>
          <a:xfrm>
            <a:off x="1345368" y="754334"/>
            <a:ext cx="421532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All Around Furniture</a:t>
            </a:r>
            <a:endParaRPr b="1" sz="3200">
              <a:solidFill>
                <a:srgbClr val="D8D526"/>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1" name="Shape 201"/>
        <p:cNvGrpSpPr/>
        <p:nvPr/>
      </p:nvGrpSpPr>
      <p:grpSpPr>
        <a:xfrm>
          <a:off x="0" y="0"/>
          <a:ext cx="0" cy="0"/>
          <a:chOff x="0" y="0"/>
          <a:chExt cx="0" cy="0"/>
        </a:xfrm>
      </p:grpSpPr>
      <p:sp>
        <p:nvSpPr>
          <p:cNvPr id="202" name="Google Shape;202;p23"/>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3"/>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23"/>
          <p:cNvSpPr/>
          <p:nvPr/>
        </p:nvSpPr>
        <p:spPr>
          <a:xfrm>
            <a:off x="4765497" y="1396349"/>
            <a:ext cx="3490997" cy="361893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Based on a census conducted by the bureau, Miami has a total of 5.5 million residents as of 2017. About 49% are male and 51% are female and at least 55.7% of the total population are in the labor force. In addition, there are 88, 199 families that need assistance with regards to house furniture planning and interior decorating.</a:t>
            </a:r>
            <a:endParaRPr/>
          </a:p>
        </p:txBody>
      </p:sp>
      <p:sp>
        <p:nvSpPr>
          <p:cNvPr id="205" name="Google Shape;205;p23"/>
          <p:cNvSpPr/>
          <p:nvPr/>
        </p:nvSpPr>
        <p:spPr>
          <a:xfrm>
            <a:off x="4785025" y="841967"/>
            <a:ext cx="21045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Traction</a:t>
            </a:r>
            <a:endParaRPr b="1" sz="3200">
              <a:solidFill>
                <a:srgbClr val="D8D526"/>
              </a:solidFill>
              <a:latin typeface="Arimo"/>
              <a:ea typeface="Arimo"/>
              <a:cs typeface="Arimo"/>
              <a:sym typeface="Arimo"/>
            </a:endParaRPr>
          </a:p>
        </p:txBody>
      </p:sp>
      <p:pic>
        <p:nvPicPr>
          <p:cNvPr id="206" name="Google Shape;206;p23" title="Points scored"/>
          <p:cNvPicPr preferRelativeResize="0"/>
          <p:nvPr/>
        </p:nvPicPr>
        <p:blipFill>
          <a:blip r:embed="rId3">
            <a:alphaModFix/>
          </a:blip>
          <a:stretch>
            <a:fillRect/>
          </a:stretch>
        </p:blipFill>
        <p:spPr>
          <a:xfrm>
            <a:off x="428175" y="2095037"/>
            <a:ext cx="4135626" cy="25571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0" name="Shape 210"/>
        <p:cNvGrpSpPr/>
        <p:nvPr/>
      </p:nvGrpSpPr>
      <p:grpSpPr>
        <a:xfrm>
          <a:off x="0" y="0"/>
          <a:ext cx="0" cy="0"/>
          <a:chOff x="0" y="0"/>
          <a:chExt cx="0" cy="0"/>
        </a:xfrm>
      </p:grpSpPr>
      <p:sp>
        <p:nvSpPr>
          <p:cNvPr id="211" name="Google Shape;211;p24"/>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4"/>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4"/>
          <p:cNvSpPr/>
          <p:nvPr/>
        </p:nvSpPr>
        <p:spPr>
          <a:xfrm>
            <a:off x="816360" y="1367968"/>
            <a:ext cx="7166457" cy="733534"/>
          </a:xfrm>
          <a:prstGeom prst="rect">
            <a:avLst/>
          </a:prstGeom>
          <a:noFill/>
          <a:ln>
            <a:noFill/>
          </a:ln>
        </p:spPr>
        <p:txBody>
          <a:bodyPr anchorCtr="0" anchor="t" bIns="45700" lIns="91425" spcFirstLastPara="1" rIns="91425" wrap="square" tIns="45700">
            <a:noAutofit/>
          </a:bodyPr>
          <a:lstStyle/>
          <a:p>
            <a:pPr indent="0" lvl="0" marL="0" marR="0" rtl="0" algn="l">
              <a:lnSpc>
                <a:spcPct val="138888"/>
              </a:lnSpc>
              <a:spcBef>
                <a:spcPts val="0"/>
              </a:spcBef>
              <a:spcAft>
                <a:spcPts val="0"/>
              </a:spcAft>
              <a:buNone/>
            </a:pPr>
            <a:r>
              <a:rPr lang="en-US" sz="1800">
                <a:solidFill>
                  <a:srgbClr val="595959"/>
                </a:solidFill>
                <a:latin typeface="Roboto Light"/>
                <a:ea typeface="Roboto Light"/>
                <a:cs typeface="Roboto Light"/>
                <a:sym typeface="Roboto Light"/>
              </a:rPr>
              <a:t>The chosen target market will be the residents of Miami. This specific group of individuals was chosen based on the following factors :</a:t>
            </a:r>
            <a:endParaRPr sz="1800">
              <a:solidFill>
                <a:srgbClr val="595959"/>
              </a:solidFill>
              <a:latin typeface="Roboto Light"/>
              <a:ea typeface="Roboto Light"/>
              <a:cs typeface="Roboto Light"/>
              <a:sym typeface="Roboto Light"/>
            </a:endParaRPr>
          </a:p>
        </p:txBody>
      </p:sp>
      <p:sp>
        <p:nvSpPr>
          <p:cNvPr id="214" name="Google Shape;214;p24"/>
          <p:cNvSpPr/>
          <p:nvPr/>
        </p:nvSpPr>
        <p:spPr>
          <a:xfrm>
            <a:off x="816688" y="785593"/>
            <a:ext cx="308469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Target Market</a:t>
            </a:r>
            <a:endParaRPr/>
          </a:p>
        </p:txBody>
      </p:sp>
      <p:sp>
        <p:nvSpPr>
          <p:cNvPr id="215" name="Google Shape;215;p24"/>
          <p:cNvSpPr/>
          <p:nvPr/>
        </p:nvSpPr>
        <p:spPr>
          <a:xfrm>
            <a:off x="801846" y="2481785"/>
            <a:ext cx="16256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595959"/>
                </a:solidFill>
                <a:latin typeface="Roboto"/>
                <a:ea typeface="Roboto"/>
                <a:cs typeface="Roboto"/>
                <a:sym typeface="Roboto"/>
              </a:rPr>
              <a:t>88,199</a:t>
            </a:r>
            <a:endParaRPr b="1" sz="3600">
              <a:solidFill>
                <a:srgbClr val="595959"/>
              </a:solidFill>
              <a:latin typeface="Roboto"/>
              <a:ea typeface="Roboto"/>
              <a:cs typeface="Roboto"/>
              <a:sym typeface="Roboto"/>
            </a:endParaRPr>
          </a:p>
        </p:txBody>
      </p:sp>
      <p:sp>
        <p:nvSpPr>
          <p:cNvPr id="216" name="Google Shape;216;p24"/>
          <p:cNvSpPr/>
          <p:nvPr/>
        </p:nvSpPr>
        <p:spPr>
          <a:xfrm>
            <a:off x="3474726" y="3474574"/>
            <a:ext cx="2146500" cy="52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595959"/>
                </a:solidFill>
                <a:latin typeface="Roboto"/>
                <a:ea typeface="Roboto"/>
                <a:cs typeface="Roboto"/>
                <a:sym typeface="Roboto"/>
              </a:rPr>
              <a:t>112,261</a:t>
            </a:r>
            <a:endParaRPr b="1" sz="3600">
              <a:solidFill>
                <a:srgbClr val="595959"/>
              </a:solidFill>
              <a:latin typeface="Roboto"/>
              <a:ea typeface="Roboto"/>
              <a:cs typeface="Roboto"/>
              <a:sym typeface="Roboto"/>
            </a:endParaRPr>
          </a:p>
        </p:txBody>
      </p:sp>
      <p:sp>
        <p:nvSpPr>
          <p:cNvPr id="217" name="Google Shape;217;p24"/>
          <p:cNvSpPr/>
          <p:nvPr/>
        </p:nvSpPr>
        <p:spPr>
          <a:xfrm>
            <a:off x="5407280" y="4720124"/>
            <a:ext cx="25755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595959"/>
                </a:solidFill>
                <a:latin typeface="Roboto"/>
                <a:ea typeface="Roboto"/>
                <a:cs typeface="Roboto"/>
                <a:sym typeface="Roboto"/>
              </a:rPr>
              <a:t>3,063,500</a:t>
            </a:r>
            <a:endParaRPr b="1" sz="3600">
              <a:solidFill>
                <a:srgbClr val="595959"/>
              </a:solidFill>
              <a:latin typeface="Roboto"/>
              <a:ea typeface="Roboto"/>
              <a:cs typeface="Roboto"/>
              <a:sym typeface="Roboto"/>
            </a:endParaRPr>
          </a:p>
        </p:txBody>
      </p:sp>
      <p:sp>
        <p:nvSpPr>
          <p:cNvPr id="218" name="Google Shape;218;p24"/>
          <p:cNvSpPr/>
          <p:nvPr/>
        </p:nvSpPr>
        <p:spPr>
          <a:xfrm>
            <a:off x="801846" y="3061180"/>
            <a:ext cx="267287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Roboto Light"/>
                <a:ea typeface="Roboto Light"/>
                <a:cs typeface="Roboto Light"/>
                <a:sym typeface="Roboto Light"/>
              </a:rPr>
              <a:t>Families reside in Miami.</a:t>
            </a:r>
            <a:endParaRPr/>
          </a:p>
        </p:txBody>
      </p:sp>
      <p:sp>
        <p:nvSpPr>
          <p:cNvPr id="219" name="Google Shape;219;p24"/>
          <p:cNvSpPr/>
          <p:nvPr/>
        </p:nvSpPr>
        <p:spPr>
          <a:xfrm>
            <a:off x="3474717" y="3998630"/>
            <a:ext cx="288519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Roboto Light"/>
                <a:ea typeface="Roboto Light"/>
                <a:cs typeface="Roboto Light"/>
                <a:sym typeface="Roboto Light"/>
              </a:rPr>
              <a:t>Individuals who are renting a place in Miami.</a:t>
            </a:r>
            <a:endParaRPr sz="1800">
              <a:solidFill>
                <a:srgbClr val="595959"/>
              </a:solidFill>
              <a:latin typeface="Roboto Light"/>
              <a:ea typeface="Roboto Light"/>
              <a:cs typeface="Roboto Light"/>
              <a:sym typeface="Roboto Light"/>
            </a:endParaRPr>
          </a:p>
        </p:txBody>
      </p:sp>
      <p:sp>
        <p:nvSpPr>
          <p:cNvPr id="220" name="Google Shape;220;p24"/>
          <p:cNvSpPr/>
          <p:nvPr/>
        </p:nvSpPr>
        <p:spPr>
          <a:xfrm>
            <a:off x="5407280" y="5292452"/>
            <a:ext cx="301057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Roboto Light"/>
                <a:ea typeface="Roboto Light"/>
                <a:cs typeface="Roboto Light"/>
                <a:sym typeface="Roboto Light"/>
              </a:rPr>
              <a:t>The total population in Miami are in the labor force.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4" name="Shape 224"/>
        <p:cNvGrpSpPr/>
        <p:nvPr/>
      </p:nvGrpSpPr>
      <p:grpSpPr>
        <a:xfrm>
          <a:off x="0" y="0"/>
          <a:ext cx="0" cy="0"/>
          <a:chOff x="0" y="0"/>
          <a:chExt cx="0" cy="0"/>
        </a:xfrm>
      </p:grpSpPr>
      <p:sp>
        <p:nvSpPr>
          <p:cNvPr id="225" name="Google Shape;225;p25"/>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5"/>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5"/>
          <p:cNvSpPr/>
          <p:nvPr/>
        </p:nvSpPr>
        <p:spPr>
          <a:xfrm>
            <a:off x="821404" y="1396243"/>
            <a:ext cx="751577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5959"/>
                </a:solidFill>
                <a:latin typeface="Roboto Light"/>
                <a:ea typeface="Roboto Light"/>
                <a:cs typeface="Roboto Light"/>
                <a:sym typeface="Roboto Light"/>
              </a:rPr>
              <a:t>Based on a survey conducted in 2017, Home Sale Inc. concluded that the following companies will be considered as direct competitors on the basis that they offer similar services to the residents of Compton:</a:t>
            </a:r>
            <a:endParaRPr/>
          </a:p>
        </p:txBody>
      </p:sp>
      <p:sp>
        <p:nvSpPr>
          <p:cNvPr id="228" name="Google Shape;228;p25"/>
          <p:cNvSpPr/>
          <p:nvPr/>
        </p:nvSpPr>
        <p:spPr>
          <a:xfrm>
            <a:off x="804737" y="812487"/>
            <a:ext cx="26574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Competition</a:t>
            </a:r>
            <a:endParaRPr/>
          </a:p>
        </p:txBody>
      </p:sp>
      <p:grpSp>
        <p:nvGrpSpPr>
          <p:cNvPr id="229" name="Google Shape;229;p25"/>
          <p:cNvGrpSpPr/>
          <p:nvPr/>
        </p:nvGrpSpPr>
        <p:grpSpPr>
          <a:xfrm>
            <a:off x="1118547" y="2673044"/>
            <a:ext cx="1451429" cy="1451429"/>
            <a:chOff x="3142244" y="4635320"/>
            <a:chExt cx="1451429" cy="1451429"/>
          </a:xfrm>
        </p:grpSpPr>
        <p:sp>
          <p:nvSpPr>
            <p:cNvPr id="230" name="Google Shape;230;p25"/>
            <p:cNvSpPr/>
            <p:nvPr/>
          </p:nvSpPr>
          <p:spPr>
            <a:xfrm>
              <a:off x="3142244" y="4635320"/>
              <a:ext cx="1451429" cy="1451429"/>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5"/>
            <p:cNvSpPr/>
            <p:nvPr/>
          </p:nvSpPr>
          <p:spPr>
            <a:xfrm>
              <a:off x="3194160" y="5099424"/>
              <a:ext cx="13475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D8D526"/>
                  </a:solidFill>
                  <a:latin typeface="Roboto"/>
                  <a:ea typeface="Roboto"/>
                  <a:cs typeface="Roboto"/>
                  <a:sym typeface="Roboto"/>
                </a:rPr>
                <a:t>$15.99</a:t>
              </a:r>
              <a:endParaRPr b="1" sz="1800">
                <a:solidFill>
                  <a:srgbClr val="D8D526"/>
                </a:solidFill>
                <a:latin typeface="Roboto"/>
                <a:ea typeface="Roboto"/>
                <a:cs typeface="Roboto"/>
                <a:sym typeface="Roboto"/>
              </a:endParaRPr>
            </a:p>
          </p:txBody>
        </p:sp>
      </p:grpSp>
      <p:grpSp>
        <p:nvGrpSpPr>
          <p:cNvPr id="232" name="Google Shape;232;p25"/>
          <p:cNvGrpSpPr/>
          <p:nvPr/>
        </p:nvGrpSpPr>
        <p:grpSpPr>
          <a:xfrm>
            <a:off x="3996223" y="2658365"/>
            <a:ext cx="1451429" cy="1451429"/>
            <a:chOff x="5122515" y="4635320"/>
            <a:chExt cx="1451429" cy="1451429"/>
          </a:xfrm>
        </p:grpSpPr>
        <p:sp>
          <p:nvSpPr>
            <p:cNvPr id="233" name="Google Shape;233;p25"/>
            <p:cNvSpPr/>
            <p:nvPr/>
          </p:nvSpPr>
          <p:spPr>
            <a:xfrm>
              <a:off x="5122515" y="4635320"/>
              <a:ext cx="1451429" cy="1451429"/>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5"/>
            <p:cNvSpPr/>
            <p:nvPr/>
          </p:nvSpPr>
          <p:spPr>
            <a:xfrm>
              <a:off x="5174431" y="5099424"/>
              <a:ext cx="13475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D8D526"/>
                  </a:solidFill>
                  <a:latin typeface="Roboto"/>
                  <a:ea typeface="Roboto"/>
                  <a:cs typeface="Roboto"/>
                  <a:sym typeface="Roboto"/>
                </a:rPr>
                <a:t>$19.99</a:t>
              </a:r>
              <a:endParaRPr b="1" sz="1800">
                <a:solidFill>
                  <a:srgbClr val="D8D526"/>
                </a:solidFill>
                <a:latin typeface="Roboto"/>
                <a:ea typeface="Roboto"/>
                <a:cs typeface="Roboto"/>
                <a:sym typeface="Roboto"/>
              </a:endParaRPr>
            </a:p>
          </p:txBody>
        </p:sp>
      </p:grpSp>
      <p:grpSp>
        <p:nvGrpSpPr>
          <p:cNvPr id="235" name="Google Shape;235;p25"/>
          <p:cNvGrpSpPr/>
          <p:nvPr/>
        </p:nvGrpSpPr>
        <p:grpSpPr>
          <a:xfrm>
            <a:off x="6734338" y="2673896"/>
            <a:ext cx="1451429" cy="1451429"/>
            <a:chOff x="7041945" y="4635320"/>
            <a:chExt cx="1451429" cy="1451429"/>
          </a:xfrm>
        </p:grpSpPr>
        <p:sp>
          <p:nvSpPr>
            <p:cNvPr id="236" name="Google Shape;236;p25"/>
            <p:cNvSpPr/>
            <p:nvPr/>
          </p:nvSpPr>
          <p:spPr>
            <a:xfrm>
              <a:off x="7041945" y="4635320"/>
              <a:ext cx="1451429" cy="1451429"/>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5"/>
            <p:cNvSpPr/>
            <p:nvPr/>
          </p:nvSpPr>
          <p:spPr>
            <a:xfrm>
              <a:off x="7093861" y="5099424"/>
              <a:ext cx="134759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D8D526"/>
                  </a:solidFill>
                  <a:latin typeface="Roboto"/>
                  <a:ea typeface="Roboto"/>
                  <a:cs typeface="Roboto"/>
                  <a:sym typeface="Roboto"/>
                </a:rPr>
                <a:t>$10.99</a:t>
              </a:r>
              <a:endParaRPr b="1" sz="1800">
                <a:solidFill>
                  <a:srgbClr val="D8D526"/>
                </a:solidFill>
                <a:latin typeface="Roboto"/>
                <a:ea typeface="Roboto"/>
                <a:cs typeface="Roboto"/>
                <a:sym typeface="Roboto"/>
              </a:endParaRPr>
            </a:p>
          </p:txBody>
        </p:sp>
      </p:grpSp>
      <p:sp>
        <p:nvSpPr>
          <p:cNvPr id="238" name="Google Shape;238;p25"/>
          <p:cNvSpPr/>
          <p:nvPr/>
        </p:nvSpPr>
        <p:spPr>
          <a:xfrm>
            <a:off x="743616" y="4367356"/>
            <a:ext cx="220129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595959"/>
                </a:solidFill>
                <a:latin typeface="Roboto Light"/>
                <a:ea typeface="Roboto Light"/>
                <a:cs typeface="Roboto Light"/>
                <a:sym typeface="Roboto Light"/>
              </a:rPr>
              <a:t>JBC Home Tools Inc. offers a wide range of home appliances with starting prices </a:t>
            </a:r>
            <a:endParaRPr/>
          </a:p>
        </p:txBody>
      </p:sp>
      <p:sp>
        <p:nvSpPr>
          <p:cNvPr id="239" name="Google Shape;239;p25"/>
          <p:cNvSpPr/>
          <p:nvPr/>
        </p:nvSpPr>
        <p:spPr>
          <a:xfrm>
            <a:off x="3742321" y="4384353"/>
            <a:ext cx="1959232"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595959"/>
                </a:solidFill>
                <a:latin typeface="Roboto Light"/>
                <a:ea typeface="Roboto Light"/>
                <a:cs typeface="Roboto Light"/>
                <a:sym typeface="Roboto Light"/>
              </a:rPr>
              <a:t>Depot Inc. offers a wide range of home furniture with starting prices</a:t>
            </a:r>
            <a:endParaRPr/>
          </a:p>
        </p:txBody>
      </p:sp>
      <p:sp>
        <p:nvSpPr>
          <p:cNvPr id="240" name="Google Shape;240;p25"/>
          <p:cNvSpPr/>
          <p:nvPr/>
        </p:nvSpPr>
        <p:spPr>
          <a:xfrm>
            <a:off x="6461904" y="4384855"/>
            <a:ext cx="2023189"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595959"/>
                </a:solidFill>
                <a:latin typeface="Roboto Light"/>
                <a:ea typeface="Roboto Light"/>
                <a:cs typeface="Roboto Light"/>
                <a:sym typeface="Roboto Light"/>
              </a:rPr>
              <a:t>Warehouse Inc. offers a wide range of home equipment with starting prices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sp>
        <p:nvSpPr>
          <p:cNvPr id="245" name="Google Shape;245;p26"/>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6"/>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6"/>
          <p:cNvSpPr/>
          <p:nvPr/>
        </p:nvSpPr>
        <p:spPr>
          <a:xfrm>
            <a:off x="815875" y="1553028"/>
            <a:ext cx="4142891" cy="23140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The alternative solutions Home Sale Inc. can provide are the following:</a:t>
            </a:r>
            <a:endParaRPr/>
          </a:p>
          <a:p>
            <a:pPr indent="0" lvl="0" marL="0" marR="0" rtl="0" algn="l">
              <a:lnSpc>
                <a:spcPct val="120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25% discount for all products for a total purchase of $199.99 and beyond.</a:t>
            </a:r>
            <a:endParaRPr/>
          </a:p>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Free home furniture consultation.</a:t>
            </a:r>
            <a:endParaRPr/>
          </a:p>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Lifetime Membership Card.</a:t>
            </a:r>
            <a:endParaRPr/>
          </a:p>
        </p:txBody>
      </p:sp>
      <p:sp>
        <p:nvSpPr>
          <p:cNvPr id="248" name="Google Shape;248;p26"/>
          <p:cNvSpPr/>
          <p:nvPr/>
        </p:nvSpPr>
        <p:spPr>
          <a:xfrm>
            <a:off x="811581" y="1002256"/>
            <a:ext cx="435276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Alternative Solutions</a:t>
            </a:r>
            <a:endParaRPr b="1" sz="3200">
              <a:solidFill>
                <a:srgbClr val="D8D526"/>
              </a:solidFill>
              <a:latin typeface="Arimo"/>
              <a:ea typeface="Arimo"/>
              <a:cs typeface="Arimo"/>
              <a:sym typeface="Arimo"/>
            </a:endParaRPr>
          </a:p>
        </p:txBody>
      </p:sp>
      <p:sp>
        <p:nvSpPr>
          <p:cNvPr id="249" name="Google Shape;249;p26"/>
          <p:cNvSpPr/>
          <p:nvPr/>
        </p:nvSpPr>
        <p:spPr>
          <a:xfrm>
            <a:off x="4992915" y="2665062"/>
            <a:ext cx="3722914" cy="3802478"/>
          </a:xfrm>
          <a:prstGeom prst="rect">
            <a:avLst/>
          </a:prstGeom>
          <a:blipFill rotWithShape="1">
            <a:blip r:embed="rId3">
              <a:alphaModFix/>
            </a:blip>
            <a:stretch>
              <a:fillRect b="-13894" l="-30018" r="-38595" t="-648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6"/>
          <p:cNvSpPr/>
          <p:nvPr/>
        </p:nvSpPr>
        <p:spPr>
          <a:xfrm>
            <a:off x="6470817" y="1468937"/>
            <a:ext cx="1451429" cy="1451429"/>
          </a:xfrm>
          <a:prstGeom prst="ellipse">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6"/>
          <p:cNvSpPr/>
          <p:nvPr/>
        </p:nvSpPr>
        <p:spPr>
          <a:xfrm>
            <a:off x="6522733" y="1634010"/>
            <a:ext cx="134759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Roboto"/>
                <a:ea typeface="Roboto"/>
                <a:cs typeface="Roboto"/>
                <a:sym typeface="Roboto"/>
              </a:rPr>
              <a:t>25</a:t>
            </a:r>
            <a:r>
              <a:rPr b="1" lang="en-US" sz="3600">
                <a:solidFill>
                  <a:schemeClr val="lt1"/>
                </a:solidFill>
                <a:latin typeface="Roboto"/>
                <a:ea typeface="Roboto"/>
                <a:cs typeface="Roboto"/>
                <a:sym typeface="Roboto"/>
              </a:rPr>
              <a:t>%</a:t>
            </a:r>
            <a:endParaRPr b="1" sz="3600">
              <a:solidFill>
                <a:schemeClr val="lt1"/>
              </a:solidFill>
              <a:latin typeface="Roboto"/>
              <a:ea typeface="Roboto"/>
              <a:cs typeface="Roboto"/>
              <a:sym typeface="Roboto"/>
            </a:endParaRPr>
          </a:p>
        </p:txBody>
      </p:sp>
      <p:sp>
        <p:nvSpPr>
          <p:cNvPr id="252" name="Google Shape;252;p26"/>
          <p:cNvSpPr/>
          <p:nvPr/>
        </p:nvSpPr>
        <p:spPr>
          <a:xfrm>
            <a:off x="6578768" y="2264952"/>
            <a:ext cx="123552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Roboto"/>
                <a:ea typeface="Roboto"/>
                <a:cs typeface="Roboto"/>
                <a:sym typeface="Roboto"/>
              </a:rPr>
              <a:t>Discount</a:t>
            </a:r>
            <a:endParaRPr sz="1400">
              <a:solidFill>
                <a:schemeClr val="lt1"/>
              </a:solidFill>
              <a:latin typeface="Roboto"/>
              <a:ea typeface="Roboto"/>
              <a:cs typeface="Roboto"/>
              <a:sym typeface="Roboto"/>
            </a:endParaRPr>
          </a:p>
        </p:txBody>
      </p:sp>
      <p:sp>
        <p:nvSpPr>
          <p:cNvPr id="253" name="Google Shape;253;p26"/>
          <p:cNvSpPr/>
          <p:nvPr/>
        </p:nvSpPr>
        <p:spPr>
          <a:xfrm>
            <a:off x="5353931" y="2546117"/>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6"/>
          <p:cNvSpPr/>
          <p:nvPr/>
        </p:nvSpPr>
        <p:spPr>
          <a:xfrm flipH="1">
            <a:off x="7219723" y="6349868"/>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8" name="Shape 258"/>
        <p:cNvGrpSpPr/>
        <p:nvPr/>
      </p:nvGrpSpPr>
      <p:grpSpPr>
        <a:xfrm>
          <a:off x="0" y="0"/>
          <a:ext cx="0" cy="0"/>
          <a:chOff x="0" y="0"/>
          <a:chExt cx="0" cy="0"/>
        </a:xfrm>
      </p:grpSpPr>
      <p:sp>
        <p:nvSpPr>
          <p:cNvPr id="259" name="Google Shape;259;p27"/>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7"/>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7"/>
          <p:cNvSpPr/>
          <p:nvPr/>
        </p:nvSpPr>
        <p:spPr>
          <a:xfrm>
            <a:off x="3716618" y="3082739"/>
            <a:ext cx="4674144" cy="26571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800">
                <a:solidFill>
                  <a:srgbClr val="595959"/>
                </a:solidFill>
                <a:latin typeface="Roboto Light"/>
                <a:ea typeface="Roboto Light"/>
                <a:cs typeface="Roboto Light"/>
                <a:sym typeface="Roboto Light"/>
              </a:rPr>
              <a:t>The company will utilize the following business model which will be implemented by early 2019:</a:t>
            </a:r>
            <a:endParaRPr/>
          </a:p>
          <a:p>
            <a:pPr indent="0" lvl="0" marL="0" marR="0" rtl="0" algn="l">
              <a:lnSpc>
                <a:spcPct val="115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[SPECIFY BUSINESS MODEL]</a:t>
            </a:r>
            <a:endParaRPr/>
          </a:p>
          <a:p>
            <a:pPr indent="0" lvl="0" marL="0" marR="0" rtl="0" algn="l">
              <a:lnSpc>
                <a:spcPct val="115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Revenue equivalent to roughly $75,000 to $80,000 will be expected by the end of 2019.</a:t>
            </a:r>
            <a:endParaRPr sz="1800">
              <a:solidFill>
                <a:srgbClr val="595959"/>
              </a:solidFill>
              <a:latin typeface="Roboto Light"/>
              <a:ea typeface="Roboto Light"/>
              <a:cs typeface="Roboto Light"/>
              <a:sym typeface="Roboto Light"/>
            </a:endParaRPr>
          </a:p>
        </p:txBody>
      </p:sp>
      <p:sp>
        <p:nvSpPr>
          <p:cNvPr id="262" name="Google Shape;262;p27"/>
          <p:cNvSpPr/>
          <p:nvPr/>
        </p:nvSpPr>
        <p:spPr>
          <a:xfrm>
            <a:off x="3694391" y="2539537"/>
            <a:ext cx="33994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Business Model</a:t>
            </a:r>
            <a:endParaRPr/>
          </a:p>
        </p:txBody>
      </p:sp>
      <p:sp>
        <p:nvSpPr>
          <p:cNvPr id="263" name="Google Shape;263;p27"/>
          <p:cNvSpPr/>
          <p:nvPr/>
        </p:nvSpPr>
        <p:spPr>
          <a:xfrm>
            <a:off x="428172" y="390461"/>
            <a:ext cx="2875794" cy="3616764"/>
          </a:xfrm>
          <a:prstGeom prst="rect">
            <a:avLst/>
          </a:prstGeom>
          <a:blipFill rotWithShape="1">
            <a:blip r:embed="rId3">
              <a:alphaModFix/>
            </a:blip>
            <a:stretch>
              <a:fillRect b="-5180" l="-1512" r="-6745" t="-882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7"/>
          <p:cNvSpPr/>
          <p:nvPr/>
        </p:nvSpPr>
        <p:spPr>
          <a:xfrm flipH="1">
            <a:off x="2296007" y="4007025"/>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7"/>
          <p:cNvSpPr/>
          <p:nvPr/>
        </p:nvSpPr>
        <p:spPr>
          <a:xfrm>
            <a:off x="787174" y="392563"/>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9" name="Shape 269"/>
        <p:cNvGrpSpPr/>
        <p:nvPr/>
      </p:nvGrpSpPr>
      <p:grpSpPr>
        <a:xfrm>
          <a:off x="0" y="0"/>
          <a:ext cx="0" cy="0"/>
          <a:chOff x="0" y="0"/>
          <a:chExt cx="0" cy="0"/>
        </a:xfrm>
      </p:grpSpPr>
      <p:sp>
        <p:nvSpPr>
          <p:cNvPr id="270" name="Google Shape;270;p28"/>
          <p:cNvSpPr/>
          <p:nvPr/>
        </p:nvSpPr>
        <p:spPr>
          <a:xfrm>
            <a:off x="0" y="1"/>
            <a:ext cx="9144000" cy="6857999"/>
          </a:xfrm>
          <a:prstGeom prst="rect">
            <a:avLst/>
          </a:prstGeom>
          <a:blipFill rotWithShape="1">
            <a:blip r:embed="rId3">
              <a:alphaModFix/>
            </a:blip>
            <a:stretch>
              <a:fillRect b="-554" l="-3540" r="-5624" t="-138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8"/>
          <p:cNvSpPr/>
          <p:nvPr/>
        </p:nvSpPr>
        <p:spPr>
          <a:xfrm>
            <a:off x="4277322" y="1"/>
            <a:ext cx="4866678" cy="3695700"/>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8"/>
          <p:cNvSpPr/>
          <p:nvPr/>
        </p:nvSpPr>
        <p:spPr>
          <a:xfrm>
            <a:off x="4573192" y="913640"/>
            <a:ext cx="3599257" cy="135229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chemeClr val="lt1"/>
                </a:solidFill>
                <a:latin typeface="Roboto Light"/>
                <a:ea typeface="Roboto Light"/>
                <a:cs typeface="Roboto Light"/>
                <a:sym typeface="Roboto Light"/>
              </a:rPr>
              <a:t>The company’s schedule will be as follows :</a:t>
            </a:r>
            <a:endParaRPr/>
          </a:p>
          <a:p>
            <a:pPr indent="0" lvl="0" marL="0" marR="0" rtl="0" algn="l">
              <a:lnSpc>
                <a:spcPct val="120000"/>
              </a:lnSpc>
              <a:spcBef>
                <a:spcPts val="0"/>
              </a:spcBef>
              <a:spcAft>
                <a:spcPts val="0"/>
              </a:spcAft>
              <a:buNone/>
            </a:pPr>
            <a:br>
              <a:rPr lang="en-US" sz="1800">
                <a:solidFill>
                  <a:schemeClr val="lt1"/>
                </a:solidFill>
                <a:latin typeface="Roboto Light"/>
                <a:ea typeface="Roboto Light"/>
                <a:cs typeface="Roboto Light"/>
                <a:sym typeface="Roboto Light"/>
              </a:rPr>
            </a:br>
            <a:r>
              <a:rPr lang="en-US" sz="1800">
                <a:solidFill>
                  <a:schemeClr val="lt1"/>
                </a:solidFill>
                <a:latin typeface="Roboto Light"/>
                <a:ea typeface="Roboto Light"/>
                <a:cs typeface="Roboto Light"/>
                <a:sym typeface="Roboto Light"/>
              </a:rPr>
              <a:t>[SPECIFY COMPANY SCHEDULE]</a:t>
            </a:r>
            <a:endParaRPr sz="1800">
              <a:solidFill>
                <a:schemeClr val="lt1"/>
              </a:solidFill>
              <a:latin typeface="Roboto Light"/>
              <a:ea typeface="Roboto Light"/>
              <a:cs typeface="Roboto Light"/>
              <a:sym typeface="Roboto Light"/>
            </a:endParaRPr>
          </a:p>
        </p:txBody>
      </p:sp>
      <p:sp>
        <p:nvSpPr>
          <p:cNvPr id="273" name="Google Shape;273;p28"/>
          <p:cNvSpPr/>
          <p:nvPr/>
        </p:nvSpPr>
        <p:spPr>
          <a:xfrm>
            <a:off x="4554141" y="358467"/>
            <a:ext cx="22303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Arimo"/>
                <a:ea typeface="Arimo"/>
                <a:cs typeface="Arimo"/>
                <a:sym typeface="Arimo"/>
              </a:rPr>
              <a:t>Schedule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7" name="Shape 277"/>
        <p:cNvGrpSpPr/>
        <p:nvPr/>
      </p:nvGrpSpPr>
      <p:grpSpPr>
        <a:xfrm>
          <a:off x="0" y="0"/>
          <a:ext cx="0" cy="0"/>
          <a:chOff x="0" y="0"/>
          <a:chExt cx="0" cy="0"/>
        </a:xfrm>
      </p:grpSpPr>
      <p:sp>
        <p:nvSpPr>
          <p:cNvPr id="278" name="Google Shape;278;p29"/>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9"/>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9"/>
          <p:cNvSpPr/>
          <p:nvPr/>
        </p:nvSpPr>
        <p:spPr>
          <a:xfrm>
            <a:off x="791458" y="640735"/>
            <a:ext cx="257850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Investment</a:t>
            </a:r>
            <a:endParaRPr b="1" sz="3200">
              <a:solidFill>
                <a:srgbClr val="D8D526"/>
              </a:solidFill>
              <a:latin typeface="Arimo"/>
              <a:ea typeface="Arimo"/>
              <a:cs typeface="Arimo"/>
              <a:sym typeface="Arimo"/>
            </a:endParaRPr>
          </a:p>
        </p:txBody>
      </p:sp>
      <p:sp>
        <p:nvSpPr>
          <p:cNvPr id="281" name="Google Shape;281;p29"/>
          <p:cNvSpPr/>
          <p:nvPr/>
        </p:nvSpPr>
        <p:spPr>
          <a:xfrm>
            <a:off x="806336" y="1186955"/>
            <a:ext cx="4949453" cy="393954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In order to officially begin, the company will require a budget estimated between $60,000.00 and $70,000.00. This amount will be collected from the following sponsors :</a:t>
            </a:r>
            <a:endParaRPr/>
          </a:p>
          <a:p>
            <a:pPr indent="0" lvl="0" marL="0" marR="0" rtl="0" algn="l">
              <a:lnSpc>
                <a:spcPct val="120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1. Steel and Fabrication Retailer</a:t>
            </a:r>
            <a:endParaRPr/>
          </a:p>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2. Woodchuck Enterprises</a:t>
            </a:r>
            <a:endParaRPr/>
          </a:p>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3. PRC Lending Inc.</a:t>
            </a:r>
            <a:endParaRPr/>
          </a:p>
          <a:p>
            <a:pPr indent="0" lvl="0" marL="0" marR="0" rtl="0" algn="l">
              <a:lnSpc>
                <a:spcPct val="120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Each sponsor has agreed to contribute and invest at least $20,000.00 to $25, 000.00 for Home Sale Inc.</a:t>
            </a:r>
            <a:endParaRPr sz="1800">
              <a:solidFill>
                <a:srgbClr val="595959"/>
              </a:solidFill>
              <a:latin typeface="Roboto Light"/>
              <a:ea typeface="Roboto Light"/>
              <a:cs typeface="Roboto Light"/>
              <a:sym typeface="Roboto Light"/>
            </a:endParaRPr>
          </a:p>
        </p:txBody>
      </p:sp>
      <p:sp>
        <p:nvSpPr>
          <p:cNvPr id="282" name="Google Shape;282;p29"/>
          <p:cNvSpPr/>
          <p:nvPr/>
        </p:nvSpPr>
        <p:spPr>
          <a:xfrm>
            <a:off x="5567081" y="2501153"/>
            <a:ext cx="3148747" cy="396638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9"/>
          <p:cNvSpPr/>
          <p:nvPr/>
        </p:nvSpPr>
        <p:spPr>
          <a:xfrm>
            <a:off x="5923232" y="2383481"/>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9"/>
          <p:cNvSpPr/>
          <p:nvPr/>
        </p:nvSpPr>
        <p:spPr>
          <a:xfrm flipH="1">
            <a:off x="7218726" y="6350348"/>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8" name="Shape 288"/>
        <p:cNvGrpSpPr/>
        <p:nvPr/>
      </p:nvGrpSpPr>
      <p:grpSpPr>
        <a:xfrm>
          <a:off x="0" y="0"/>
          <a:ext cx="0" cy="0"/>
          <a:chOff x="0" y="0"/>
          <a:chExt cx="0" cy="0"/>
        </a:xfrm>
      </p:grpSpPr>
      <p:sp>
        <p:nvSpPr>
          <p:cNvPr id="289" name="Google Shape;289;p30"/>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30"/>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30"/>
          <p:cNvSpPr/>
          <p:nvPr/>
        </p:nvSpPr>
        <p:spPr>
          <a:xfrm>
            <a:off x="4362938" y="1820883"/>
            <a:ext cx="3759086" cy="361893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800">
                <a:solidFill>
                  <a:srgbClr val="595959"/>
                </a:solidFill>
                <a:latin typeface="Roboto Light"/>
                <a:ea typeface="Roboto Light"/>
                <a:cs typeface="Roboto Light"/>
                <a:sym typeface="Roboto Light"/>
              </a:rPr>
              <a:t>Visit our warehouse every Monday to Sunday from 10am to 8pm at [ADDRESS].</a:t>
            </a:r>
            <a:endParaRPr/>
          </a:p>
          <a:p>
            <a:pPr indent="0" lvl="0" marL="0" marR="0" rtl="0" algn="l">
              <a:lnSpc>
                <a:spcPct val="115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Get in touch and contact any of these details :</a:t>
            </a:r>
            <a:endParaRPr/>
          </a:p>
          <a:p>
            <a:pPr indent="0" lvl="0" marL="0" marR="0" rtl="0" algn="l">
              <a:lnSpc>
                <a:spcPct val="115000"/>
              </a:lnSpc>
              <a:spcBef>
                <a:spcPts val="0"/>
              </a:spcBef>
              <a:spcAft>
                <a:spcPts val="0"/>
              </a:spcAft>
              <a:buNone/>
            </a:pPr>
            <a:br>
              <a:rPr lang="en-US" sz="1800">
                <a:solidFill>
                  <a:srgbClr val="595959"/>
                </a:solidFill>
                <a:latin typeface="Roboto Light"/>
                <a:ea typeface="Roboto Light"/>
                <a:cs typeface="Roboto Light"/>
                <a:sym typeface="Roboto Light"/>
              </a:rPr>
            </a:br>
            <a:r>
              <a:rPr lang="en-US" sz="1800">
                <a:solidFill>
                  <a:srgbClr val="595959"/>
                </a:solidFill>
                <a:latin typeface="Roboto Light"/>
                <a:ea typeface="Roboto Light"/>
                <a:cs typeface="Roboto Light"/>
                <a:sym typeface="Roboto Light"/>
              </a:rPr>
              <a:t>[Phone Number]</a:t>
            </a:r>
            <a:endParaRPr/>
          </a:p>
          <a:p>
            <a:pPr indent="0" lvl="0" marL="0" marR="0" rtl="0" algn="l">
              <a:lnSpc>
                <a:spcPct val="115000"/>
              </a:lnSpc>
              <a:spcBef>
                <a:spcPts val="0"/>
              </a:spcBef>
              <a:spcAft>
                <a:spcPts val="0"/>
              </a:spcAft>
              <a:buNone/>
            </a:pPr>
            <a:r>
              <a:rPr lang="en-US" sz="1800">
                <a:solidFill>
                  <a:srgbClr val="595959"/>
                </a:solidFill>
                <a:latin typeface="Roboto Light"/>
                <a:ea typeface="Roboto Light"/>
                <a:cs typeface="Roboto Light"/>
                <a:sym typeface="Roboto Light"/>
              </a:rPr>
              <a:t>[Email]</a:t>
            </a:r>
            <a:endParaRPr/>
          </a:p>
          <a:p>
            <a:pPr indent="0" lvl="0" marL="0" marR="0" rtl="0" algn="l">
              <a:lnSpc>
                <a:spcPct val="115000"/>
              </a:lnSpc>
              <a:spcBef>
                <a:spcPts val="0"/>
              </a:spcBef>
              <a:spcAft>
                <a:spcPts val="0"/>
              </a:spcAft>
              <a:buNone/>
            </a:pPr>
            <a:r>
              <a:rPr lang="en-US" sz="1800">
                <a:solidFill>
                  <a:srgbClr val="595959"/>
                </a:solidFill>
                <a:latin typeface="Roboto Light"/>
                <a:ea typeface="Roboto Light"/>
                <a:cs typeface="Roboto Light"/>
                <a:sym typeface="Roboto Light"/>
              </a:rPr>
              <a:t>[Website]</a:t>
            </a:r>
            <a:endParaRPr/>
          </a:p>
          <a:p>
            <a:pPr indent="0" lvl="0" marL="0" marR="0" rtl="0" algn="l">
              <a:lnSpc>
                <a:spcPct val="115000"/>
              </a:lnSpc>
              <a:spcBef>
                <a:spcPts val="0"/>
              </a:spcBef>
              <a:spcAft>
                <a:spcPts val="0"/>
              </a:spcAft>
              <a:buNone/>
            </a:pPr>
            <a:r>
              <a:rPr lang="en-US" sz="1800">
                <a:solidFill>
                  <a:srgbClr val="595959"/>
                </a:solidFill>
                <a:latin typeface="Roboto Light"/>
                <a:ea typeface="Roboto Light"/>
                <a:cs typeface="Roboto Light"/>
                <a:sym typeface="Roboto Light"/>
              </a:rPr>
              <a:t>[Social Media Account/S]</a:t>
            </a:r>
            <a:endParaRPr sz="1800">
              <a:solidFill>
                <a:srgbClr val="595959"/>
              </a:solidFill>
              <a:latin typeface="Roboto Light"/>
              <a:ea typeface="Roboto Light"/>
              <a:cs typeface="Roboto Light"/>
              <a:sym typeface="Roboto Light"/>
            </a:endParaRPr>
          </a:p>
        </p:txBody>
      </p:sp>
      <p:sp>
        <p:nvSpPr>
          <p:cNvPr id="292" name="Google Shape;292;p30"/>
          <p:cNvSpPr/>
          <p:nvPr/>
        </p:nvSpPr>
        <p:spPr>
          <a:xfrm>
            <a:off x="4350238" y="1275315"/>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Contact Us</a:t>
            </a:r>
            <a:endParaRPr b="1" sz="3200">
              <a:solidFill>
                <a:srgbClr val="D8D526"/>
              </a:solidFill>
              <a:latin typeface="Arimo"/>
              <a:ea typeface="Arimo"/>
              <a:cs typeface="Arimo"/>
              <a:sym typeface="Arimo"/>
            </a:endParaRPr>
          </a:p>
        </p:txBody>
      </p:sp>
      <p:sp>
        <p:nvSpPr>
          <p:cNvPr id="293" name="Google Shape;293;p30"/>
          <p:cNvSpPr/>
          <p:nvPr/>
        </p:nvSpPr>
        <p:spPr>
          <a:xfrm>
            <a:off x="428171" y="390461"/>
            <a:ext cx="3390793" cy="6077080"/>
          </a:xfrm>
          <a:prstGeom prst="rect">
            <a:avLst/>
          </a:prstGeom>
          <a:blipFill rotWithShape="1">
            <a:blip r:embed="rId3">
              <a:alphaModFix/>
            </a:blip>
            <a:stretch>
              <a:fillRect b="-4634" l="-18404" r="-16643" t="-334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30"/>
          <p:cNvSpPr/>
          <p:nvPr/>
        </p:nvSpPr>
        <p:spPr>
          <a:xfrm>
            <a:off x="787294" y="272789"/>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30"/>
          <p:cNvSpPr/>
          <p:nvPr/>
        </p:nvSpPr>
        <p:spPr>
          <a:xfrm flipH="1">
            <a:off x="2322859" y="6349868"/>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9" name="Shape 299"/>
        <p:cNvGrpSpPr/>
        <p:nvPr/>
      </p:nvGrpSpPr>
      <p:grpSpPr>
        <a:xfrm>
          <a:off x="0" y="0"/>
          <a:ext cx="0" cy="0"/>
          <a:chOff x="0" y="0"/>
          <a:chExt cx="0" cy="0"/>
        </a:xfrm>
      </p:grpSpPr>
      <p:sp>
        <p:nvSpPr>
          <p:cNvPr id="300" name="Google Shape;300;p31"/>
          <p:cNvSpPr/>
          <p:nvPr/>
        </p:nvSpPr>
        <p:spPr>
          <a:xfrm>
            <a:off x="0" y="1"/>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31"/>
          <p:cNvSpPr/>
          <p:nvPr/>
        </p:nvSpPr>
        <p:spPr>
          <a:xfrm>
            <a:off x="1828719" y="2828836"/>
            <a:ext cx="5486563" cy="1200329"/>
          </a:xfrm>
          <a:prstGeom prst="rect">
            <a:avLst/>
          </a:prstGeom>
          <a:solidFill>
            <a:srgbClr val="D8D52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chemeClr val="lt1"/>
                </a:solidFill>
                <a:latin typeface="Arimo"/>
                <a:ea typeface="Arimo"/>
                <a:cs typeface="Arimo"/>
                <a:sym typeface="Arimo"/>
              </a:rPr>
              <a:t>Thank You</a:t>
            </a:r>
            <a:endParaRPr/>
          </a:p>
        </p:txBody>
      </p:sp>
      <p:sp>
        <p:nvSpPr>
          <p:cNvPr id="302" name="Google Shape;302;p31"/>
          <p:cNvSpPr/>
          <p:nvPr/>
        </p:nvSpPr>
        <p:spPr>
          <a:xfrm>
            <a:off x="2187843" y="2711164"/>
            <a:ext cx="648835" cy="11767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31"/>
          <p:cNvSpPr/>
          <p:nvPr/>
        </p:nvSpPr>
        <p:spPr>
          <a:xfrm flipH="1">
            <a:off x="5819176" y="3911492"/>
            <a:ext cx="1137104" cy="11767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sp>
        <p:nvSpPr>
          <p:cNvPr id="96" name="Google Shape;96;p14"/>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p:nvPr/>
        </p:nvSpPr>
        <p:spPr>
          <a:xfrm>
            <a:off x="2914650" y="3371850"/>
            <a:ext cx="5801179" cy="3095690"/>
          </a:xfrm>
          <a:prstGeom prst="rect">
            <a:avLst/>
          </a:prstGeom>
          <a:blipFill rotWithShape="1">
            <a:blip r:embed="rId3">
              <a:alphaModFix/>
            </a:blip>
            <a:stretch>
              <a:fillRect b="-29984" l="-3648" r="-12708" t="-1552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a:off x="803663" y="1213877"/>
            <a:ext cx="7412489" cy="137473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0" i="0" lang="en-US" sz="1800" u="none" cap="none" strike="noStrike">
                <a:solidFill>
                  <a:srgbClr val="595959"/>
                </a:solidFill>
                <a:latin typeface="Roboto Light"/>
                <a:ea typeface="Roboto Light"/>
                <a:cs typeface="Roboto Light"/>
                <a:sym typeface="Roboto Light"/>
              </a:rPr>
              <a:t>Home Sale Inc. is a furniture merchandise company based in Miami, Florida. It has been in the industry since 2012 and was opened by Samantha Miles who was an interior design graduate from New York School of Interior Design.</a:t>
            </a:r>
            <a:endParaRPr/>
          </a:p>
        </p:txBody>
      </p:sp>
      <p:sp>
        <p:nvSpPr>
          <p:cNvPr id="100" name="Google Shape;100;p14"/>
          <p:cNvSpPr/>
          <p:nvPr/>
        </p:nvSpPr>
        <p:spPr>
          <a:xfrm>
            <a:off x="810014" y="672644"/>
            <a:ext cx="23199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D8D526"/>
                </a:solidFill>
                <a:latin typeface="Arimo"/>
                <a:ea typeface="Arimo"/>
                <a:cs typeface="Arimo"/>
                <a:sym typeface="Arimo"/>
              </a:rPr>
              <a:t>About Us</a:t>
            </a:r>
            <a:endParaRPr b="1" sz="3200">
              <a:solidFill>
                <a:srgbClr val="D8D526"/>
              </a:solidFill>
              <a:latin typeface="Arimo"/>
              <a:ea typeface="Arimo"/>
              <a:cs typeface="Arimo"/>
              <a:sym typeface="Arimo"/>
            </a:endParaRPr>
          </a:p>
        </p:txBody>
      </p:sp>
      <p:sp>
        <p:nvSpPr>
          <p:cNvPr id="101" name="Google Shape;101;p14"/>
          <p:cNvSpPr/>
          <p:nvPr/>
        </p:nvSpPr>
        <p:spPr>
          <a:xfrm flipH="1">
            <a:off x="7219723" y="6349868"/>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3273773" y="3254177"/>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4171214" y="1249207"/>
            <a:ext cx="4153636" cy="201593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a:ea typeface="Roboto"/>
                <a:cs typeface="Roboto"/>
                <a:sym typeface="Roboto"/>
              </a:rPr>
              <a:t>Our vision is to :</a:t>
            </a:r>
            <a:endParaRPr/>
          </a:p>
          <a:p>
            <a:pPr indent="-228600" lvl="0" marL="228600" marR="0" rtl="0" algn="l">
              <a:lnSpc>
                <a:spcPct val="120000"/>
              </a:lnSpc>
              <a:spcBef>
                <a:spcPts val="0"/>
              </a:spcBef>
              <a:spcAft>
                <a:spcPts val="0"/>
              </a:spcAft>
              <a:buClr>
                <a:srgbClr val="D8D526"/>
              </a:buClr>
              <a:buSzPts val="1800"/>
              <a:buFont typeface="Arial"/>
              <a:buChar char="•"/>
            </a:pPr>
            <a:r>
              <a:rPr lang="en-US" sz="1800">
                <a:solidFill>
                  <a:srgbClr val="595959"/>
                </a:solidFill>
                <a:latin typeface="Roboto Light"/>
                <a:ea typeface="Roboto Light"/>
                <a:cs typeface="Roboto Light"/>
                <a:sym typeface="Roboto Light"/>
              </a:rPr>
              <a:t>Become the largest furniture firm in the country, </a:t>
            </a:r>
            <a:endParaRPr/>
          </a:p>
          <a:p>
            <a:pPr indent="-228600" lvl="0" marL="228600" marR="0" rtl="0" algn="l">
              <a:lnSpc>
                <a:spcPct val="120000"/>
              </a:lnSpc>
              <a:spcBef>
                <a:spcPts val="0"/>
              </a:spcBef>
              <a:spcAft>
                <a:spcPts val="0"/>
              </a:spcAft>
              <a:buClr>
                <a:srgbClr val="D8D526"/>
              </a:buClr>
              <a:buSzPts val="1800"/>
              <a:buFont typeface="Arial"/>
              <a:buChar char="•"/>
            </a:pPr>
            <a:r>
              <a:rPr lang="en-US" sz="1800">
                <a:solidFill>
                  <a:srgbClr val="595959"/>
                </a:solidFill>
                <a:latin typeface="Roboto Light"/>
                <a:ea typeface="Roboto Light"/>
                <a:cs typeface="Roboto Light"/>
                <a:sym typeface="Roboto Light"/>
              </a:rPr>
              <a:t>Acquire global recognition, and </a:t>
            </a:r>
            <a:endParaRPr/>
          </a:p>
          <a:p>
            <a:pPr indent="-228600" lvl="0" marL="228600" marR="0" rtl="0" algn="l">
              <a:lnSpc>
                <a:spcPct val="120000"/>
              </a:lnSpc>
              <a:spcBef>
                <a:spcPts val="0"/>
              </a:spcBef>
              <a:spcAft>
                <a:spcPts val="0"/>
              </a:spcAft>
              <a:buClr>
                <a:srgbClr val="D8D526"/>
              </a:buClr>
              <a:buSzPts val="1800"/>
              <a:buFont typeface="Arial"/>
              <a:buChar char="•"/>
            </a:pPr>
            <a:r>
              <a:rPr lang="en-US" sz="1800">
                <a:solidFill>
                  <a:srgbClr val="595959"/>
                </a:solidFill>
                <a:latin typeface="Roboto Light"/>
                <a:ea typeface="Roboto Light"/>
                <a:cs typeface="Roboto Light"/>
                <a:sym typeface="Roboto Light"/>
              </a:rPr>
              <a:t>Establish 5 branches across the country by the year 2030.</a:t>
            </a:r>
            <a:endParaRPr/>
          </a:p>
        </p:txBody>
      </p:sp>
      <p:sp>
        <p:nvSpPr>
          <p:cNvPr id="110" name="Google Shape;110;p15"/>
          <p:cNvSpPr/>
          <p:nvPr/>
        </p:nvSpPr>
        <p:spPr>
          <a:xfrm>
            <a:off x="4180739" y="668541"/>
            <a:ext cx="14160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Vision</a:t>
            </a:r>
            <a:endParaRPr b="1" sz="3200">
              <a:solidFill>
                <a:srgbClr val="D8D526"/>
              </a:solidFill>
              <a:latin typeface="Arimo"/>
              <a:ea typeface="Arimo"/>
              <a:cs typeface="Arimo"/>
              <a:sym typeface="Arimo"/>
            </a:endParaRPr>
          </a:p>
        </p:txBody>
      </p:sp>
      <p:sp>
        <p:nvSpPr>
          <p:cNvPr id="111" name="Google Shape;111;p15"/>
          <p:cNvSpPr/>
          <p:nvPr/>
        </p:nvSpPr>
        <p:spPr>
          <a:xfrm>
            <a:off x="428172" y="2819400"/>
            <a:ext cx="3271328" cy="3648140"/>
          </a:xfrm>
          <a:prstGeom prst="rect">
            <a:avLst/>
          </a:prstGeom>
          <a:blipFill rotWithShape="1">
            <a:blip r:embed="rId3">
              <a:alphaModFix/>
            </a:blip>
            <a:stretch>
              <a:fillRect b="-8911" l="-12422" r="-68376" t="-517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787296" y="2702429"/>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flipH="1">
            <a:off x="2203394" y="6349868"/>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7" name="Shape 117"/>
        <p:cNvGrpSpPr/>
        <p:nvPr/>
      </p:nvGrpSpPr>
      <p:grpSpPr>
        <a:xfrm>
          <a:off x="0" y="0"/>
          <a:ext cx="0" cy="0"/>
          <a:chOff x="0" y="0"/>
          <a:chExt cx="0" cy="0"/>
        </a:xfrm>
      </p:grpSpPr>
      <p:sp>
        <p:nvSpPr>
          <p:cNvPr id="118" name="Google Shape;118;p16"/>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6"/>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6"/>
          <p:cNvSpPr/>
          <p:nvPr/>
        </p:nvSpPr>
        <p:spPr>
          <a:xfrm>
            <a:off x="4165131" y="3560481"/>
            <a:ext cx="4364508" cy="1031693"/>
          </a:xfrm>
          <a:prstGeom prst="rect">
            <a:avLst/>
          </a:prstGeom>
          <a:noFill/>
          <a:ln>
            <a:noFill/>
          </a:ln>
        </p:spPr>
        <p:txBody>
          <a:bodyPr anchorCtr="0" anchor="t" bIns="45700" lIns="91425" spcFirstLastPara="1" rIns="91425" wrap="square" tIns="45700">
            <a:noAutofit/>
          </a:bodyPr>
          <a:lstStyle/>
          <a:p>
            <a:pPr indent="0" lvl="0" marL="0" marR="0" rtl="0" algn="l">
              <a:lnSpc>
                <a:spcPct val="138888"/>
              </a:lnSpc>
              <a:spcBef>
                <a:spcPts val="0"/>
              </a:spcBef>
              <a:spcAft>
                <a:spcPts val="0"/>
              </a:spcAft>
              <a:buNone/>
            </a:pPr>
            <a:r>
              <a:rPr lang="en-US" sz="1800">
                <a:solidFill>
                  <a:srgbClr val="595959"/>
                </a:solidFill>
                <a:latin typeface="Roboto Light"/>
                <a:ea typeface="Roboto Light"/>
                <a:cs typeface="Roboto Light"/>
                <a:sym typeface="Roboto Light"/>
              </a:rPr>
              <a:t>Our mission is to provide well crafted, sturdy, and reasonably priced furniture and equipment.</a:t>
            </a:r>
            <a:endParaRPr/>
          </a:p>
        </p:txBody>
      </p:sp>
      <p:sp>
        <p:nvSpPr>
          <p:cNvPr id="121" name="Google Shape;121;p16"/>
          <p:cNvSpPr/>
          <p:nvPr/>
        </p:nvSpPr>
        <p:spPr>
          <a:xfrm>
            <a:off x="4150842" y="2975706"/>
            <a:ext cx="17496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Mission</a:t>
            </a:r>
            <a:endParaRPr b="1" sz="3200">
              <a:solidFill>
                <a:srgbClr val="D8D526"/>
              </a:solidFill>
              <a:latin typeface="Arimo"/>
              <a:ea typeface="Arimo"/>
              <a:cs typeface="Arimo"/>
              <a:sym typeface="Arimo"/>
            </a:endParaRPr>
          </a:p>
        </p:txBody>
      </p:sp>
      <p:sp>
        <p:nvSpPr>
          <p:cNvPr id="122" name="Google Shape;122;p16"/>
          <p:cNvSpPr/>
          <p:nvPr/>
        </p:nvSpPr>
        <p:spPr>
          <a:xfrm>
            <a:off x="428172" y="390460"/>
            <a:ext cx="3271328" cy="3648140"/>
          </a:xfrm>
          <a:prstGeom prst="rect">
            <a:avLst/>
          </a:prstGeom>
          <a:blipFill rotWithShape="1">
            <a:blip r:embed="rId3">
              <a:alphaModFix/>
            </a:blip>
            <a:stretch>
              <a:fillRect b="-30535" l="-2661" r="-11141" t="-596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6"/>
          <p:cNvSpPr/>
          <p:nvPr/>
        </p:nvSpPr>
        <p:spPr>
          <a:xfrm flipH="1">
            <a:off x="2691541" y="4037594"/>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6"/>
          <p:cNvSpPr/>
          <p:nvPr/>
        </p:nvSpPr>
        <p:spPr>
          <a:xfrm>
            <a:off x="787174" y="384943"/>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Google Shape;129;p17"/>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3427517" y="4940666"/>
            <a:ext cx="4531340" cy="938719"/>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595959"/>
                </a:solidFill>
                <a:latin typeface="Roboto Light"/>
                <a:ea typeface="Roboto Light"/>
                <a:cs typeface="Roboto Light"/>
                <a:sym typeface="Roboto Light"/>
              </a:rPr>
              <a:t>Oversees the interior design committee which produces designs for home furniture &amp; equipment.</a:t>
            </a:r>
            <a:endParaRPr/>
          </a:p>
        </p:txBody>
      </p:sp>
      <p:sp>
        <p:nvSpPr>
          <p:cNvPr id="132" name="Google Shape;132;p17"/>
          <p:cNvSpPr/>
          <p:nvPr/>
        </p:nvSpPr>
        <p:spPr>
          <a:xfrm>
            <a:off x="3422857" y="4230720"/>
            <a:ext cx="260837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D8D526"/>
                </a:solidFill>
                <a:latin typeface="Arimo"/>
                <a:ea typeface="Arimo"/>
                <a:cs typeface="Arimo"/>
                <a:sym typeface="Arimo"/>
              </a:rPr>
              <a:t>Joshua Holmes</a:t>
            </a:r>
            <a:endParaRPr/>
          </a:p>
        </p:txBody>
      </p:sp>
      <p:sp>
        <p:nvSpPr>
          <p:cNvPr id="133" name="Google Shape;133;p17"/>
          <p:cNvSpPr/>
          <p:nvPr/>
        </p:nvSpPr>
        <p:spPr>
          <a:xfrm>
            <a:off x="3426060" y="4557798"/>
            <a:ext cx="371791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Interior Design Committee Head</a:t>
            </a:r>
            <a:endParaRPr/>
          </a:p>
        </p:txBody>
      </p:sp>
      <p:sp>
        <p:nvSpPr>
          <p:cNvPr id="134" name="Google Shape;134;p17"/>
          <p:cNvSpPr/>
          <p:nvPr/>
        </p:nvSpPr>
        <p:spPr>
          <a:xfrm>
            <a:off x="3356122" y="696313"/>
            <a:ext cx="243175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D8D526"/>
                </a:solidFill>
                <a:latin typeface="Arimo"/>
                <a:ea typeface="Arimo"/>
                <a:cs typeface="Arimo"/>
                <a:sym typeface="Arimo"/>
              </a:rPr>
              <a:t>THE TEAM</a:t>
            </a:r>
            <a:endParaRPr b="1" sz="3200">
              <a:solidFill>
                <a:srgbClr val="D8D526"/>
              </a:solidFill>
              <a:latin typeface="Arimo"/>
              <a:ea typeface="Arimo"/>
              <a:cs typeface="Arimo"/>
              <a:sym typeface="Arimo"/>
            </a:endParaRPr>
          </a:p>
        </p:txBody>
      </p:sp>
      <p:sp>
        <p:nvSpPr>
          <p:cNvPr id="135" name="Google Shape;135;p17"/>
          <p:cNvSpPr/>
          <p:nvPr/>
        </p:nvSpPr>
        <p:spPr>
          <a:xfrm>
            <a:off x="3424437" y="2056707"/>
            <a:ext cx="228015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Chief Operating Officer</a:t>
            </a:r>
            <a:endParaRPr/>
          </a:p>
        </p:txBody>
      </p:sp>
      <p:sp>
        <p:nvSpPr>
          <p:cNvPr id="136" name="Google Shape;136;p17"/>
          <p:cNvSpPr/>
          <p:nvPr/>
        </p:nvSpPr>
        <p:spPr>
          <a:xfrm>
            <a:off x="3429255" y="1734683"/>
            <a:ext cx="260197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D8D526"/>
                </a:solidFill>
                <a:latin typeface="Arimo"/>
                <a:ea typeface="Arimo"/>
                <a:cs typeface="Arimo"/>
                <a:sym typeface="Arimo"/>
              </a:rPr>
              <a:t>Aaron Brian</a:t>
            </a:r>
            <a:endParaRPr/>
          </a:p>
        </p:txBody>
      </p:sp>
      <p:sp>
        <p:nvSpPr>
          <p:cNvPr id="137" name="Google Shape;137;p17"/>
          <p:cNvSpPr/>
          <p:nvPr/>
        </p:nvSpPr>
        <p:spPr>
          <a:xfrm>
            <a:off x="3429256" y="2440367"/>
            <a:ext cx="4408362" cy="938719"/>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595959"/>
                </a:solidFill>
                <a:latin typeface="Roboto Light"/>
                <a:ea typeface="Roboto Light"/>
                <a:cs typeface="Roboto Light"/>
                <a:sym typeface="Roboto Light"/>
              </a:rPr>
              <a:t>Manages the general company operations and gives the final say on multiple company and department decisions.</a:t>
            </a:r>
            <a:endParaRPr/>
          </a:p>
        </p:txBody>
      </p:sp>
      <p:sp>
        <p:nvSpPr>
          <p:cNvPr id="138" name="Google Shape;138;p17"/>
          <p:cNvSpPr/>
          <p:nvPr/>
        </p:nvSpPr>
        <p:spPr>
          <a:xfrm>
            <a:off x="1313023" y="1705677"/>
            <a:ext cx="1656176" cy="1656176"/>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99603" y="4203997"/>
            <a:ext cx="1656176" cy="1656176"/>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Google Shape;144;p18"/>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8"/>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3433365" y="2429565"/>
            <a:ext cx="4663792" cy="682238"/>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595959"/>
                </a:solidFill>
                <a:latin typeface="Roboto Light"/>
                <a:ea typeface="Roboto Light"/>
                <a:cs typeface="Roboto Light"/>
                <a:sym typeface="Roboto Light"/>
              </a:rPr>
              <a:t>Secures the quality of products &amp; manages the rules and regulations for quality assurance.</a:t>
            </a:r>
            <a:endParaRPr/>
          </a:p>
        </p:txBody>
      </p:sp>
      <p:sp>
        <p:nvSpPr>
          <p:cNvPr id="147" name="Google Shape;147;p18"/>
          <p:cNvSpPr/>
          <p:nvPr/>
        </p:nvSpPr>
        <p:spPr>
          <a:xfrm>
            <a:off x="3431986" y="2049197"/>
            <a:ext cx="260350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Quality Inspection Head</a:t>
            </a:r>
            <a:endParaRPr/>
          </a:p>
        </p:txBody>
      </p:sp>
      <p:sp>
        <p:nvSpPr>
          <p:cNvPr id="148" name="Google Shape;148;p18"/>
          <p:cNvSpPr/>
          <p:nvPr/>
        </p:nvSpPr>
        <p:spPr>
          <a:xfrm>
            <a:off x="3421061" y="1730269"/>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D8D526"/>
                </a:solidFill>
                <a:latin typeface="Arimo"/>
                <a:ea typeface="Arimo"/>
                <a:cs typeface="Arimo"/>
                <a:sym typeface="Arimo"/>
              </a:rPr>
              <a:t>Kate Black</a:t>
            </a:r>
            <a:endParaRPr/>
          </a:p>
        </p:txBody>
      </p:sp>
      <p:sp>
        <p:nvSpPr>
          <p:cNvPr id="149" name="Google Shape;149;p18"/>
          <p:cNvSpPr/>
          <p:nvPr/>
        </p:nvSpPr>
        <p:spPr>
          <a:xfrm>
            <a:off x="3432803" y="4940232"/>
            <a:ext cx="5092526" cy="938719"/>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595959"/>
                </a:solidFill>
                <a:latin typeface="Roboto Light"/>
                <a:ea typeface="Roboto Light"/>
                <a:cs typeface="Roboto Light"/>
                <a:sym typeface="Roboto Light"/>
              </a:rPr>
              <a:t>Secures &amp; develops effective marketing strategies &amp; campaigns in addition to identifying opportunities for marketing affiliations and joint marketing activity</a:t>
            </a:r>
            <a:endParaRPr/>
          </a:p>
        </p:txBody>
      </p:sp>
      <p:sp>
        <p:nvSpPr>
          <p:cNvPr id="150" name="Google Shape;150;p18"/>
          <p:cNvSpPr/>
          <p:nvPr/>
        </p:nvSpPr>
        <p:spPr>
          <a:xfrm>
            <a:off x="3431019" y="4553666"/>
            <a:ext cx="290882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Marketing Manager</a:t>
            </a:r>
            <a:endParaRPr/>
          </a:p>
        </p:txBody>
      </p:sp>
      <p:sp>
        <p:nvSpPr>
          <p:cNvPr id="151" name="Google Shape;151;p18"/>
          <p:cNvSpPr/>
          <p:nvPr/>
        </p:nvSpPr>
        <p:spPr>
          <a:xfrm>
            <a:off x="3419120" y="4233770"/>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D8D526"/>
                </a:solidFill>
                <a:latin typeface="Arimo"/>
                <a:ea typeface="Arimo"/>
                <a:cs typeface="Arimo"/>
                <a:sym typeface="Arimo"/>
              </a:rPr>
              <a:t>David Smith</a:t>
            </a:r>
            <a:endParaRPr/>
          </a:p>
        </p:txBody>
      </p:sp>
      <p:sp>
        <p:nvSpPr>
          <p:cNvPr id="152" name="Google Shape;152;p18"/>
          <p:cNvSpPr/>
          <p:nvPr/>
        </p:nvSpPr>
        <p:spPr>
          <a:xfrm>
            <a:off x="1314959" y="1705677"/>
            <a:ext cx="1656176" cy="16561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53" name="Google Shape;153;p18"/>
          <p:cNvSpPr/>
          <p:nvPr/>
        </p:nvSpPr>
        <p:spPr>
          <a:xfrm>
            <a:off x="1299603" y="4203997"/>
            <a:ext cx="1656176" cy="1656176"/>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54" name="Google Shape;154;p18"/>
          <p:cNvSpPr/>
          <p:nvPr/>
        </p:nvSpPr>
        <p:spPr>
          <a:xfrm>
            <a:off x="3390107" y="696313"/>
            <a:ext cx="236378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D8D526"/>
                </a:solidFill>
                <a:latin typeface="Arimo"/>
                <a:ea typeface="Arimo"/>
                <a:cs typeface="Arimo"/>
                <a:sym typeface="Arimo"/>
              </a:rPr>
              <a:t>THE TEAM</a:t>
            </a:r>
            <a:endParaRPr b="1" sz="3200">
              <a:solidFill>
                <a:srgbClr val="D8D526"/>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Google Shape;159;p19"/>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9"/>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9"/>
          <p:cNvSpPr/>
          <p:nvPr/>
        </p:nvSpPr>
        <p:spPr>
          <a:xfrm>
            <a:off x="807838" y="592373"/>
            <a:ext cx="30588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The Problem</a:t>
            </a:r>
            <a:endParaRPr/>
          </a:p>
        </p:txBody>
      </p:sp>
      <p:sp>
        <p:nvSpPr>
          <p:cNvPr id="162" name="Google Shape;162;p19"/>
          <p:cNvSpPr/>
          <p:nvPr/>
        </p:nvSpPr>
        <p:spPr>
          <a:xfrm>
            <a:off x="822125" y="1138025"/>
            <a:ext cx="7398900" cy="1691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According to a survey by Architectural Digest conducted in 2014, at least 20 companies in the interior design industry failed to provide the high quality of interiors expected by the residents of the city. This results in a gradual decrease of sales by as much as 70% for various companies that market home furniture and home equipment across Miami.</a:t>
            </a:r>
            <a:endParaRPr/>
          </a:p>
        </p:txBody>
      </p:sp>
      <p:sp>
        <p:nvSpPr>
          <p:cNvPr id="163" name="Google Shape;163;p19"/>
          <p:cNvSpPr/>
          <p:nvPr/>
        </p:nvSpPr>
        <p:spPr>
          <a:xfrm>
            <a:off x="427824" y="3426797"/>
            <a:ext cx="8288006" cy="3040743"/>
          </a:xfrm>
          <a:prstGeom prst="rect">
            <a:avLst/>
          </a:prstGeom>
          <a:blipFill rotWithShape="1">
            <a:blip r:embed="rId3">
              <a:alphaModFix/>
            </a:blip>
            <a:stretch>
              <a:fillRect b="0" l="0" r="0" t="-3918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9"/>
          <p:cNvSpPr/>
          <p:nvPr/>
        </p:nvSpPr>
        <p:spPr>
          <a:xfrm>
            <a:off x="789109" y="3309125"/>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9"/>
          <p:cNvSpPr/>
          <p:nvPr/>
        </p:nvSpPr>
        <p:spPr>
          <a:xfrm flipH="1">
            <a:off x="7231854" y="6350205"/>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9"/>
          <p:cNvSpPr/>
          <p:nvPr/>
        </p:nvSpPr>
        <p:spPr>
          <a:xfrm>
            <a:off x="6161535" y="2910197"/>
            <a:ext cx="1451429" cy="1451429"/>
          </a:xfrm>
          <a:prstGeom prst="ellipse">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9"/>
          <p:cNvSpPr/>
          <p:nvPr/>
        </p:nvSpPr>
        <p:spPr>
          <a:xfrm>
            <a:off x="6213451" y="3220413"/>
            <a:ext cx="134759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Roboto"/>
                <a:ea typeface="Roboto"/>
                <a:cs typeface="Roboto"/>
                <a:sym typeface="Roboto"/>
              </a:rPr>
              <a:t>70</a:t>
            </a:r>
            <a:r>
              <a:rPr b="1" lang="en-US" sz="3600">
                <a:solidFill>
                  <a:schemeClr val="lt1"/>
                </a:solidFill>
                <a:latin typeface="Roboto"/>
                <a:ea typeface="Roboto"/>
                <a:cs typeface="Roboto"/>
                <a:sym typeface="Roboto"/>
              </a:rPr>
              <a:t>%</a:t>
            </a:r>
            <a:endParaRPr b="1" sz="360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sp>
        <p:nvSpPr>
          <p:cNvPr id="172" name="Google Shape;172;p20"/>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0"/>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0"/>
          <p:cNvSpPr/>
          <p:nvPr/>
        </p:nvSpPr>
        <p:spPr>
          <a:xfrm>
            <a:off x="796143" y="4218671"/>
            <a:ext cx="7452507" cy="135229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Home Sale Inc. offers an excellent quality of home furniture and equipment. We also prioritize quality assistance to all of our customers by providing them with hassle-free products &amp; services at reasonable rates that start at $12.99.</a:t>
            </a:r>
            <a:endParaRPr/>
          </a:p>
        </p:txBody>
      </p:sp>
      <p:sp>
        <p:nvSpPr>
          <p:cNvPr id="175" name="Google Shape;175;p20"/>
          <p:cNvSpPr/>
          <p:nvPr/>
        </p:nvSpPr>
        <p:spPr>
          <a:xfrm>
            <a:off x="796143" y="3669264"/>
            <a:ext cx="32015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Our Solution</a:t>
            </a:r>
            <a:endParaRPr/>
          </a:p>
        </p:txBody>
      </p:sp>
      <p:sp>
        <p:nvSpPr>
          <p:cNvPr id="176" name="Google Shape;176;p20"/>
          <p:cNvSpPr/>
          <p:nvPr/>
        </p:nvSpPr>
        <p:spPr>
          <a:xfrm>
            <a:off x="428172" y="390460"/>
            <a:ext cx="8287657" cy="3040743"/>
          </a:xfrm>
          <a:prstGeom prst="rect">
            <a:avLst/>
          </a:prstGeom>
          <a:blipFill rotWithShape="1">
            <a:blip r:embed="rId3">
              <a:alphaModFix/>
            </a:blip>
            <a:stretch>
              <a:fillRect b="-15846" l="-324" r="-297" t="-6367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0"/>
          <p:cNvSpPr/>
          <p:nvPr/>
        </p:nvSpPr>
        <p:spPr>
          <a:xfrm flipH="1">
            <a:off x="7707870" y="3431043"/>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0"/>
          <p:cNvSpPr/>
          <p:nvPr/>
        </p:nvSpPr>
        <p:spPr>
          <a:xfrm>
            <a:off x="787174" y="384943"/>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2" name="Shape 182"/>
        <p:cNvGrpSpPr/>
        <p:nvPr/>
      </p:nvGrpSpPr>
      <p:grpSpPr>
        <a:xfrm>
          <a:off x="0" y="0"/>
          <a:ext cx="0" cy="0"/>
          <a:chOff x="0" y="0"/>
          <a:chExt cx="0" cy="0"/>
        </a:xfrm>
      </p:grpSpPr>
      <p:sp>
        <p:nvSpPr>
          <p:cNvPr id="183" name="Google Shape;183;p21"/>
          <p:cNvSpPr/>
          <p:nvPr/>
        </p:nvSpPr>
        <p:spPr>
          <a:xfrm>
            <a:off x="428172" y="390460"/>
            <a:ext cx="8287657" cy="6077080"/>
          </a:xfrm>
          <a:prstGeom prst="rect">
            <a:avLst/>
          </a:prstGeom>
          <a:no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1"/>
          <p:cNvSpPr/>
          <p:nvPr/>
        </p:nvSpPr>
        <p:spPr>
          <a:xfrm rot="3240000">
            <a:off x="3198296" y="-2342907"/>
            <a:ext cx="2659624" cy="11433047"/>
          </a:xfrm>
          <a:custGeom>
            <a:rect b="b" l="l" r="r" t="t"/>
            <a:pathLst>
              <a:path extrusionOk="0" h="11433047" w="2659624">
                <a:moveTo>
                  <a:pt x="3770" y="1798969"/>
                </a:moveTo>
                <a:lnTo>
                  <a:pt x="1316453" y="0"/>
                </a:lnTo>
                <a:lnTo>
                  <a:pt x="2656953" y="976275"/>
                </a:lnTo>
                <a:cubicBezTo>
                  <a:pt x="2658105" y="4464878"/>
                  <a:pt x="2658472" y="6312464"/>
                  <a:pt x="2659624" y="9801067"/>
                </a:cubicBezTo>
                <a:lnTo>
                  <a:pt x="1483450" y="11433047"/>
                </a:lnTo>
                <a:lnTo>
                  <a:pt x="0" y="10358495"/>
                </a:lnTo>
                <a:cubicBezTo>
                  <a:pt x="4483" y="7132218"/>
                  <a:pt x="-713" y="5025246"/>
                  <a:pt x="3770" y="1798969"/>
                </a:cubicBezTo>
                <a:close/>
              </a:path>
            </a:pathLst>
          </a:custGeom>
          <a:solidFill>
            <a:srgbClr val="FBFB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1"/>
          <p:cNvSpPr/>
          <p:nvPr/>
        </p:nvSpPr>
        <p:spPr>
          <a:xfrm>
            <a:off x="802203" y="734427"/>
            <a:ext cx="2814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D8D526"/>
                </a:solidFill>
                <a:latin typeface="Arimo"/>
                <a:ea typeface="Arimo"/>
                <a:cs typeface="Arimo"/>
                <a:sym typeface="Arimo"/>
              </a:rPr>
              <a:t>Advantages</a:t>
            </a:r>
            <a:endParaRPr/>
          </a:p>
        </p:txBody>
      </p:sp>
      <p:sp>
        <p:nvSpPr>
          <p:cNvPr id="186" name="Google Shape;186;p21"/>
          <p:cNvSpPr/>
          <p:nvPr/>
        </p:nvSpPr>
        <p:spPr>
          <a:xfrm>
            <a:off x="814904" y="1330084"/>
            <a:ext cx="4872456" cy="16728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595959"/>
                </a:solidFill>
                <a:latin typeface="Roboto Light"/>
                <a:ea typeface="Roboto Light"/>
                <a:cs typeface="Roboto Light"/>
                <a:sym typeface="Roboto Light"/>
              </a:rPr>
              <a:t>We will provide excellent services and affordable home furniture from various well known and reliable brands. Home Sale Inc. will make the process easier by providing efficient hassle-free service.</a:t>
            </a:r>
            <a:endParaRPr/>
          </a:p>
        </p:txBody>
      </p:sp>
      <p:sp>
        <p:nvSpPr>
          <p:cNvPr id="187" name="Google Shape;187;p21"/>
          <p:cNvSpPr/>
          <p:nvPr/>
        </p:nvSpPr>
        <p:spPr>
          <a:xfrm flipH="1">
            <a:off x="3997221" y="1128280"/>
            <a:ext cx="4718608" cy="5338785"/>
          </a:xfrm>
          <a:prstGeom prst="corner">
            <a:avLst>
              <a:gd fmla="val 50000" name="adj1"/>
              <a:gd fmla="val 50000" name="adj2"/>
            </a:avLst>
          </a:prstGeom>
          <a:blipFill rotWithShape="0">
            <a:blip r:embed="rId3">
              <a:alphaModFix/>
            </a:blip>
            <a:stretch>
              <a:fillRect b="-3543" l="-17095" r="-51817" t="-125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1"/>
          <p:cNvSpPr/>
          <p:nvPr/>
        </p:nvSpPr>
        <p:spPr>
          <a:xfrm>
            <a:off x="4357061" y="3991855"/>
            <a:ext cx="648835"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1"/>
          <p:cNvSpPr/>
          <p:nvPr/>
        </p:nvSpPr>
        <p:spPr>
          <a:xfrm flipH="1">
            <a:off x="7219723" y="6349392"/>
            <a:ext cx="1137104" cy="117672"/>
          </a:xfrm>
          <a:prstGeom prst="rect">
            <a:avLst/>
          </a:prstGeom>
          <a:solidFill>
            <a:srgbClr val="D8D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