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jVsH0Q7ahS8o1I+j1+T/3WD7ju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0"/>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0"/>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3" name="Shape 43"/>
        <p:cNvGrpSpPr/>
        <p:nvPr/>
      </p:nvGrpSpPr>
      <p:grpSpPr>
        <a:xfrm>
          <a:off x="0" y="0"/>
          <a:ext cx="0" cy="0"/>
          <a:chOff x="0" y="0"/>
          <a:chExt cx="0" cy="0"/>
        </a:xfrm>
      </p:grpSpPr>
      <p:sp>
        <p:nvSpPr>
          <p:cNvPr id="44" name="Google Shape;44;p29"/>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29"/>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6" name="Google Shape;46;p29"/>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7" name="Google Shape;47;p2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8" name="Shape 48"/>
        <p:cNvGrpSpPr/>
        <p:nvPr/>
      </p:nvGrpSpPr>
      <p:grpSpPr>
        <a:xfrm>
          <a:off x="0" y="0"/>
          <a:ext cx="0" cy="0"/>
          <a:chOff x="0" y="0"/>
          <a:chExt cx="0" cy="0"/>
        </a:xfrm>
      </p:grpSpPr>
      <p:sp>
        <p:nvSpPr>
          <p:cNvPr id="49" name="Google Shape;49;p30"/>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0" name="Google Shape;50;p30"/>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1" name="Google Shape;51;p3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2" name="Shape 52"/>
        <p:cNvGrpSpPr/>
        <p:nvPr/>
      </p:nvGrpSpPr>
      <p:grpSpPr>
        <a:xfrm>
          <a:off x="0" y="0"/>
          <a:ext cx="0" cy="0"/>
          <a:chOff x="0" y="0"/>
          <a:chExt cx="0" cy="0"/>
        </a:xfrm>
      </p:grpSpPr>
      <p:sp>
        <p:nvSpPr>
          <p:cNvPr id="53" name="Google Shape;53;p31"/>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4" name="Google Shape;54;p3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2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2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2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7" name="Shape 17"/>
        <p:cNvGrpSpPr/>
        <p:nvPr/>
      </p:nvGrpSpPr>
      <p:grpSpPr>
        <a:xfrm>
          <a:off x="0" y="0"/>
          <a:ext cx="0" cy="0"/>
          <a:chOff x="0" y="0"/>
          <a:chExt cx="0" cy="0"/>
        </a:xfrm>
      </p:grpSpPr>
      <p:sp>
        <p:nvSpPr>
          <p:cNvPr id="18" name="Google Shape;18;p2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9" name="Shape 19"/>
        <p:cNvGrpSpPr/>
        <p:nvPr/>
      </p:nvGrpSpPr>
      <p:grpSpPr>
        <a:xfrm>
          <a:off x="0" y="0"/>
          <a:ext cx="0" cy="0"/>
          <a:chOff x="0" y="0"/>
          <a:chExt cx="0" cy="0"/>
        </a:xfrm>
      </p:grpSpPr>
      <p:sp>
        <p:nvSpPr>
          <p:cNvPr id="20" name="Google Shape;20;p23"/>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1" name="Google Shape;21;p23"/>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23"/>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3" name="Google Shape;23;p2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4" name="Shape 24"/>
        <p:cNvGrpSpPr/>
        <p:nvPr/>
      </p:nvGrpSpPr>
      <p:grpSpPr>
        <a:xfrm>
          <a:off x="0" y="0"/>
          <a:ext cx="0" cy="0"/>
          <a:chOff x="0" y="0"/>
          <a:chExt cx="0" cy="0"/>
        </a:xfrm>
      </p:grpSpPr>
      <p:sp>
        <p:nvSpPr>
          <p:cNvPr id="25" name="Google Shape;25;p24"/>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2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7" name="Shape 27"/>
        <p:cNvGrpSpPr/>
        <p:nvPr/>
      </p:nvGrpSpPr>
      <p:grpSpPr>
        <a:xfrm>
          <a:off x="0" y="0"/>
          <a:ext cx="0" cy="0"/>
          <a:chOff x="0" y="0"/>
          <a:chExt cx="0" cy="0"/>
        </a:xfrm>
      </p:grpSpPr>
      <p:sp>
        <p:nvSpPr>
          <p:cNvPr id="28" name="Google Shape;28;p25"/>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9" name="Google Shape;29;p25"/>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0" name="Google Shape;30;p25"/>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1" name="Google Shape;31;p2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2" name="Shape 32"/>
        <p:cNvGrpSpPr/>
        <p:nvPr/>
      </p:nvGrpSpPr>
      <p:grpSpPr>
        <a:xfrm>
          <a:off x="0" y="0"/>
          <a:ext cx="0" cy="0"/>
          <a:chOff x="0" y="0"/>
          <a:chExt cx="0" cy="0"/>
        </a:xfrm>
      </p:grpSpPr>
      <p:sp>
        <p:nvSpPr>
          <p:cNvPr id="33" name="Google Shape;33;p26"/>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 name="Google Shape;34;p2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5" name="Shape 35"/>
        <p:cNvGrpSpPr/>
        <p:nvPr/>
      </p:nvGrpSpPr>
      <p:grpSpPr>
        <a:xfrm>
          <a:off x="0" y="0"/>
          <a:ext cx="0" cy="0"/>
          <a:chOff x="0" y="0"/>
          <a:chExt cx="0" cy="0"/>
        </a:xfrm>
      </p:grpSpPr>
      <p:sp>
        <p:nvSpPr>
          <p:cNvPr id="36" name="Google Shape;36;p27"/>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7" name="Google Shape;37;p2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27"/>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rm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9" name="Google Shape;39;p2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40" name="Shape 40"/>
        <p:cNvGrpSpPr/>
        <p:nvPr/>
      </p:nvGrpSpPr>
      <p:grpSpPr>
        <a:xfrm>
          <a:off x="0" y="0"/>
          <a:ext cx="0" cy="0"/>
          <a:chOff x="0" y="0"/>
          <a:chExt cx="0" cy="0"/>
        </a:xfrm>
      </p:grpSpPr>
      <p:sp>
        <p:nvSpPr>
          <p:cNvPr id="41" name="Google Shape;41;p28"/>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2" name="Google Shape;42;p2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9"/>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hyperlink" Target="mailto:ras@builders.com"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9.jpg"/><Relationship Id="rId5"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2.jpg"/><Relationship Id="rId5" Type="http://schemas.openxmlformats.org/officeDocument/2006/relationships/image" Target="../media/image16.jpg"/><Relationship Id="rId6" Type="http://schemas.openxmlformats.org/officeDocument/2006/relationships/image" Target="../media/image5.jpg"/><Relationship Id="rId7"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4.jp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 Id="rId4" Type="http://schemas.openxmlformats.org/officeDocument/2006/relationships/hyperlink" Target="mailto:ras@builders.com" TargetMode="External"/><Relationship Id="rId5"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b="5269" l="4877" r="2607" t="15293"/>
          <a:stretch/>
        </p:blipFill>
        <p:spPr>
          <a:xfrm>
            <a:off x="-165100" y="-205780"/>
            <a:ext cx="24714201" cy="14127560"/>
          </a:xfrm>
          <a:prstGeom prst="rect">
            <a:avLst/>
          </a:prstGeom>
          <a:noFill/>
          <a:ln>
            <a:noFill/>
          </a:ln>
        </p:spPr>
      </p:pic>
      <p:sp>
        <p:nvSpPr>
          <p:cNvPr id="60" name="Google Shape;60;p1"/>
          <p:cNvSpPr/>
          <p:nvPr/>
        </p:nvSpPr>
        <p:spPr>
          <a:xfrm>
            <a:off x="-165100" y="-173412"/>
            <a:ext cx="24714200" cy="14062823"/>
          </a:xfrm>
          <a:prstGeom prst="rect">
            <a:avLst/>
          </a:prstGeom>
          <a:solidFill>
            <a:srgbClr val="28303F">
              <a:alpha val="65098"/>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
          <p:cNvSpPr txBox="1"/>
          <p:nvPr>
            <p:ph idx="4294967295" type="subTitle"/>
          </p:nvPr>
        </p:nvSpPr>
        <p:spPr>
          <a:xfrm>
            <a:off x="4482216" y="9151594"/>
            <a:ext cx="15927569" cy="1705671"/>
          </a:xfrm>
          <a:prstGeom prst="rect">
            <a:avLst/>
          </a:prstGeom>
          <a:noFill/>
          <a:ln>
            <a:noFill/>
          </a:ln>
        </p:spPr>
        <p:txBody>
          <a:bodyPr anchorCtr="0" anchor="ctr"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4000"/>
              <a:buFont typeface="Roboto"/>
              <a:buNone/>
            </a:pPr>
            <a:r>
              <a:rPr b="0" i="0" lang="en-US" sz="4000" u="none" cap="none" strike="noStrike">
                <a:solidFill>
                  <a:srgbClr val="FFFFFF"/>
                </a:solidFill>
                <a:latin typeface="Roboto"/>
                <a:ea typeface="Roboto"/>
                <a:cs typeface="Roboto"/>
                <a:sym typeface="Roboto"/>
              </a:rPr>
              <a:t>+76 37368 8728  |  ras@builders.com</a:t>
            </a:r>
            <a:endParaRPr b="0" i="0" sz="5400" u="sng" cap="none" strike="noStrike">
              <a:solidFill>
                <a:srgbClr val="000000"/>
              </a:solidFill>
              <a:latin typeface="Helvetica Neue"/>
              <a:ea typeface="Helvetica Neue"/>
              <a:cs typeface="Helvetica Neue"/>
              <a:sym typeface="Helvetica Neue"/>
              <a:hlinkClick r:id="rId4"/>
            </a:endParaRPr>
          </a:p>
        </p:txBody>
      </p:sp>
      <p:sp>
        <p:nvSpPr>
          <p:cNvPr id="62" name="Google Shape;62;p1"/>
          <p:cNvSpPr txBox="1"/>
          <p:nvPr>
            <p:ph idx="4294967295" type="ctrTitle"/>
          </p:nvPr>
        </p:nvSpPr>
        <p:spPr>
          <a:xfrm>
            <a:off x="4482225" y="7410000"/>
            <a:ext cx="15927600" cy="1705800"/>
          </a:xfrm>
          <a:prstGeom prst="rect">
            <a:avLst/>
          </a:prstGeom>
          <a:noFill/>
          <a:ln>
            <a:noFill/>
          </a:ln>
        </p:spPr>
        <p:txBody>
          <a:bodyPr anchorCtr="0" anchor="ctr" bIns="50800" lIns="50800" spcFirstLastPara="1" rIns="50800" wrap="square" tIns="50800">
            <a:normAutofit/>
          </a:bodyPr>
          <a:lstStyle/>
          <a:p>
            <a:pPr indent="0" lvl="0" marL="0" marR="0" rtl="0" algn="ctr">
              <a:lnSpc>
                <a:spcPct val="140000"/>
              </a:lnSpc>
              <a:spcBef>
                <a:spcPts val="0"/>
              </a:spcBef>
              <a:spcAft>
                <a:spcPts val="0"/>
              </a:spcAft>
              <a:buClr>
                <a:srgbClr val="FFFFFF"/>
              </a:buClr>
              <a:buSzPts val="8568"/>
              <a:buFont typeface="Roboto"/>
              <a:buNone/>
            </a:pPr>
            <a:r>
              <a:rPr b="1" i="0" lang="en-US" sz="8568" u="none" cap="none" strike="noStrike">
                <a:solidFill>
                  <a:srgbClr val="FFFFFF"/>
                </a:solidFill>
                <a:latin typeface="Roboto"/>
                <a:ea typeface="Roboto"/>
                <a:cs typeface="Roboto"/>
                <a:sym typeface="Roboto"/>
              </a:rPr>
              <a:t>ROCKS AND SAND BUILDERS</a:t>
            </a:r>
            <a:endParaRPr/>
          </a:p>
        </p:txBody>
      </p:sp>
      <p:pic>
        <p:nvPicPr>
          <p:cNvPr id="63" name="Google Shape;63;p1"/>
          <p:cNvPicPr preferRelativeResize="0"/>
          <p:nvPr/>
        </p:nvPicPr>
        <p:blipFill rotWithShape="1">
          <a:blip r:embed="rId5">
            <a:alphaModFix/>
          </a:blip>
          <a:srcRect b="0" l="0" r="0" t="0"/>
          <a:stretch/>
        </p:blipFill>
        <p:spPr>
          <a:xfrm>
            <a:off x="11412545" y="4890735"/>
            <a:ext cx="2066911" cy="23388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10"/>
          <p:cNvPicPr preferRelativeResize="0"/>
          <p:nvPr/>
        </p:nvPicPr>
        <p:blipFill rotWithShape="1">
          <a:blip r:embed="rId3">
            <a:alphaModFix/>
          </a:blip>
          <a:srcRect b="9281" l="10334" r="35375" t="9282"/>
          <a:stretch/>
        </p:blipFill>
        <p:spPr>
          <a:xfrm>
            <a:off x="12318007" y="1637803"/>
            <a:ext cx="10440393" cy="10440394"/>
          </a:xfrm>
          <a:prstGeom prst="rect">
            <a:avLst/>
          </a:prstGeom>
          <a:noFill/>
          <a:ln>
            <a:noFill/>
          </a:ln>
        </p:spPr>
      </p:pic>
      <p:sp>
        <p:nvSpPr>
          <p:cNvPr id="142" name="Google Shape;142;p10"/>
          <p:cNvSpPr/>
          <p:nvPr/>
        </p:nvSpPr>
        <p:spPr>
          <a:xfrm>
            <a:off x="1393924" y="2655688"/>
            <a:ext cx="12092980" cy="8404623"/>
          </a:xfrm>
          <a:prstGeom prst="rect">
            <a:avLst/>
          </a:prstGeom>
          <a:solidFill>
            <a:srgbClr val="45526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3" name="Google Shape;143;p10"/>
          <p:cNvSpPr/>
          <p:nvPr/>
        </p:nvSpPr>
        <p:spPr>
          <a:xfrm>
            <a:off x="2940094" y="7902973"/>
            <a:ext cx="8811826" cy="2200272"/>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This will serve as a special meeting for the planned projects this coming 2022 and will focus on the future building projects to be organized and carried out. This will also include the follow up of a new set of projects to be carried out from 2025 to 2030.</a:t>
            </a:r>
            <a:endParaRPr/>
          </a:p>
        </p:txBody>
      </p:sp>
      <p:sp>
        <p:nvSpPr>
          <p:cNvPr id="144" name="Google Shape;144;p10"/>
          <p:cNvSpPr/>
          <p:nvPr/>
        </p:nvSpPr>
        <p:spPr>
          <a:xfrm>
            <a:off x="2979980" y="5038328"/>
            <a:ext cx="5673240" cy="2197101"/>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PROJECT BOARD MEETING</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SAS Conference Room</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January 23, 2020</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1pm to 6pm</a:t>
            </a:r>
            <a:endParaRPr/>
          </a:p>
        </p:txBody>
      </p:sp>
      <p:grpSp>
        <p:nvGrpSpPr>
          <p:cNvPr id="145" name="Google Shape;145;p10"/>
          <p:cNvGrpSpPr/>
          <p:nvPr/>
        </p:nvGrpSpPr>
        <p:grpSpPr>
          <a:xfrm rot="-5400000">
            <a:off x="-2505831" y="-2974560"/>
            <a:ext cx="388865" cy="13844621"/>
            <a:chOff x="0" y="0"/>
            <a:chExt cx="388864" cy="13844620"/>
          </a:xfrm>
        </p:grpSpPr>
        <p:cxnSp>
          <p:nvCxnSpPr>
            <p:cNvPr id="146" name="Google Shape;146;p10"/>
            <p:cNvCxnSpPr/>
            <p:nvPr/>
          </p:nvCxnSpPr>
          <p:spPr>
            <a:xfrm flipH="1">
              <a:off x="194431" y="0"/>
              <a:ext cx="1" cy="13552651"/>
            </a:xfrm>
            <a:prstGeom prst="straightConnector1">
              <a:avLst/>
            </a:prstGeom>
            <a:noFill/>
            <a:ln cap="flat" cmpd="sng" w="50800">
              <a:solidFill>
                <a:srgbClr val="FFFFFF"/>
              </a:solidFill>
              <a:prstDash val="solid"/>
              <a:miter lim="400000"/>
              <a:headEnd len="sm" w="sm" type="none"/>
              <a:tailEnd len="sm" w="sm" type="none"/>
            </a:ln>
          </p:spPr>
        </p:cxnSp>
        <p:sp>
          <p:nvSpPr>
            <p:cNvPr id="147" name="Google Shape;147;p10"/>
            <p:cNvSpPr/>
            <p:nvPr/>
          </p:nvSpPr>
          <p:spPr>
            <a:xfrm rot="5400000">
              <a:off x="-1" y="13455755"/>
              <a:ext cx="388865" cy="388864"/>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1"/>
          <p:cNvSpPr/>
          <p:nvPr/>
        </p:nvSpPr>
        <p:spPr>
          <a:xfrm>
            <a:off x="4764484" y="-106760"/>
            <a:ext cx="19718637" cy="13929520"/>
          </a:xfrm>
          <a:prstGeom prst="rect">
            <a:avLst/>
          </a:prstGeom>
          <a:solidFill>
            <a:srgbClr val="45526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3" name="Google Shape;153;p11"/>
          <p:cNvSpPr/>
          <p:nvPr/>
        </p:nvSpPr>
        <p:spPr>
          <a:xfrm>
            <a:off x="10561136" y="5203829"/>
            <a:ext cx="12030483" cy="5086343"/>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Rock and Sand Builders was founded by Bruno Rock in 1987 and is a proud provider of quality construction supplies, equipment, and projects. This company made its first public appearance in 1988 and has garnered recognition from multiple institutions by being dubbed the best provider of construction products and services in the state.</a:t>
            </a:r>
            <a:endParaRPr/>
          </a:p>
          <a:p>
            <a:pPr indent="0" lvl="0" marL="0" marR="0" rtl="0" algn="l">
              <a:lnSpc>
                <a:spcPct val="15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During late 2015, Rock and Sand Builders achieved its best increase in profit and sales which allowed the company to gain better traction and boost its reputation in the industry. Today, it is a fully operating provider of construction services with over 100 privately and publicly handled construction projects.</a:t>
            </a:r>
            <a:endParaRPr/>
          </a:p>
        </p:txBody>
      </p:sp>
      <p:sp>
        <p:nvSpPr>
          <p:cNvPr id="154" name="Google Shape;154;p11"/>
          <p:cNvSpPr/>
          <p:nvPr/>
        </p:nvSpPr>
        <p:spPr>
          <a:xfrm>
            <a:off x="10675208" y="3522664"/>
            <a:ext cx="5573584" cy="838201"/>
          </a:xfrm>
          <a:prstGeom prst="rect">
            <a:avLst/>
          </a:prstGeom>
          <a:noFill/>
          <a:ln>
            <a:noFill/>
          </a:ln>
        </p:spPr>
        <p:txBody>
          <a:bodyPr anchorCtr="0" anchor="ctr" bIns="50800" lIns="50800" spcFirstLastPara="1" rIns="50800" wrap="square" tIns="50800">
            <a:spAutoFit/>
          </a:bodyPr>
          <a:lstStyle/>
          <a:p>
            <a:pPr indent="0" lvl="0" marL="0" marR="0" rtl="0" algn="l">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HISTORY</a:t>
            </a:r>
            <a:endParaRPr/>
          </a:p>
        </p:txBody>
      </p:sp>
      <p:pic>
        <p:nvPicPr>
          <p:cNvPr id="155" name="Google Shape;155;p11"/>
          <p:cNvPicPr preferRelativeResize="0"/>
          <p:nvPr/>
        </p:nvPicPr>
        <p:blipFill rotWithShape="1">
          <a:blip r:embed="rId3">
            <a:alphaModFix/>
          </a:blip>
          <a:srcRect b="4693" l="20773" r="20772" t="2224"/>
          <a:stretch/>
        </p:blipFill>
        <p:spPr>
          <a:xfrm>
            <a:off x="1600200" y="3336329"/>
            <a:ext cx="6634664" cy="7043391"/>
          </a:xfrm>
          <a:prstGeom prst="rect">
            <a:avLst/>
          </a:prstGeom>
          <a:noFill/>
          <a:ln>
            <a:noFill/>
          </a:ln>
        </p:spPr>
      </p:pic>
      <p:grpSp>
        <p:nvGrpSpPr>
          <p:cNvPr id="156" name="Google Shape;156;p11"/>
          <p:cNvGrpSpPr/>
          <p:nvPr/>
        </p:nvGrpSpPr>
        <p:grpSpPr>
          <a:xfrm rot="5400000">
            <a:off x="22553747" y="-2980546"/>
            <a:ext cx="388865" cy="13844621"/>
            <a:chOff x="0" y="0"/>
            <a:chExt cx="388864" cy="13844620"/>
          </a:xfrm>
        </p:grpSpPr>
        <p:cxnSp>
          <p:nvCxnSpPr>
            <p:cNvPr id="157" name="Google Shape;157;p11"/>
            <p:cNvCxnSpPr/>
            <p:nvPr/>
          </p:nvCxnSpPr>
          <p:spPr>
            <a:xfrm flipH="1">
              <a:off x="194431" y="0"/>
              <a:ext cx="1" cy="13552651"/>
            </a:xfrm>
            <a:prstGeom prst="straightConnector1">
              <a:avLst/>
            </a:prstGeom>
            <a:noFill/>
            <a:ln cap="flat" cmpd="sng" w="50800">
              <a:solidFill>
                <a:srgbClr val="FFFFFF"/>
              </a:solidFill>
              <a:prstDash val="solid"/>
              <a:miter lim="400000"/>
              <a:headEnd len="sm" w="sm" type="none"/>
              <a:tailEnd len="sm" w="sm" type="none"/>
            </a:ln>
          </p:spPr>
        </p:cxnSp>
        <p:sp>
          <p:nvSpPr>
            <p:cNvPr id="158" name="Google Shape;158;p11"/>
            <p:cNvSpPr/>
            <p:nvPr/>
          </p:nvSpPr>
          <p:spPr>
            <a:xfrm rot="5400000">
              <a:off x="-1" y="13455755"/>
              <a:ext cx="388865" cy="388864"/>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2"/>
          <p:cNvSpPr/>
          <p:nvPr/>
        </p:nvSpPr>
        <p:spPr>
          <a:xfrm>
            <a:off x="2780699" y="8495826"/>
            <a:ext cx="11787297" cy="2777486"/>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“If you are looking for the best and most affordable construction services, Rock and Sand Builders has what you’re looking for. From quality assured materials to best construction service, the company shows nothing less than excellence and reliability.”</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-April May, 39, House Owner</a:t>
            </a:r>
            <a:endParaRPr/>
          </a:p>
        </p:txBody>
      </p:sp>
      <p:sp>
        <p:nvSpPr>
          <p:cNvPr id="164" name="Google Shape;164;p12"/>
          <p:cNvSpPr/>
          <p:nvPr/>
        </p:nvSpPr>
        <p:spPr>
          <a:xfrm>
            <a:off x="2803391" y="6438899"/>
            <a:ext cx="9328418" cy="838201"/>
          </a:xfrm>
          <a:prstGeom prst="rect">
            <a:avLst/>
          </a:prstGeom>
          <a:noFill/>
          <a:ln>
            <a:noFill/>
          </a:ln>
        </p:spPr>
        <p:txBody>
          <a:bodyPr anchorCtr="0" anchor="ctr" bIns="50800" lIns="50800" spcFirstLastPara="1" rIns="50800" wrap="square" tIns="50800">
            <a:spAutoFit/>
          </a:bodyPr>
          <a:lstStyle/>
          <a:p>
            <a:pPr indent="0" lvl="0" marL="0" marR="0" rtl="0" algn="l">
              <a:lnSpc>
                <a:spcPct val="25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CLIENT TESTIMONIAL</a:t>
            </a:r>
            <a:endParaRPr/>
          </a:p>
        </p:txBody>
      </p:sp>
      <p:grpSp>
        <p:nvGrpSpPr>
          <p:cNvPr id="165" name="Google Shape;165;p12"/>
          <p:cNvGrpSpPr/>
          <p:nvPr/>
        </p:nvGrpSpPr>
        <p:grpSpPr>
          <a:xfrm rot="-5400000">
            <a:off x="8978091" y="-3628900"/>
            <a:ext cx="13844620" cy="388866"/>
            <a:chOff x="0" y="-1"/>
            <a:chExt cx="13844619" cy="388865"/>
          </a:xfrm>
        </p:grpSpPr>
        <p:cxnSp>
          <p:nvCxnSpPr>
            <p:cNvPr id="166" name="Google Shape;166;p12"/>
            <p:cNvCxnSpPr/>
            <p:nvPr/>
          </p:nvCxnSpPr>
          <p:spPr>
            <a:xfrm rot="10800000">
              <a:off x="291967" y="194431"/>
              <a:ext cx="13552651" cy="1"/>
            </a:xfrm>
            <a:prstGeom prst="straightConnector1">
              <a:avLst/>
            </a:prstGeom>
            <a:noFill/>
            <a:ln cap="flat" cmpd="sng" w="50800">
              <a:solidFill>
                <a:srgbClr val="5E5E5E"/>
              </a:solidFill>
              <a:prstDash val="solid"/>
              <a:miter lim="400000"/>
              <a:headEnd len="sm" w="sm" type="none"/>
              <a:tailEnd len="sm" w="sm" type="none"/>
            </a:ln>
          </p:spPr>
        </p:cxnSp>
        <p:sp>
          <p:nvSpPr>
            <p:cNvPr id="167" name="Google Shape;167;p12"/>
            <p:cNvSpPr/>
            <p:nvPr/>
          </p:nvSpPr>
          <p:spPr>
            <a:xfrm rot="10800000">
              <a:off x="0" y="-1"/>
              <a:ext cx="388864" cy="388865"/>
            </a:xfrm>
            <a:prstGeom prst="ellipse">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pic>
        <p:nvPicPr>
          <p:cNvPr id="168" name="Google Shape;168;p12"/>
          <p:cNvPicPr preferRelativeResize="0"/>
          <p:nvPr/>
        </p:nvPicPr>
        <p:blipFill rotWithShape="1">
          <a:blip r:embed="rId3">
            <a:alphaModFix/>
          </a:blip>
          <a:srcRect b="138" l="27006" r="11966" t="8323"/>
          <a:stretch/>
        </p:blipFill>
        <p:spPr>
          <a:xfrm>
            <a:off x="14189627" y="1343874"/>
            <a:ext cx="11637851" cy="11637852"/>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Google Shape;173;p13"/>
          <p:cNvPicPr preferRelativeResize="0"/>
          <p:nvPr/>
        </p:nvPicPr>
        <p:blipFill rotWithShape="1">
          <a:blip r:embed="rId3">
            <a:alphaModFix/>
          </a:blip>
          <a:srcRect b="4110" l="3463" r="1077" t="13924"/>
          <a:stretch/>
        </p:blipFill>
        <p:spPr>
          <a:xfrm>
            <a:off x="-165100" y="-205780"/>
            <a:ext cx="24714201" cy="14127560"/>
          </a:xfrm>
          <a:prstGeom prst="rect">
            <a:avLst/>
          </a:prstGeom>
          <a:noFill/>
          <a:ln>
            <a:noFill/>
          </a:ln>
        </p:spPr>
      </p:pic>
      <p:sp>
        <p:nvSpPr>
          <p:cNvPr id="174" name="Google Shape;174;p13"/>
          <p:cNvSpPr/>
          <p:nvPr/>
        </p:nvSpPr>
        <p:spPr>
          <a:xfrm>
            <a:off x="6904484" y="-173412"/>
            <a:ext cx="10575032" cy="14062823"/>
          </a:xfrm>
          <a:prstGeom prst="rect">
            <a:avLst/>
          </a:prstGeom>
          <a:solidFill>
            <a:srgbClr val="28303F">
              <a:alpha val="7490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13"/>
          <p:cNvSpPr/>
          <p:nvPr/>
        </p:nvSpPr>
        <p:spPr>
          <a:xfrm>
            <a:off x="7919784" y="9653271"/>
            <a:ext cx="8544432" cy="1623058"/>
          </a:xfrm>
          <a:prstGeom prst="rect">
            <a:avLst/>
          </a:prstGeom>
          <a:noFill/>
          <a:ln>
            <a:noFill/>
          </a:ln>
        </p:spPr>
        <p:txBody>
          <a:bodyPr anchorCtr="0" anchor="ctr" bIns="50800" lIns="50800" spcFirstLastPara="1" rIns="50800" wrap="square" tIns="50800">
            <a:spAutoFit/>
          </a:bodyPr>
          <a:lstStyle/>
          <a:p>
            <a:pPr indent="0" lvl="0" marL="0" marR="0" rtl="0" algn="ctr">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Pound for Pound Construction, Inc. aims to become the top leader of construction services through quality assured construction packages and efficient time management.</a:t>
            </a:r>
            <a:endParaRPr/>
          </a:p>
        </p:txBody>
      </p:sp>
      <p:sp>
        <p:nvSpPr>
          <p:cNvPr id="176" name="Google Shape;176;p13"/>
          <p:cNvSpPr/>
          <p:nvPr/>
        </p:nvSpPr>
        <p:spPr>
          <a:xfrm>
            <a:off x="8411830" y="8073083"/>
            <a:ext cx="7560340" cy="838201"/>
          </a:xfrm>
          <a:prstGeom prst="rect">
            <a:avLst/>
          </a:prstGeom>
          <a:noFill/>
          <a:ln>
            <a:noFill/>
          </a:ln>
        </p:spPr>
        <p:txBody>
          <a:bodyPr anchorCtr="0" anchor="ctr" bIns="50800" lIns="50800" spcFirstLastPara="1" rIns="50800" wrap="square" tIns="50800">
            <a:sp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MAIN GOAL</a:t>
            </a:r>
            <a:endParaRPr/>
          </a:p>
        </p:txBody>
      </p:sp>
      <p:grpSp>
        <p:nvGrpSpPr>
          <p:cNvPr id="177" name="Google Shape;177;p13"/>
          <p:cNvGrpSpPr/>
          <p:nvPr/>
        </p:nvGrpSpPr>
        <p:grpSpPr>
          <a:xfrm>
            <a:off x="11997567" y="-7165559"/>
            <a:ext cx="388865" cy="13844621"/>
            <a:chOff x="0" y="0"/>
            <a:chExt cx="388864" cy="13844620"/>
          </a:xfrm>
        </p:grpSpPr>
        <p:cxnSp>
          <p:nvCxnSpPr>
            <p:cNvPr id="178" name="Google Shape;178;p13"/>
            <p:cNvCxnSpPr/>
            <p:nvPr/>
          </p:nvCxnSpPr>
          <p:spPr>
            <a:xfrm flipH="1">
              <a:off x="194431" y="0"/>
              <a:ext cx="1" cy="13552651"/>
            </a:xfrm>
            <a:prstGeom prst="straightConnector1">
              <a:avLst/>
            </a:prstGeom>
            <a:noFill/>
            <a:ln cap="flat" cmpd="sng" w="50800">
              <a:solidFill>
                <a:srgbClr val="FFFFFF"/>
              </a:solidFill>
              <a:prstDash val="solid"/>
              <a:miter lim="400000"/>
              <a:headEnd len="sm" w="sm" type="none"/>
              <a:tailEnd len="sm" w="sm" type="none"/>
            </a:ln>
          </p:spPr>
        </p:cxnSp>
        <p:sp>
          <p:nvSpPr>
            <p:cNvPr id="179" name="Google Shape;179;p13"/>
            <p:cNvSpPr/>
            <p:nvPr/>
          </p:nvSpPr>
          <p:spPr>
            <a:xfrm rot="5400000">
              <a:off x="-1" y="13455755"/>
              <a:ext cx="388865" cy="388864"/>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14"/>
          <p:cNvSpPr/>
          <p:nvPr/>
        </p:nvSpPr>
        <p:spPr>
          <a:xfrm>
            <a:off x="-366316" y="-106760"/>
            <a:ext cx="12974836" cy="13929520"/>
          </a:xfrm>
          <a:prstGeom prst="rect">
            <a:avLst/>
          </a:prstGeom>
          <a:solidFill>
            <a:srgbClr val="45526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5" name="Google Shape;185;p14"/>
          <p:cNvSpPr/>
          <p:nvPr/>
        </p:nvSpPr>
        <p:spPr>
          <a:xfrm>
            <a:off x="2560637" y="7339662"/>
            <a:ext cx="9596448" cy="2337052"/>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40% increase in annual profits as of May 2024.</a:t>
            </a:r>
            <a:endParaRPr/>
          </a:p>
          <a:p>
            <a:pPr indent="0" lvl="0" marL="0" marR="0" rtl="0" algn="l">
              <a:lnSpc>
                <a:spcPct val="12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60% increase in construction service approval as of March 2025.</a:t>
            </a:r>
            <a:endParaRPr/>
          </a:p>
          <a:p>
            <a:pPr indent="0" lvl="0" marL="0" marR="0" rtl="0" algn="l">
              <a:lnSpc>
                <a:spcPct val="12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2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50% increase in new clients as of March 2023.</a:t>
            </a:r>
            <a:endParaRPr/>
          </a:p>
        </p:txBody>
      </p:sp>
      <p:sp>
        <p:nvSpPr>
          <p:cNvPr id="186" name="Google Shape;186;p14"/>
          <p:cNvSpPr/>
          <p:nvPr/>
        </p:nvSpPr>
        <p:spPr>
          <a:xfrm>
            <a:off x="2621920" y="5021306"/>
            <a:ext cx="8274680" cy="1705595"/>
          </a:xfrm>
          <a:prstGeom prst="rect">
            <a:avLst/>
          </a:prstGeom>
          <a:noFill/>
          <a:ln>
            <a:noFill/>
          </a:ln>
        </p:spPr>
        <p:txBody>
          <a:bodyPr anchorCtr="0" anchor="ctr" bIns="50800" lIns="50800" spcFirstLastPara="1" rIns="50800" wrap="square" tIns="50800">
            <a:spAutoFit/>
          </a:bodyPr>
          <a:lstStyle/>
          <a:p>
            <a:pPr indent="0" lvl="0" marL="0" marR="0" rtl="0" algn="l">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OVERVIEW OF GROWTH</a:t>
            </a:r>
            <a:endParaRPr/>
          </a:p>
        </p:txBody>
      </p:sp>
      <p:grpSp>
        <p:nvGrpSpPr>
          <p:cNvPr id="187" name="Google Shape;187;p14"/>
          <p:cNvGrpSpPr/>
          <p:nvPr/>
        </p:nvGrpSpPr>
        <p:grpSpPr>
          <a:xfrm rot="-5400000">
            <a:off x="-1042851" y="-3000920"/>
            <a:ext cx="388866" cy="13844621"/>
            <a:chOff x="0" y="0"/>
            <a:chExt cx="388864" cy="13844620"/>
          </a:xfrm>
        </p:grpSpPr>
        <p:cxnSp>
          <p:nvCxnSpPr>
            <p:cNvPr id="188" name="Google Shape;188;p14"/>
            <p:cNvCxnSpPr/>
            <p:nvPr/>
          </p:nvCxnSpPr>
          <p:spPr>
            <a:xfrm flipH="1">
              <a:off x="194431" y="0"/>
              <a:ext cx="1" cy="13552651"/>
            </a:xfrm>
            <a:prstGeom prst="straightConnector1">
              <a:avLst/>
            </a:prstGeom>
            <a:noFill/>
            <a:ln cap="flat" cmpd="sng" w="50800">
              <a:solidFill>
                <a:srgbClr val="FFFFFF"/>
              </a:solidFill>
              <a:prstDash val="solid"/>
              <a:miter lim="400000"/>
              <a:headEnd len="sm" w="sm" type="none"/>
              <a:tailEnd len="sm" w="sm" type="none"/>
            </a:ln>
          </p:spPr>
        </p:cxnSp>
        <p:sp>
          <p:nvSpPr>
            <p:cNvPr id="189" name="Google Shape;189;p14"/>
            <p:cNvSpPr/>
            <p:nvPr/>
          </p:nvSpPr>
          <p:spPr>
            <a:xfrm rot="5400000">
              <a:off x="-1" y="13455755"/>
              <a:ext cx="388865" cy="388864"/>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pic>
        <p:nvPicPr>
          <p:cNvPr id="190" name="Google Shape;190;p14" title="Points scored"/>
          <p:cNvPicPr preferRelativeResize="0"/>
          <p:nvPr/>
        </p:nvPicPr>
        <p:blipFill>
          <a:blip r:embed="rId3">
            <a:alphaModFix/>
          </a:blip>
          <a:stretch>
            <a:fillRect/>
          </a:stretch>
        </p:blipFill>
        <p:spPr>
          <a:xfrm>
            <a:off x="14162100" y="3954650"/>
            <a:ext cx="8809725" cy="5806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15"/>
          <p:cNvSpPr/>
          <p:nvPr/>
        </p:nvSpPr>
        <p:spPr>
          <a:xfrm>
            <a:off x="-327891" y="-653781"/>
            <a:ext cx="25039779" cy="7965779"/>
          </a:xfrm>
          <a:prstGeom prst="rect">
            <a:avLst/>
          </a:prstGeom>
          <a:solidFill>
            <a:srgbClr val="45526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15"/>
          <p:cNvSpPr/>
          <p:nvPr/>
        </p:nvSpPr>
        <p:spPr>
          <a:xfrm>
            <a:off x="8411830" y="1932408"/>
            <a:ext cx="7560340" cy="838201"/>
          </a:xfrm>
          <a:prstGeom prst="rect">
            <a:avLst/>
          </a:prstGeom>
          <a:noFill/>
          <a:ln>
            <a:noFill/>
          </a:ln>
        </p:spPr>
        <p:txBody>
          <a:bodyPr anchorCtr="0" anchor="ctr" bIns="50800" lIns="50800" spcFirstLastPara="1" rIns="50800" wrap="square" tIns="50800">
            <a:sp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WHAT WE OFFER</a:t>
            </a:r>
            <a:endParaRPr/>
          </a:p>
        </p:txBody>
      </p:sp>
      <p:sp>
        <p:nvSpPr>
          <p:cNvPr id="197" name="Google Shape;197;p15"/>
          <p:cNvSpPr/>
          <p:nvPr/>
        </p:nvSpPr>
        <p:spPr>
          <a:xfrm>
            <a:off x="504736" y="10339854"/>
            <a:ext cx="9886663" cy="1320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700"/>
              <a:buFont typeface="Roboto"/>
              <a:buNone/>
            </a:pPr>
            <a:r>
              <a:rPr b="0" i="0" lang="en-US" sz="2700" u="none" cap="none" strike="noStrike">
                <a:solidFill>
                  <a:srgbClr val="000000"/>
                </a:solidFill>
                <a:latin typeface="Roboto"/>
                <a:ea typeface="Roboto"/>
                <a:cs typeface="Roboto"/>
                <a:sym typeface="Roboto"/>
              </a:rPr>
              <a:t>The Best Construction Service</a:t>
            </a:r>
            <a:endParaRPr/>
          </a:p>
          <a:p>
            <a:pPr indent="0" lvl="0" marL="0" marR="0" rtl="0" algn="ctr">
              <a:lnSpc>
                <a:spcPct val="100000"/>
              </a:lnSpc>
              <a:spcBef>
                <a:spcPts val="0"/>
              </a:spcBef>
              <a:spcAft>
                <a:spcPts val="0"/>
              </a:spcAft>
              <a:buClr>
                <a:srgbClr val="000000"/>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700"/>
              <a:buFont typeface="Roboto"/>
              <a:buNone/>
            </a:pPr>
            <a:r>
              <a:rPr b="0" i="0" lang="en-US" sz="2700" u="none" cap="none" strike="noStrike">
                <a:solidFill>
                  <a:srgbClr val="000000"/>
                </a:solidFill>
                <a:latin typeface="Roboto"/>
                <a:ea typeface="Roboto"/>
                <a:cs typeface="Roboto"/>
                <a:sym typeface="Roboto"/>
              </a:rPr>
              <a:t>Efficient Construction Time Management</a:t>
            </a:r>
            <a:endParaRPr/>
          </a:p>
        </p:txBody>
      </p:sp>
      <p:sp>
        <p:nvSpPr>
          <p:cNvPr id="198" name="Google Shape;198;p15"/>
          <p:cNvSpPr/>
          <p:nvPr/>
        </p:nvSpPr>
        <p:spPr>
          <a:xfrm>
            <a:off x="13712736" y="10339854"/>
            <a:ext cx="9886663" cy="13208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700"/>
              <a:buFont typeface="Roboto"/>
              <a:buNone/>
            </a:pPr>
            <a:r>
              <a:rPr b="0" i="0" lang="en-US" sz="2700" u="none" cap="none" strike="noStrike">
                <a:solidFill>
                  <a:srgbClr val="000000"/>
                </a:solidFill>
                <a:latin typeface="Roboto"/>
                <a:ea typeface="Roboto"/>
                <a:cs typeface="Roboto"/>
                <a:sym typeface="Roboto"/>
              </a:rPr>
              <a:t>Extensive and Meticulous Construction Planning</a:t>
            </a:r>
            <a:endParaRPr/>
          </a:p>
          <a:p>
            <a:pPr indent="0" lvl="0" marL="0" marR="0" rtl="0" algn="ctr">
              <a:lnSpc>
                <a:spcPct val="100000"/>
              </a:lnSpc>
              <a:spcBef>
                <a:spcPts val="0"/>
              </a:spcBef>
              <a:spcAft>
                <a:spcPts val="0"/>
              </a:spcAft>
              <a:buClr>
                <a:srgbClr val="000000"/>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700"/>
              <a:buFont typeface="Roboto"/>
              <a:buNone/>
            </a:pPr>
            <a:r>
              <a:rPr b="0" i="0" lang="en-US" sz="2700" u="none" cap="none" strike="noStrike">
                <a:solidFill>
                  <a:srgbClr val="000000"/>
                </a:solidFill>
                <a:latin typeface="Roboto"/>
                <a:ea typeface="Roboto"/>
                <a:cs typeface="Roboto"/>
                <a:sym typeface="Roboto"/>
              </a:rPr>
              <a:t>Friendly and Quality Assured Customer Service</a:t>
            </a:r>
            <a:endParaRPr/>
          </a:p>
        </p:txBody>
      </p:sp>
      <p:pic>
        <p:nvPicPr>
          <p:cNvPr id="199" name="Google Shape;199;p15"/>
          <p:cNvPicPr preferRelativeResize="0"/>
          <p:nvPr/>
        </p:nvPicPr>
        <p:blipFill rotWithShape="1">
          <a:blip r:embed="rId3">
            <a:alphaModFix/>
          </a:blip>
          <a:srcRect b="9131" l="2245" r="1227" t="26510"/>
          <a:stretch/>
        </p:blipFill>
        <p:spPr>
          <a:xfrm>
            <a:off x="8493277" y="3629503"/>
            <a:ext cx="7320593" cy="7320594"/>
          </a:xfrm>
          <a:custGeom>
            <a:rect b="b" l="l" r="r" t="t"/>
            <a:pathLst>
              <a:path extrusionOk="0" h="21600" w="21600">
                <a:moveTo>
                  <a:pt x="0" y="10800"/>
                </a:moveTo>
                <a:lnTo>
                  <a:pt x="10800" y="21600"/>
                </a:lnTo>
                <a:lnTo>
                  <a:pt x="21600" y="10800"/>
                </a:lnTo>
                <a:lnTo>
                  <a:pt x="10800" y="0"/>
                </a:lnTo>
                <a:lnTo>
                  <a:pt x="0" y="10800"/>
                </a:lnTo>
                <a:close/>
              </a:path>
            </a:pathLst>
          </a:custGeom>
          <a:noFill/>
          <a:ln>
            <a:noFill/>
          </a:ln>
        </p:spPr>
      </p:pic>
      <p:pic>
        <p:nvPicPr>
          <p:cNvPr id="200" name="Google Shape;200;p15"/>
          <p:cNvPicPr preferRelativeResize="0"/>
          <p:nvPr/>
        </p:nvPicPr>
        <p:blipFill rotWithShape="1">
          <a:blip r:embed="rId4">
            <a:alphaModFix/>
          </a:blip>
          <a:srcRect b="3284" l="14232" r="25028" t="5044"/>
          <a:stretch/>
        </p:blipFill>
        <p:spPr>
          <a:xfrm>
            <a:off x="16599702" y="5030423"/>
            <a:ext cx="4518754" cy="4518754"/>
          </a:xfrm>
          <a:custGeom>
            <a:rect b="b" l="l" r="r" t="t"/>
            <a:pathLst>
              <a:path extrusionOk="0" h="21600" w="21600">
                <a:moveTo>
                  <a:pt x="0" y="10800"/>
                </a:moveTo>
                <a:lnTo>
                  <a:pt x="10800" y="21600"/>
                </a:lnTo>
                <a:lnTo>
                  <a:pt x="21600" y="10800"/>
                </a:lnTo>
                <a:lnTo>
                  <a:pt x="10800" y="0"/>
                </a:lnTo>
                <a:lnTo>
                  <a:pt x="0" y="10800"/>
                </a:lnTo>
                <a:close/>
              </a:path>
            </a:pathLst>
          </a:custGeom>
          <a:noFill/>
          <a:ln>
            <a:noFill/>
          </a:ln>
        </p:spPr>
      </p:pic>
      <p:pic>
        <p:nvPicPr>
          <p:cNvPr id="201" name="Google Shape;201;p15"/>
          <p:cNvPicPr preferRelativeResize="0"/>
          <p:nvPr/>
        </p:nvPicPr>
        <p:blipFill rotWithShape="1">
          <a:blip r:embed="rId5">
            <a:alphaModFix/>
          </a:blip>
          <a:srcRect b="1972" l="19447" r="19449" t="6247"/>
          <a:stretch/>
        </p:blipFill>
        <p:spPr>
          <a:xfrm>
            <a:off x="3188691" y="5030423"/>
            <a:ext cx="4518753" cy="4518754"/>
          </a:xfrm>
          <a:custGeom>
            <a:rect b="b" l="l" r="r" t="t"/>
            <a:pathLst>
              <a:path extrusionOk="0" h="21600" w="21600">
                <a:moveTo>
                  <a:pt x="0" y="10800"/>
                </a:moveTo>
                <a:lnTo>
                  <a:pt x="10800" y="21600"/>
                </a:lnTo>
                <a:lnTo>
                  <a:pt x="21600" y="10800"/>
                </a:lnTo>
                <a:lnTo>
                  <a:pt x="10800" y="0"/>
                </a:lnTo>
                <a:lnTo>
                  <a:pt x="0" y="10800"/>
                </a:ln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16"/>
          <p:cNvPicPr preferRelativeResize="0"/>
          <p:nvPr/>
        </p:nvPicPr>
        <p:blipFill rotWithShape="1">
          <a:blip r:embed="rId3">
            <a:alphaModFix/>
          </a:blip>
          <a:srcRect b="10480" l="1227" r="1226" t="24481"/>
          <a:stretch/>
        </p:blipFill>
        <p:spPr>
          <a:xfrm>
            <a:off x="15494000" y="4800600"/>
            <a:ext cx="7259836" cy="7259836"/>
          </a:xfrm>
          <a:prstGeom prst="rect">
            <a:avLst/>
          </a:prstGeom>
          <a:noFill/>
          <a:ln>
            <a:noFill/>
          </a:ln>
        </p:spPr>
      </p:pic>
      <p:pic>
        <p:nvPicPr>
          <p:cNvPr id="207" name="Google Shape;207;p16"/>
          <p:cNvPicPr preferRelativeResize="0"/>
          <p:nvPr/>
        </p:nvPicPr>
        <p:blipFill rotWithShape="1">
          <a:blip r:embed="rId4">
            <a:alphaModFix/>
          </a:blip>
          <a:srcRect b="8254" l="2624" r="2623" t="48903"/>
          <a:stretch/>
        </p:blipFill>
        <p:spPr>
          <a:xfrm>
            <a:off x="1574800" y="7987803"/>
            <a:ext cx="13500598" cy="4072633"/>
          </a:xfrm>
          <a:prstGeom prst="rect">
            <a:avLst/>
          </a:prstGeom>
          <a:noFill/>
          <a:ln>
            <a:noFill/>
          </a:ln>
        </p:spPr>
      </p:pic>
      <p:pic>
        <p:nvPicPr>
          <p:cNvPr id="208" name="Google Shape;208;p16"/>
          <p:cNvPicPr preferRelativeResize="0"/>
          <p:nvPr/>
        </p:nvPicPr>
        <p:blipFill rotWithShape="1">
          <a:blip r:embed="rId5">
            <a:alphaModFix/>
          </a:blip>
          <a:srcRect b="2598" l="2950" r="16018" t="10144"/>
          <a:stretch/>
        </p:blipFill>
        <p:spPr>
          <a:xfrm>
            <a:off x="1574800" y="1637803"/>
            <a:ext cx="8231188" cy="5908974"/>
          </a:xfrm>
          <a:prstGeom prst="rect">
            <a:avLst/>
          </a:prstGeom>
          <a:noFill/>
          <a:ln>
            <a:noFill/>
          </a:ln>
        </p:spPr>
      </p:pic>
      <p:pic>
        <p:nvPicPr>
          <p:cNvPr id="209" name="Google Shape;209;p16"/>
          <p:cNvPicPr preferRelativeResize="0"/>
          <p:nvPr/>
        </p:nvPicPr>
        <p:blipFill rotWithShape="1">
          <a:blip r:embed="rId6">
            <a:alphaModFix/>
          </a:blip>
          <a:srcRect b="8830" l="3689" r="3689" t="16375"/>
          <a:stretch/>
        </p:blipFill>
        <p:spPr>
          <a:xfrm>
            <a:off x="10210800" y="1637803"/>
            <a:ext cx="4878388" cy="5908974"/>
          </a:xfrm>
          <a:prstGeom prst="rect">
            <a:avLst/>
          </a:prstGeom>
          <a:noFill/>
          <a:ln>
            <a:noFill/>
          </a:ln>
        </p:spPr>
      </p:pic>
      <p:pic>
        <p:nvPicPr>
          <p:cNvPr id="210" name="Google Shape;210;p16"/>
          <p:cNvPicPr preferRelativeResize="0"/>
          <p:nvPr/>
        </p:nvPicPr>
        <p:blipFill rotWithShape="1">
          <a:blip r:embed="rId7">
            <a:alphaModFix/>
          </a:blip>
          <a:srcRect b="7842" l="6276" r="6275" t="42556"/>
          <a:stretch/>
        </p:blipFill>
        <p:spPr>
          <a:xfrm>
            <a:off x="15493998" y="1640110"/>
            <a:ext cx="7259837" cy="27473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17"/>
          <p:cNvSpPr/>
          <p:nvPr/>
        </p:nvSpPr>
        <p:spPr>
          <a:xfrm>
            <a:off x="-366316" y="-106760"/>
            <a:ext cx="24913433" cy="6997304"/>
          </a:xfrm>
          <a:prstGeom prst="rect">
            <a:avLst/>
          </a:prstGeom>
          <a:solidFill>
            <a:srgbClr val="45526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16" name="Google Shape;216;p17"/>
          <p:cNvPicPr preferRelativeResize="0"/>
          <p:nvPr/>
        </p:nvPicPr>
        <p:blipFill rotWithShape="1">
          <a:blip r:embed="rId3">
            <a:alphaModFix/>
          </a:blip>
          <a:srcRect b="19425" l="20310" r="16838" t="2395"/>
          <a:stretch/>
        </p:blipFill>
        <p:spPr>
          <a:xfrm>
            <a:off x="7679159" y="-212973"/>
            <a:ext cx="8568482" cy="7105452"/>
          </a:xfrm>
          <a:prstGeom prst="rect">
            <a:avLst/>
          </a:prstGeom>
          <a:noFill/>
          <a:ln>
            <a:noFill/>
          </a:ln>
        </p:spPr>
      </p:pic>
      <p:pic>
        <p:nvPicPr>
          <p:cNvPr id="217" name="Google Shape;217;p17"/>
          <p:cNvPicPr preferRelativeResize="0"/>
          <p:nvPr/>
        </p:nvPicPr>
        <p:blipFill rotWithShape="1">
          <a:blip r:embed="rId4">
            <a:alphaModFix/>
          </a:blip>
          <a:srcRect b="17216" l="19454" r="19454" t="5056"/>
          <a:stretch/>
        </p:blipFill>
        <p:spPr>
          <a:xfrm>
            <a:off x="16251609" y="6882861"/>
            <a:ext cx="8249991" cy="6997496"/>
          </a:xfrm>
          <a:prstGeom prst="rect">
            <a:avLst/>
          </a:prstGeom>
          <a:noFill/>
          <a:ln>
            <a:noFill/>
          </a:ln>
        </p:spPr>
      </p:pic>
      <p:pic>
        <p:nvPicPr>
          <p:cNvPr id="218" name="Google Shape;218;p17"/>
          <p:cNvPicPr preferRelativeResize="0"/>
          <p:nvPr/>
        </p:nvPicPr>
        <p:blipFill rotWithShape="1">
          <a:blip r:embed="rId5">
            <a:alphaModFix/>
          </a:blip>
          <a:srcRect b="29588" l="28633" r="25839" t="8979"/>
          <a:stretch/>
        </p:blipFill>
        <p:spPr>
          <a:xfrm>
            <a:off x="-266279" y="6888931"/>
            <a:ext cx="7940900" cy="7146901"/>
          </a:xfrm>
          <a:prstGeom prst="rect">
            <a:avLst/>
          </a:prstGeom>
          <a:noFill/>
          <a:ln>
            <a:noFill/>
          </a:ln>
        </p:spPr>
      </p:pic>
      <p:sp>
        <p:nvSpPr>
          <p:cNvPr id="219" name="Google Shape;219;p17"/>
          <p:cNvSpPr/>
          <p:nvPr/>
        </p:nvSpPr>
        <p:spPr>
          <a:xfrm>
            <a:off x="698842" y="2990602"/>
            <a:ext cx="5998478" cy="1460501"/>
          </a:xfrm>
          <a:prstGeom prst="rect">
            <a:avLst/>
          </a:prstGeom>
          <a:noFill/>
          <a:ln>
            <a:noFill/>
          </a:ln>
        </p:spPr>
        <p:txBody>
          <a:bodyPr anchorCtr="0" anchor="ctr" bIns="50800" lIns="50800" spcFirstLastPara="1" rIns="50800" wrap="square" tIns="50800">
            <a:sp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Engr. Brian Iowa</a:t>
            </a:r>
            <a:endParaRPr/>
          </a:p>
          <a:p>
            <a:pPr indent="0" lvl="0" marL="0" marR="0" rtl="0" algn="ctr">
              <a:lnSpc>
                <a:spcPct val="20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Founder &amp; CEO</a:t>
            </a:r>
            <a:endParaRPr/>
          </a:p>
        </p:txBody>
      </p:sp>
      <p:sp>
        <p:nvSpPr>
          <p:cNvPr id="220" name="Google Shape;220;p17"/>
          <p:cNvSpPr/>
          <p:nvPr/>
        </p:nvSpPr>
        <p:spPr>
          <a:xfrm>
            <a:off x="9167262" y="9651263"/>
            <a:ext cx="5566876" cy="1460501"/>
          </a:xfrm>
          <a:prstGeom prst="rect">
            <a:avLst/>
          </a:prstGeom>
          <a:noFill/>
          <a:ln>
            <a:noFill/>
          </a:ln>
        </p:spPr>
        <p:txBody>
          <a:bodyPr anchorCtr="0" anchor="ctr" bIns="50800" lIns="50800" spcFirstLastPara="1" rIns="50800" wrap="square" tIns="50800">
            <a:spAutoFit/>
          </a:bodyPr>
          <a:lstStyle/>
          <a:p>
            <a:pPr indent="0" lvl="0" marL="0" marR="0" rtl="0" algn="ctr">
              <a:lnSpc>
                <a:spcPct val="200000"/>
              </a:lnSpc>
              <a:spcBef>
                <a:spcPts val="0"/>
              </a:spcBef>
              <a:spcAft>
                <a:spcPts val="0"/>
              </a:spcAft>
              <a:buClr>
                <a:srgbClr val="000000"/>
              </a:buClr>
              <a:buSzPts val="3300"/>
              <a:buFont typeface="Roboto"/>
              <a:buNone/>
            </a:pPr>
            <a:r>
              <a:rPr b="1" i="0" lang="en-US" sz="3300" u="none" cap="none" strike="noStrike">
                <a:solidFill>
                  <a:srgbClr val="000000"/>
                </a:solidFill>
                <a:latin typeface="Roboto"/>
                <a:ea typeface="Roboto"/>
                <a:cs typeface="Roboto"/>
                <a:sym typeface="Roboto"/>
              </a:rPr>
              <a:t>Rose Yumimoto</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Chief Marketing Officer</a:t>
            </a:r>
            <a:endParaRPr/>
          </a:p>
        </p:txBody>
      </p:sp>
      <p:sp>
        <p:nvSpPr>
          <p:cNvPr id="221" name="Google Shape;221;p17"/>
          <p:cNvSpPr/>
          <p:nvPr/>
        </p:nvSpPr>
        <p:spPr>
          <a:xfrm>
            <a:off x="17593216" y="2990602"/>
            <a:ext cx="5566876" cy="1460501"/>
          </a:xfrm>
          <a:prstGeom prst="rect">
            <a:avLst/>
          </a:prstGeom>
          <a:noFill/>
          <a:ln>
            <a:noFill/>
          </a:ln>
        </p:spPr>
        <p:txBody>
          <a:bodyPr anchorCtr="0" anchor="ctr" bIns="50800" lIns="50800" spcFirstLastPara="1" rIns="50800" wrap="square" tIns="50800">
            <a:sp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Engr. Bill Zoe</a:t>
            </a:r>
            <a:endParaRPr/>
          </a:p>
          <a:p>
            <a:pPr indent="0" lvl="0" marL="0" marR="0" rtl="0" algn="ctr">
              <a:lnSpc>
                <a:spcPct val="20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Quality Control Officer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18"/>
          <p:cNvPicPr preferRelativeResize="0"/>
          <p:nvPr/>
        </p:nvPicPr>
        <p:blipFill rotWithShape="1">
          <a:blip r:embed="rId3">
            <a:alphaModFix/>
          </a:blip>
          <a:srcRect b="22300" l="3881" r="924" t="5394"/>
          <a:stretch/>
        </p:blipFill>
        <p:spPr>
          <a:xfrm>
            <a:off x="-203200" y="-203200"/>
            <a:ext cx="24790403" cy="14122400"/>
          </a:xfrm>
          <a:prstGeom prst="rect">
            <a:avLst/>
          </a:prstGeom>
          <a:noFill/>
          <a:ln>
            <a:noFill/>
          </a:ln>
        </p:spPr>
      </p:pic>
      <p:sp>
        <p:nvSpPr>
          <p:cNvPr id="227" name="Google Shape;227;p18"/>
          <p:cNvSpPr/>
          <p:nvPr/>
        </p:nvSpPr>
        <p:spPr>
          <a:xfrm>
            <a:off x="14210203" y="8482217"/>
            <a:ext cx="9933594" cy="1072088"/>
          </a:xfrm>
          <a:prstGeom prst="rect">
            <a:avLst/>
          </a:prstGeom>
          <a:noFill/>
          <a:ln>
            <a:noFill/>
          </a:ln>
        </p:spPr>
        <p:txBody>
          <a:bodyPr anchorCtr="0" anchor="ctr" bIns="50800" lIns="50800" spcFirstLastPara="1" rIns="50800" wrap="square" tIns="50800">
            <a:spAutoFit/>
          </a:bodyPr>
          <a:lstStyle/>
          <a:p>
            <a:pPr indent="0" lvl="0" marL="0" marR="0" rtl="0" algn="ct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+76 37368 8728</a:t>
            </a:r>
            <a:endParaRPr/>
          </a:p>
          <a:p>
            <a:pPr indent="0" lvl="0" marL="0" marR="0" rtl="0" algn="ct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ras@builders.com</a:t>
            </a:r>
            <a:endParaRPr b="1" i="0" sz="3000" u="sng" cap="none" strike="noStrike">
              <a:solidFill>
                <a:srgbClr val="000000"/>
              </a:solidFill>
              <a:latin typeface="Helvetica Neue"/>
              <a:ea typeface="Helvetica Neue"/>
              <a:cs typeface="Helvetica Neue"/>
              <a:sym typeface="Helvetica Neue"/>
              <a:hlinkClick r:id="rId4"/>
            </a:endParaRPr>
          </a:p>
        </p:txBody>
      </p:sp>
      <p:sp>
        <p:nvSpPr>
          <p:cNvPr id="228" name="Google Shape;228;p18"/>
          <p:cNvSpPr/>
          <p:nvPr/>
        </p:nvSpPr>
        <p:spPr>
          <a:xfrm>
            <a:off x="15396830" y="7375217"/>
            <a:ext cx="7560340" cy="1003297"/>
          </a:xfrm>
          <a:prstGeom prst="rect">
            <a:avLst/>
          </a:prstGeom>
          <a:noFill/>
          <a:ln>
            <a:noFill/>
          </a:ln>
        </p:spPr>
        <p:txBody>
          <a:bodyPr anchorCtr="0" anchor="ctr" bIns="50800" lIns="50800" spcFirstLastPara="1" rIns="50800" wrap="square" tIns="50800">
            <a:spAutoFit/>
          </a:bodyPr>
          <a:lstStyle/>
          <a:p>
            <a:pPr indent="0" lvl="0" marL="0" marR="0" rtl="0" algn="ctr">
              <a:lnSpc>
                <a:spcPct val="25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THANK YOU!</a:t>
            </a:r>
            <a:endParaRPr/>
          </a:p>
        </p:txBody>
      </p:sp>
      <p:grpSp>
        <p:nvGrpSpPr>
          <p:cNvPr id="229" name="Google Shape;229;p18"/>
          <p:cNvGrpSpPr/>
          <p:nvPr/>
        </p:nvGrpSpPr>
        <p:grpSpPr>
          <a:xfrm rot="-5400000">
            <a:off x="12254691" y="-3298700"/>
            <a:ext cx="13844620" cy="388866"/>
            <a:chOff x="0" y="-1"/>
            <a:chExt cx="13844619" cy="388865"/>
          </a:xfrm>
        </p:grpSpPr>
        <p:cxnSp>
          <p:nvCxnSpPr>
            <p:cNvPr id="230" name="Google Shape;230;p18"/>
            <p:cNvCxnSpPr/>
            <p:nvPr/>
          </p:nvCxnSpPr>
          <p:spPr>
            <a:xfrm rot="10800000">
              <a:off x="291967" y="194431"/>
              <a:ext cx="13552651" cy="1"/>
            </a:xfrm>
            <a:prstGeom prst="straightConnector1">
              <a:avLst/>
            </a:prstGeom>
            <a:noFill/>
            <a:ln cap="flat" cmpd="sng" w="50800">
              <a:solidFill>
                <a:srgbClr val="5E5E5E"/>
              </a:solidFill>
              <a:prstDash val="solid"/>
              <a:miter lim="400000"/>
              <a:headEnd len="sm" w="sm" type="none"/>
              <a:tailEnd len="sm" w="sm" type="none"/>
            </a:ln>
          </p:spPr>
        </p:cxnSp>
        <p:sp>
          <p:nvSpPr>
            <p:cNvPr id="231" name="Google Shape;231;p18"/>
            <p:cNvSpPr/>
            <p:nvPr/>
          </p:nvSpPr>
          <p:spPr>
            <a:xfrm rot="10800000">
              <a:off x="0" y="-1"/>
              <a:ext cx="388864" cy="388865"/>
            </a:xfrm>
            <a:prstGeom prst="ellipse">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pic>
        <p:nvPicPr>
          <p:cNvPr id="232" name="Google Shape;232;p18"/>
          <p:cNvPicPr preferRelativeResize="0"/>
          <p:nvPr/>
        </p:nvPicPr>
        <p:blipFill rotWithShape="1">
          <a:blip r:embed="rId5">
            <a:alphaModFix/>
          </a:blip>
          <a:srcRect b="0" l="0" r="0" t="0"/>
          <a:stretch/>
        </p:blipFill>
        <p:spPr>
          <a:xfrm>
            <a:off x="18287009" y="4856229"/>
            <a:ext cx="1779980" cy="2014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2"/>
          <p:cNvPicPr preferRelativeResize="0"/>
          <p:nvPr/>
        </p:nvPicPr>
        <p:blipFill rotWithShape="1">
          <a:blip r:embed="rId3">
            <a:alphaModFix/>
          </a:blip>
          <a:srcRect b="1846" l="34280" r="2351" t="2505"/>
          <a:stretch/>
        </p:blipFill>
        <p:spPr>
          <a:xfrm>
            <a:off x="1621060" y="1625600"/>
            <a:ext cx="10399317" cy="10464800"/>
          </a:xfrm>
          <a:prstGeom prst="rect">
            <a:avLst/>
          </a:prstGeom>
          <a:noFill/>
          <a:ln>
            <a:noFill/>
          </a:ln>
        </p:spPr>
      </p:pic>
      <p:pic>
        <p:nvPicPr>
          <p:cNvPr id="69" name="Google Shape;69;p2"/>
          <p:cNvPicPr preferRelativeResize="0"/>
          <p:nvPr/>
        </p:nvPicPr>
        <p:blipFill rotWithShape="1">
          <a:blip r:embed="rId4">
            <a:alphaModFix/>
          </a:blip>
          <a:srcRect b="34027" l="13314" r="1042" t="1179"/>
          <a:stretch/>
        </p:blipFill>
        <p:spPr>
          <a:xfrm>
            <a:off x="12363226" y="1612900"/>
            <a:ext cx="10399515" cy="10490199"/>
          </a:xfrm>
          <a:prstGeom prst="rect">
            <a:avLst/>
          </a:prstGeom>
          <a:noFill/>
          <a:ln>
            <a:noFill/>
          </a:ln>
        </p:spPr>
      </p:pic>
      <p:sp>
        <p:nvSpPr>
          <p:cNvPr id="70" name="Google Shape;70;p2"/>
          <p:cNvSpPr/>
          <p:nvPr/>
        </p:nvSpPr>
        <p:spPr>
          <a:xfrm rot="-2700000">
            <a:off x="9011763" y="3677763"/>
            <a:ext cx="6360474" cy="6360474"/>
          </a:xfrm>
          <a:prstGeom prst="rect">
            <a:avLst/>
          </a:prstGeom>
          <a:solidFill>
            <a:srgbClr val="4552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2"/>
          <p:cNvSpPr/>
          <p:nvPr/>
        </p:nvSpPr>
        <p:spPr>
          <a:xfrm>
            <a:off x="7891229" y="6248400"/>
            <a:ext cx="8601542" cy="1219201"/>
          </a:xfrm>
          <a:prstGeom prst="rect">
            <a:avLst/>
          </a:prstGeom>
          <a:noFill/>
          <a:ln>
            <a:noFill/>
          </a:ln>
        </p:spPr>
        <p:txBody>
          <a:bodyPr anchorCtr="0" anchor="t" bIns="50800" lIns="50800" spcFirstLastPara="1" rIns="50800" wrap="square" tIns="50800">
            <a:spAutoFit/>
          </a:bodyPr>
          <a:lstStyle/>
          <a:p>
            <a:pPr indent="0" lvl="0" marL="0" marR="0" rtl="0" algn="ctr">
              <a:lnSpc>
                <a:spcPct val="200000"/>
              </a:lnSpc>
              <a:spcBef>
                <a:spcPts val="0"/>
              </a:spcBef>
              <a:spcAft>
                <a:spcPts val="0"/>
              </a:spcAft>
              <a:buClr>
                <a:srgbClr val="FFFFFF"/>
              </a:buClr>
              <a:buSzPts val="7500"/>
              <a:buFont typeface="Roboto Black"/>
              <a:buNone/>
            </a:pPr>
            <a:r>
              <a:rPr b="0" i="0" lang="en-US" sz="7500" u="none" cap="none" strike="noStrike">
                <a:solidFill>
                  <a:srgbClr val="FFFFFF"/>
                </a:solidFill>
                <a:latin typeface="Roboto Black"/>
                <a:ea typeface="Roboto Black"/>
                <a:cs typeface="Roboto Black"/>
                <a:sym typeface="Roboto Black"/>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3"/>
          <p:cNvSpPr/>
          <p:nvPr/>
        </p:nvSpPr>
        <p:spPr>
          <a:xfrm>
            <a:off x="5938837" y="8423259"/>
            <a:ext cx="11220956" cy="2200272"/>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will be held at SAS Conference Room on February 13, 2021 from 9am to 12pm. This event will mainly discuss the future projects the company will be holding and handling this coming 2025. Profits to be used will be discussed and planned for the entire project together with the special sponsors.</a:t>
            </a:r>
            <a:endParaRPr/>
          </a:p>
        </p:txBody>
      </p:sp>
      <p:sp>
        <p:nvSpPr>
          <p:cNvPr id="77" name="Google Shape;77;p3"/>
          <p:cNvSpPr/>
          <p:nvPr/>
        </p:nvSpPr>
        <p:spPr>
          <a:xfrm>
            <a:off x="1645875" y="2999740"/>
            <a:ext cx="5892770" cy="172212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BRIDGING BRIDGE PROJECT</a:t>
            </a:r>
            <a:endParaRPr/>
          </a:p>
        </p:txBody>
      </p:sp>
      <p:grpSp>
        <p:nvGrpSpPr>
          <p:cNvPr id="78" name="Google Shape;78;p3"/>
          <p:cNvGrpSpPr/>
          <p:nvPr/>
        </p:nvGrpSpPr>
        <p:grpSpPr>
          <a:xfrm>
            <a:off x="4057650" y="5285618"/>
            <a:ext cx="388865" cy="12517366"/>
            <a:chOff x="0" y="0"/>
            <a:chExt cx="388864" cy="12517364"/>
          </a:xfrm>
        </p:grpSpPr>
        <p:cxnSp>
          <p:nvCxnSpPr>
            <p:cNvPr id="79" name="Google Shape;79;p3"/>
            <p:cNvCxnSpPr/>
            <p:nvPr/>
          </p:nvCxnSpPr>
          <p:spPr>
            <a:xfrm flipH="1" rot="10800000">
              <a:off x="194431" y="291968"/>
              <a:ext cx="1" cy="12225396"/>
            </a:xfrm>
            <a:prstGeom prst="straightConnector1">
              <a:avLst/>
            </a:prstGeom>
            <a:noFill/>
            <a:ln cap="flat" cmpd="sng" w="50800">
              <a:solidFill>
                <a:srgbClr val="5E5E5E"/>
              </a:solidFill>
              <a:prstDash val="solid"/>
              <a:miter lim="400000"/>
              <a:headEnd len="sm" w="sm" type="none"/>
              <a:tailEnd len="sm" w="sm" type="none"/>
            </a:ln>
          </p:spPr>
        </p:cxnSp>
        <p:sp>
          <p:nvSpPr>
            <p:cNvPr id="80" name="Google Shape;80;p3"/>
            <p:cNvSpPr/>
            <p:nvPr/>
          </p:nvSpPr>
          <p:spPr>
            <a:xfrm rot="-5400000">
              <a:off x="0" y="0"/>
              <a:ext cx="388864" cy="388864"/>
            </a:xfrm>
            <a:prstGeom prst="ellipse">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pic>
        <p:nvPicPr>
          <p:cNvPr id="81" name="Google Shape;81;p3"/>
          <p:cNvPicPr preferRelativeResize="0"/>
          <p:nvPr/>
        </p:nvPicPr>
        <p:blipFill rotWithShape="1">
          <a:blip r:embed="rId3">
            <a:alphaModFix/>
          </a:blip>
          <a:srcRect b="21187" l="3264" r="3263" t="49508"/>
          <a:stretch/>
        </p:blipFill>
        <p:spPr>
          <a:xfrm>
            <a:off x="9067457" y="-165100"/>
            <a:ext cx="15468105" cy="72736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4"/>
          <p:cNvSpPr/>
          <p:nvPr/>
        </p:nvSpPr>
        <p:spPr>
          <a:xfrm>
            <a:off x="4422175" y="8353527"/>
            <a:ext cx="15539650" cy="1623058"/>
          </a:xfrm>
          <a:prstGeom prst="rect">
            <a:avLst/>
          </a:prstGeom>
          <a:noFill/>
          <a:ln>
            <a:noFill/>
          </a:ln>
        </p:spPr>
        <p:txBody>
          <a:bodyPr anchorCtr="0" anchor="ctr" bIns="50800" lIns="50800" spcFirstLastPara="1" rIns="50800" wrap="square" tIns="50800">
            <a:spAutoFit/>
          </a:bodyPr>
          <a:lstStyle/>
          <a:p>
            <a:pPr indent="0" lvl="0" marL="0" marR="0" rtl="0" algn="ct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meeting will be held at SYF Conference Room on March 15, 2022 from 1pm to 6pm. The agenda of this meeting is to discuss the future road management project for the year 2025. Other agenda includes the planning of construction, implementing specific deadline for the project and hiring of workers for the project.</a:t>
            </a:r>
            <a:endParaRPr/>
          </a:p>
        </p:txBody>
      </p:sp>
      <p:sp>
        <p:nvSpPr>
          <p:cNvPr id="87" name="Google Shape;87;p4"/>
          <p:cNvSpPr/>
          <p:nvPr/>
        </p:nvSpPr>
        <p:spPr>
          <a:xfrm>
            <a:off x="6470962" y="6823473"/>
            <a:ext cx="11442075" cy="838201"/>
          </a:xfrm>
          <a:prstGeom prst="rect">
            <a:avLst/>
          </a:prstGeom>
          <a:noFill/>
          <a:ln>
            <a:noFill/>
          </a:ln>
        </p:spPr>
        <p:txBody>
          <a:bodyPr anchorCtr="0" anchor="ctr" bIns="50800" lIns="50800" spcFirstLastPara="1" rIns="50800" wrap="square" tIns="50800">
            <a:spAutoFit/>
          </a:bodyPr>
          <a:lstStyle/>
          <a:p>
            <a:pPr indent="0" lvl="0" marL="0" marR="0" rtl="0" algn="ctr">
              <a:lnSpc>
                <a:spcPct val="12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ROAD MANAGEMENT PROJECT</a:t>
            </a:r>
            <a:endParaRPr/>
          </a:p>
        </p:txBody>
      </p:sp>
      <p:grpSp>
        <p:nvGrpSpPr>
          <p:cNvPr id="88" name="Google Shape;88;p4"/>
          <p:cNvGrpSpPr/>
          <p:nvPr/>
        </p:nvGrpSpPr>
        <p:grpSpPr>
          <a:xfrm>
            <a:off x="11997568" y="11153018"/>
            <a:ext cx="388865" cy="12517366"/>
            <a:chOff x="0" y="0"/>
            <a:chExt cx="388864" cy="12517364"/>
          </a:xfrm>
        </p:grpSpPr>
        <p:cxnSp>
          <p:nvCxnSpPr>
            <p:cNvPr id="89" name="Google Shape;89;p4"/>
            <p:cNvCxnSpPr/>
            <p:nvPr/>
          </p:nvCxnSpPr>
          <p:spPr>
            <a:xfrm flipH="1" rot="10800000">
              <a:off x="194431" y="291968"/>
              <a:ext cx="1" cy="12225396"/>
            </a:xfrm>
            <a:prstGeom prst="straightConnector1">
              <a:avLst/>
            </a:prstGeom>
            <a:noFill/>
            <a:ln cap="flat" cmpd="sng" w="50800">
              <a:solidFill>
                <a:srgbClr val="5E5E5E"/>
              </a:solidFill>
              <a:prstDash val="solid"/>
              <a:miter lim="400000"/>
              <a:headEnd len="sm" w="sm" type="none"/>
              <a:tailEnd len="sm" w="sm" type="none"/>
            </a:ln>
          </p:spPr>
        </p:cxnSp>
        <p:sp>
          <p:nvSpPr>
            <p:cNvPr id="90" name="Google Shape;90;p4"/>
            <p:cNvSpPr/>
            <p:nvPr/>
          </p:nvSpPr>
          <p:spPr>
            <a:xfrm rot="-5400000">
              <a:off x="0" y="0"/>
              <a:ext cx="388864" cy="388864"/>
            </a:xfrm>
            <a:prstGeom prst="ellipse">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pic>
        <p:nvPicPr>
          <p:cNvPr id="91" name="Google Shape;91;p4"/>
          <p:cNvPicPr preferRelativeResize="0"/>
          <p:nvPr/>
        </p:nvPicPr>
        <p:blipFill rotWithShape="1">
          <a:blip r:embed="rId3">
            <a:alphaModFix/>
          </a:blip>
          <a:srcRect b="13687" l="2524" r="8178" t="64361"/>
          <a:stretch/>
        </p:blipFill>
        <p:spPr>
          <a:xfrm>
            <a:off x="1498600" y="1676400"/>
            <a:ext cx="21247200" cy="39218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5"/>
          <p:cNvSpPr/>
          <p:nvPr/>
        </p:nvSpPr>
        <p:spPr>
          <a:xfrm>
            <a:off x="14046020" y="7896536"/>
            <a:ext cx="7443004" cy="3931915"/>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special meeting will be held at SAS Conference Room on January 23, 2020 from 1pm to 6pm. This will serve as a special meeting for the planned projects this coming 2022 and will focus on the future building projects to be organized and carried out. This will also include the follow up of a new set of projects to be carried out from 2025 to 2030.</a:t>
            </a:r>
            <a:endParaRPr/>
          </a:p>
        </p:txBody>
      </p:sp>
      <p:sp>
        <p:nvSpPr>
          <p:cNvPr id="97" name="Google Shape;97;p5"/>
          <p:cNvSpPr/>
          <p:nvPr/>
        </p:nvSpPr>
        <p:spPr>
          <a:xfrm>
            <a:off x="1315674" y="2529572"/>
            <a:ext cx="8863495" cy="1025922"/>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PROJECT BOARD MEETING</a:t>
            </a:r>
            <a:endParaRPr/>
          </a:p>
        </p:txBody>
      </p:sp>
      <p:grpSp>
        <p:nvGrpSpPr>
          <p:cNvPr id="98" name="Google Shape;98;p5"/>
          <p:cNvGrpSpPr/>
          <p:nvPr/>
        </p:nvGrpSpPr>
        <p:grpSpPr>
          <a:xfrm>
            <a:off x="10845212" y="2848099"/>
            <a:ext cx="13844620" cy="388867"/>
            <a:chOff x="0" y="-1"/>
            <a:chExt cx="13844619" cy="388865"/>
          </a:xfrm>
        </p:grpSpPr>
        <p:cxnSp>
          <p:nvCxnSpPr>
            <p:cNvPr id="99" name="Google Shape;99;p5"/>
            <p:cNvCxnSpPr/>
            <p:nvPr/>
          </p:nvCxnSpPr>
          <p:spPr>
            <a:xfrm rot="10800000">
              <a:off x="291967" y="194431"/>
              <a:ext cx="13552651" cy="1"/>
            </a:xfrm>
            <a:prstGeom prst="straightConnector1">
              <a:avLst/>
            </a:prstGeom>
            <a:noFill/>
            <a:ln cap="flat" cmpd="sng" w="50800">
              <a:solidFill>
                <a:srgbClr val="5E5E5E"/>
              </a:solidFill>
              <a:prstDash val="solid"/>
              <a:miter lim="400000"/>
              <a:headEnd len="sm" w="sm" type="none"/>
              <a:tailEnd len="sm" w="sm" type="none"/>
            </a:ln>
          </p:spPr>
        </p:cxnSp>
        <p:sp>
          <p:nvSpPr>
            <p:cNvPr id="100" name="Google Shape;100;p5"/>
            <p:cNvSpPr/>
            <p:nvPr/>
          </p:nvSpPr>
          <p:spPr>
            <a:xfrm rot="10800000">
              <a:off x="0" y="-1"/>
              <a:ext cx="388864" cy="388865"/>
            </a:xfrm>
            <a:prstGeom prst="ellipse">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pic>
        <p:nvPicPr>
          <p:cNvPr id="101" name="Google Shape;101;p5"/>
          <p:cNvPicPr preferRelativeResize="0"/>
          <p:nvPr/>
        </p:nvPicPr>
        <p:blipFill rotWithShape="1">
          <a:blip r:embed="rId3">
            <a:alphaModFix/>
          </a:blip>
          <a:srcRect b="2541" l="2605" r="14043" t="2030"/>
          <a:stretch/>
        </p:blipFill>
        <p:spPr>
          <a:xfrm>
            <a:off x="3835400" y="4827885"/>
            <a:ext cx="9275267" cy="70849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6"/>
          <p:cNvSpPr/>
          <p:nvPr/>
        </p:nvSpPr>
        <p:spPr>
          <a:xfrm>
            <a:off x="12009437" y="7731470"/>
            <a:ext cx="9536817" cy="2777486"/>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Rocks and Sand Builders is a construction company established and operating since 1987. This company was first founded by Bruno Rock who is an engineer, philanthropist and entrepreneur. Today, the company has handled over a hundred projects at affordable prices while also providing highly reliable services.</a:t>
            </a:r>
            <a:endParaRPr/>
          </a:p>
        </p:txBody>
      </p:sp>
      <p:sp>
        <p:nvSpPr>
          <p:cNvPr id="107" name="Google Shape;107;p6"/>
          <p:cNvSpPr/>
          <p:nvPr/>
        </p:nvSpPr>
        <p:spPr>
          <a:xfrm>
            <a:off x="12009075" y="6001632"/>
            <a:ext cx="4329083" cy="8382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ABOUT</a:t>
            </a:r>
            <a:endParaRPr/>
          </a:p>
        </p:txBody>
      </p:sp>
      <p:pic>
        <p:nvPicPr>
          <p:cNvPr id="108" name="Google Shape;108;p6"/>
          <p:cNvPicPr preferRelativeResize="0"/>
          <p:nvPr/>
        </p:nvPicPr>
        <p:blipFill rotWithShape="1">
          <a:blip r:embed="rId3">
            <a:alphaModFix/>
          </a:blip>
          <a:srcRect b="1844" l="18092" r="18093" t="1843"/>
          <a:stretch/>
        </p:blipFill>
        <p:spPr>
          <a:xfrm>
            <a:off x="1700066" y="3249575"/>
            <a:ext cx="8994850" cy="8994850"/>
          </a:xfrm>
          <a:custGeom>
            <a:rect b="b" l="l" r="r" t="t"/>
            <a:pathLst>
              <a:path extrusionOk="0" h="21600" w="21600">
                <a:moveTo>
                  <a:pt x="0" y="10800"/>
                </a:moveTo>
                <a:lnTo>
                  <a:pt x="10800" y="21600"/>
                </a:lnTo>
                <a:lnTo>
                  <a:pt x="21600" y="10800"/>
                </a:lnTo>
                <a:lnTo>
                  <a:pt x="10800" y="0"/>
                </a:lnTo>
                <a:lnTo>
                  <a:pt x="0" y="10800"/>
                </a:lnTo>
                <a:close/>
              </a:path>
            </a:pathLst>
          </a:custGeom>
          <a:noFill/>
          <a:ln>
            <a:noFill/>
          </a:ln>
        </p:spPr>
      </p:pic>
      <p:grpSp>
        <p:nvGrpSpPr>
          <p:cNvPr id="109" name="Google Shape;109;p6"/>
          <p:cNvGrpSpPr/>
          <p:nvPr/>
        </p:nvGrpSpPr>
        <p:grpSpPr>
          <a:xfrm rot="-5400000">
            <a:off x="-724710" y="-4492500"/>
            <a:ext cx="13844620" cy="388866"/>
            <a:chOff x="0" y="-1"/>
            <a:chExt cx="13844619" cy="388865"/>
          </a:xfrm>
        </p:grpSpPr>
        <p:cxnSp>
          <p:nvCxnSpPr>
            <p:cNvPr id="110" name="Google Shape;110;p6"/>
            <p:cNvCxnSpPr/>
            <p:nvPr/>
          </p:nvCxnSpPr>
          <p:spPr>
            <a:xfrm rot="10800000">
              <a:off x="291967" y="194431"/>
              <a:ext cx="13552651" cy="1"/>
            </a:xfrm>
            <a:prstGeom prst="straightConnector1">
              <a:avLst/>
            </a:prstGeom>
            <a:noFill/>
            <a:ln cap="flat" cmpd="sng" w="50800">
              <a:solidFill>
                <a:srgbClr val="5E5E5E"/>
              </a:solidFill>
              <a:prstDash val="solid"/>
              <a:miter lim="400000"/>
              <a:headEnd len="sm" w="sm" type="none"/>
              <a:tailEnd len="sm" w="sm" type="none"/>
            </a:ln>
          </p:spPr>
        </p:cxnSp>
        <p:sp>
          <p:nvSpPr>
            <p:cNvPr id="111" name="Google Shape;111;p6"/>
            <p:cNvSpPr/>
            <p:nvPr/>
          </p:nvSpPr>
          <p:spPr>
            <a:xfrm rot="10800000">
              <a:off x="0" y="-1"/>
              <a:ext cx="388864" cy="388865"/>
            </a:xfrm>
            <a:prstGeom prst="ellipse">
              <a:avLst/>
            </a:prstGeom>
            <a:solidFill>
              <a:srgbClr val="5E5E5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7"/>
          <p:cNvSpPr/>
          <p:nvPr/>
        </p:nvSpPr>
        <p:spPr>
          <a:xfrm>
            <a:off x="9011763" y="2620588"/>
            <a:ext cx="15640503" cy="8474824"/>
          </a:xfrm>
          <a:prstGeom prst="rect">
            <a:avLst/>
          </a:prstGeom>
          <a:solidFill>
            <a:srgbClr val="4552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7" name="Google Shape;117;p7"/>
          <p:cNvSpPr/>
          <p:nvPr/>
        </p:nvSpPr>
        <p:spPr>
          <a:xfrm>
            <a:off x="10917237" y="6748901"/>
            <a:ext cx="11008628" cy="2777486"/>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“As the founder &amp; chairman of Rock and Sand Builders, I am pleased to announce our exciting future construction projects this coming 2023 to 2030 .”</a:t>
            </a:r>
            <a:endParaRPr/>
          </a:p>
          <a:p>
            <a:pPr indent="0" lvl="0" marL="0" marR="0" rtl="0" algn="l">
              <a:lnSpc>
                <a:spcPct val="15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Bruno Rock, 47, Chairman &amp; CEO</a:t>
            </a:r>
            <a:endParaRPr/>
          </a:p>
        </p:txBody>
      </p:sp>
      <p:sp>
        <p:nvSpPr>
          <p:cNvPr id="118" name="Google Shape;118;p7"/>
          <p:cNvSpPr/>
          <p:nvPr/>
        </p:nvSpPr>
        <p:spPr>
          <a:xfrm>
            <a:off x="10964629" y="4723013"/>
            <a:ext cx="10480149" cy="838201"/>
          </a:xfrm>
          <a:prstGeom prst="rect">
            <a:avLst/>
          </a:prstGeom>
          <a:noFill/>
          <a:ln>
            <a:noFill/>
          </a:ln>
        </p:spPr>
        <p:txBody>
          <a:bodyPr anchorCtr="0" anchor="ctr" bIns="50800" lIns="50800" spcFirstLastPara="1" rIns="50800" wrap="square" tIns="50800">
            <a:spAutoFit/>
          </a:bodyPr>
          <a:lstStyle/>
          <a:p>
            <a:pPr indent="0" lvl="0" marL="0" marR="0" rtl="0" algn="l">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MESSAGE FROM THE CEO</a:t>
            </a:r>
            <a:endParaRPr/>
          </a:p>
        </p:txBody>
      </p:sp>
      <p:pic>
        <p:nvPicPr>
          <p:cNvPr id="119" name="Google Shape;119;p7"/>
          <p:cNvPicPr preferRelativeResize="0"/>
          <p:nvPr/>
        </p:nvPicPr>
        <p:blipFill rotWithShape="1">
          <a:blip r:embed="rId3">
            <a:alphaModFix/>
          </a:blip>
          <a:srcRect b="19955" l="22904" r="22904" t="6768"/>
          <a:stretch/>
        </p:blipFill>
        <p:spPr>
          <a:xfrm>
            <a:off x="-229990" y="2616200"/>
            <a:ext cx="9396546" cy="8474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8"/>
          <p:cNvSpPr/>
          <p:nvPr/>
        </p:nvSpPr>
        <p:spPr>
          <a:xfrm>
            <a:off x="11228707" y="3004217"/>
            <a:ext cx="9964198" cy="8515405"/>
          </a:xfrm>
          <a:prstGeom prst="rect">
            <a:avLst/>
          </a:prstGeom>
          <a:solidFill>
            <a:srgbClr val="4552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5" name="Google Shape;125;p8"/>
          <p:cNvSpPr/>
          <p:nvPr/>
        </p:nvSpPr>
        <p:spPr>
          <a:xfrm>
            <a:off x="13901286" y="7623446"/>
            <a:ext cx="6215569" cy="2777486"/>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This event will mainly discuss the future projects the company will be holding and handling this coming 2025. Profits to be used will be discussed and planned for the entire project together with the special sponsors.</a:t>
            </a:r>
            <a:endParaRPr/>
          </a:p>
        </p:txBody>
      </p:sp>
      <p:sp>
        <p:nvSpPr>
          <p:cNvPr id="126" name="Google Shape;126;p8"/>
          <p:cNvSpPr/>
          <p:nvPr/>
        </p:nvSpPr>
        <p:spPr>
          <a:xfrm>
            <a:off x="13988400" y="4391075"/>
            <a:ext cx="5673239" cy="2197101"/>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BRIDGING BRIDGE PROJECT</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SAS Conference Room</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February 13, 2021</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9am to 12pm</a:t>
            </a:r>
            <a:endParaRPr/>
          </a:p>
        </p:txBody>
      </p:sp>
      <p:pic>
        <p:nvPicPr>
          <p:cNvPr id="127" name="Google Shape;127;p8"/>
          <p:cNvPicPr preferRelativeResize="0"/>
          <p:nvPr/>
        </p:nvPicPr>
        <p:blipFill rotWithShape="1">
          <a:blip r:embed="rId3">
            <a:alphaModFix/>
          </a:blip>
          <a:srcRect b="0" l="24506" r="35038" t="3254"/>
          <a:stretch/>
        </p:blipFill>
        <p:spPr>
          <a:xfrm>
            <a:off x="2468066" y="-127000"/>
            <a:ext cx="10328574" cy="13893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9"/>
          <p:cNvSpPr/>
          <p:nvPr/>
        </p:nvSpPr>
        <p:spPr>
          <a:xfrm>
            <a:off x="8551388" y="1595212"/>
            <a:ext cx="7281224" cy="10429235"/>
          </a:xfrm>
          <a:prstGeom prst="rect">
            <a:avLst/>
          </a:prstGeom>
          <a:solidFill>
            <a:srgbClr val="45526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9"/>
          <p:cNvSpPr/>
          <p:nvPr/>
        </p:nvSpPr>
        <p:spPr>
          <a:xfrm>
            <a:off x="9609308" y="6313135"/>
            <a:ext cx="5233601" cy="3931915"/>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The agenda of this meeting is to discuss the future road management project for the year 2025. Other agenda includes the planning of construction, implementing specific deadline for the project and hiring of workers for the project.</a:t>
            </a:r>
            <a:endParaRPr/>
          </a:p>
        </p:txBody>
      </p:sp>
      <p:sp>
        <p:nvSpPr>
          <p:cNvPr id="134" name="Google Shape;134;p9"/>
          <p:cNvSpPr/>
          <p:nvPr/>
        </p:nvSpPr>
        <p:spPr>
          <a:xfrm>
            <a:off x="9609452" y="3374610"/>
            <a:ext cx="5673240" cy="2197101"/>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ROAD MANAGEMENT PROJECT</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SYF Conference Room</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March 15, 2022</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1pm to 6pm</a:t>
            </a:r>
            <a:endParaRPr/>
          </a:p>
        </p:txBody>
      </p:sp>
      <p:pic>
        <p:nvPicPr>
          <p:cNvPr id="135" name="Google Shape;135;p9"/>
          <p:cNvPicPr preferRelativeResize="0"/>
          <p:nvPr/>
        </p:nvPicPr>
        <p:blipFill rotWithShape="1">
          <a:blip r:embed="rId3">
            <a:alphaModFix/>
          </a:blip>
          <a:srcRect b="2160" l="31366" r="28500" t="1581"/>
          <a:stretch/>
        </p:blipFill>
        <p:spPr>
          <a:xfrm>
            <a:off x="1566388" y="1595212"/>
            <a:ext cx="6522101" cy="10429235"/>
          </a:xfrm>
          <a:prstGeom prst="rect">
            <a:avLst/>
          </a:prstGeom>
          <a:noFill/>
          <a:ln>
            <a:noFill/>
          </a:ln>
        </p:spPr>
      </p:pic>
      <p:pic>
        <p:nvPicPr>
          <p:cNvPr id="136" name="Google Shape;136;p9"/>
          <p:cNvPicPr preferRelativeResize="0"/>
          <p:nvPr/>
        </p:nvPicPr>
        <p:blipFill rotWithShape="1">
          <a:blip r:embed="rId4">
            <a:alphaModFix/>
          </a:blip>
          <a:srcRect b="1560" l="36541" r="24624" t="5365"/>
          <a:stretch/>
        </p:blipFill>
        <p:spPr>
          <a:xfrm>
            <a:off x="16295511" y="1595212"/>
            <a:ext cx="6522101" cy="104292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Blueberry</dc:creator>
</cp:coreProperties>
</file>