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13716000" cx="2438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Poppins"/>
      <p:regular r:id="rId24"/>
      <p:bold r:id="rId25"/>
      <p:italic r:id="rId26"/>
      <p:boldItalic r:id="rId27"/>
    </p:embeddedFont>
    <p:embeddedFont>
      <p:font typeface="Maven Pro"/>
      <p:bold r:id="rId28"/>
    </p:embeddedFont>
    <p:embeddedFont>
      <p:font typeface="Helvetica Neue"/>
      <p:regular r:id="rId29"/>
      <p:bold r:id="rId30"/>
      <p:italic r:id="rId31"/>
      <p:boldItalic r:id="rId32"/>
    </p:embeddedFont>
    <p:embeddedFont>
      <p:font typeface="Roboto Light"/>
      <p:regular r:id="rId33"/>
      <p:bold r:id="rId34"/>
      <p:italic r:id="rId35"/>
      <p:boldItalic r:id="rId36"/>
    </p:embeddedFont>
    <p:embeddedFont>
      <p:font typeface="Helvetica Neue Ligh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boldItalic.fntdata"/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Poppins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MavenPro-bold.fntdata"/><Relationship Id="rId27" Type="http://schemas.openxmlformats.org/officeDocument/2006/relationships/font" Target="fonts/Poppi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7.xml"/><Relationship Id="rId33" Type="http://schemas.openxmlformats.org/officeDocument/2006/relationships/font" Target="fonts/RobotoLight-regular.fntdata"/><Relationship Id="rId10" Type="http://schemas.openxmlformats.org/officeDocument/2006/relationships/slide" Target="slides/slide6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9.xml"/><Relationship Id="rId35" Type="http://schemas.openxmlformats.org/officeDocument/2006/relationships/font" Target="fonts/RobotoLight-italic.fntdata"/><Relationship Id="rId12" Type="http://schemas.openxmlformats.org/officeDocument/2006/relationships/slide" Target="slides/slide8.xml"/><Relationship Id="rId34" Type="http://schemas.openxmlformats.org/officeDocument/2006/relationships/font" Target="fonts/RobotoLight-bold.fntdata"/><Relationship Id="rId15" Type="http://schemas.openxmlformats.org/officeDocument/2006/relationships/slide" Target="slides/slide11.xml"/><Relationship Id="rId37" Type="http://schemas.openxmlformats.org/officeDocument/2006/relationships/font" Target="fonts/HelveticaNeueLight-regular.fntdata"/><Relationship Id="rId14" Type="http://schemas.openxmlformats.org/officeDocument/2006/relationships/slide" Target="slides/slide10.xml"/><Relationship Id="rId36" Type="http://schemas.openxmlformats.org/officeDocument/2006/relationships/font" Target="fonts/RobotoLight-boldItalic.fntdata"/><Relationship Id="rId17" Type="http://schemas.openxmlformats.org/officeDocument/2006/relationships/slide" Target="slides/slide13.xml"/><Relationship Id="rId39" Type="http://schemas.openxmlformats.org/officeDocument/2006/relationships/font" Target="fonts/HelveticaNeueLight-italic.fntdata"/><Relationship Id="rId16" Type="http://schemas.openxmlformats.org/officeDocument/2006/relationships/slide" Target="slides/slide12.xml"/><Relationship Id="rId38" Type="http://schemas.openxmlformats.org/officeDocument/2006/relationships/font" Target="fonts/HelveticaNeueLight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i="1" sz="3200"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0960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indent="-60960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indent="-60960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indent="-60960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indent="-60960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>
  <p:cSld name="Photo - Horizonta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>
            <p:ph idx="2" type="pic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ctr">
              <a:lnSpc>
                <a:spcPct val="321052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  <a:defRPr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530225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1pPr>
            <a:lvl2pPr indent="-530225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2pPr>
            <a:lvl3pPr indent="-530225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3pPr>
            <a:lvl4pPr indent="-530225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4pPr>
            <a:lvl5pPr indent="-530225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1689100" y="1778000"/>
            <a:ext cx="21005799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0960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indent="-609600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indent="-609600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indent="-609600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indent="-60960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64135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4135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4135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4135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4135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4135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4135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4135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4135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16.jpg"/><Relationship Id="rId5" Type="http://schemas.openxmlformats.org/officeDocument/2006/relationships/image" Target="../media/image14.jpg"/><Relationship Id="rId6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-55662" y="10845006"/>
            <a:ext cx="24495323" cy="2870994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30831" l="154" r="155" t="28382"/>
          <a:stretch/>
        </p:blipFill>
        <p:spPr>
          <a:xfrm>
            <a:off x="540543" y="6841612"/>
            <a:ext cx="23302816" cy="635668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3234336" y="2596694"/>
            <a:ext cx="17991529" cy="1447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Maven Pro"/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SEA &amp; CHIC RESTAURANT</a:t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4844584" y="4341276"/>
            <a:ext cx="14694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 Light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rPr>
              <a:t>94 Summit St. Davenport, IA 52807 | +9082 09284 | sw@restaurant.com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/>
          <p:nvPr/>
        </p:nvSpPr>
        <p:spPr>
          <a:xfrm>
            <a:off x="1522964" y="9810749"/>
            <a:ext cx="4128685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MAIN GOAL</a:t>
            </a:r>
            <a:endParaRPr/>
          </a:p>
        </p:txBody>
      </p:sp>
      <p:cxnSp>
        <p:nvCxnSpPr>
          <p:cNvPr id="165" name="Google Shape;165;p23"/>
          <p:cNvCxnSpPr/>
          <p:nvPr/>
        </p:nvCxnSpPr>
        <p:spPr>
          <a:xfrm>
            <a:off x="5983988" y="10236200"/>
            <a:ext cx="1796052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5018" l="0" r="0" t="31149"/>
          <a:stretch/>
        </p:blipFill>
        <p:spPr>
          <a:xfrm>
            <a:off x="1547812" y="0"/>
            <a:ext cx="21288444" cy="9059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/>
          <p:nvPr/>
        </p:nvSpPr>
        <p:spPr>
          <a:xfrm>
            <a:off x="9210280" y="8396436"/>
            <a:ext cx="13625906" cy="3679528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10124918" y="9696449"/>
            <a:ext cx="11734314" cy="1079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Sea &amp; Chic Restaurant aims to serve fresh and authentic American dishes at affordable and convincing price points.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 b="28325" l="82" r="0" t="9328"/>
          <a:stretch/>
        </p:blipFill>
        <p:spPr>
          <a:xfrm flipH="1">
            <a:off x="1" y="3764756"/>
            <a:ext cx="24363973" cy="833616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/>
          <p:nvPr/>
        </p:nvSpPr>
        <p:spPr>
          <a:xfrm>
            <a:off x="1149731" y="5777507"/>
            <a:ext cx="7426416" cy="44852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4"/>
          <p:cNvSpPr/>
          <p:nvPr/>
        </p:nvSpPr>
        <p:spPr>
          <a:xfrm>
            <a:off x="1149731" y="5777507"/>
            <a:ext cx="7426416" cy="1777902"/>
          </a:xfrm>
          <a:prstGeom prst="rect">
            <a:avLst/>
          </a:prstGeom>
          <a:solidFill>
            <a:srgbClr val="FD4F1A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24"/>
          <p:cNvSpPr/>
          <p:nvPr/>
        </p:nvSpPr>
        <p:spPr>
          <a:xfrm>
            <a:off x="1565270" y="8411567"/>
            <a:ext cx="6447641" cy="1079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Increase in monthly profits as of December 2021</a:t>
            </a:r>
            <a:endParaRPr/>
          </a:p>
        </p:txBody>
      </p:sp>
      <p:sp>
        <p:nvSpPr>
          <p:cNvPr id="177" name="Google Shape;177;p24"/>
          <p:cNvSpPr/>
          <p:nvPr/>
        </p:nvSpPr>
        <p:spPr>
          <a:xfrm>
            <a:off x="3916195" y="6075908"/>
            <a:ext cx="1893488" cy="118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30%</a:t>
            </a: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8567104" y="5777507"/>
            <a:ext cx="7339963" cy="44852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5871345" y="5790207"/>
            <a:ext cx="7344817" cy="445988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8564677" y="5777508"/>
            <a:ext cx="7344817" cy="1777900"/>
          </a:xfrm>
          <a:prstGeom prst="rect">
            <a:avLst/>
          </a:prstGeom>
          <a:solidFill>
            <a:srgbClr val="FD4F1A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15871344" y="5777508"/>
            <a:ext cx="7344817" cy="1777900"/>
          </a:xfrm>
          <a:prstGeom prst="rect">
            <a:avLst/>
          </a:prstGeom>
          <a:solidFill>
            <a:srgbClr val="5E5E5E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1522964" y="1371144"/>
            <a:ext cx="8178100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OVERVIEW OF GROWTH</a:t>
            </a:r>
            <a:endParaRPr/>
          </a:p>
        </p:txBody>
      </p:sp>
      <p:cxnSp>
        <p:nvCxnSpPr>
          <p:cNvPr id="183" name="Google Shape;183;p24"/>
          <p:cNvCxnSpPr/>
          <p:nvPr/>
        </p:nvCxnSpPr>
        <p:spPr>
          <a:xfrm>
            <a:off x="100479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84" name="Google Shape;184;p24"/>
          <p:cNvSpPr/>
          <p:nvPr/>
        </p:nvSpPr>
        <p:spPr>
          <a:xfrm>
            <a:off x="8999925" y="8411567"/>
            <a:ext cx="6447642" cy="1079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Increase in satisfaction with food services as of March 2022</a:t>
            </a:r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11350851" y="6075908"/>
            <a:ext cx="1893487" cy="118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45%</a:t>
            </a: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16332634" y="8411567"/>
            <a:ext cx="6447641" cy="1079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Increase in customer reviews as of March 2023</a:t>
            </a: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18683559" y="6279108"/>
            <a:ext cx="1893487" cy="118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70%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/>
          <p:cNvPicPr preferRelativeResize="0"/>
          <p:nvPr/>
        </p:nvPicPr>
        <p:blipFill rotWithShape="1">
          <a:blip r:embed="rId3">
            <a:alphaModFix/>
          </a:blip>
          <a:srcRect b="908" l="3472" r="26500" t="3636"/>
          <a:stretch/>
        </p:blipFill>
        <p:spPr>
          <a:xfrm>
            <a:off x="14792384" y="3339802"/>
            <a:ext cx="7969747" cy="724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4">
            <a:alphaModFix/>
          </a:blip>
          <a:srcRect b="1468" l="22046" r="8727" t="4165"/>
          <a:stretch/>
        </p:blipFill>
        <p:spPr>
          <a:xfrm>
            <a:off x="7381892" y="3339802"/>
            <a:ext cx="7969747" cy="724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5">
            <a:alphaModFix/>
          </a:blip>
          <a:srcRect b="10239" l="0" r="910" t="29635"/>
          <a:stretch/>
        </p:blipFill>
        <p:spPr>
          <a:xfrm>
            <a:off x="-31150" y="3339802"/>
            <a:ext cx="7959595" cy="724346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/>
          <p:nvPr/>
        </p:nvSpPr>
        <p:spPr>
          <a:xfrm>
            <a:off x="16434333" y="9014469"/>
            <a:ext cx="6327799" cy="3053061"/>
          </a:xfrm>
          <a:prstGeom prst="rect">
            <a:avLst/>
          </a:prstGeom>
          <a:solidFill>
            <a:srgbClr val="FD4F1A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5"/>
          <p:cNvSpPr/>
          <p:nvPr/>
        </p:nvSpPr>
        <p:spPr>
          <a:xfrm>
            <a:off x="1600646" y="9007068"/>
            <a:ext cx="6327800" cy="30530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5"/>
          <p:cNvSpPr/>
          <p:nvPr/>
        </p:nvSpPr>
        <p:spPr>
          <a:xfrm>
            <a:off x="9023839" y="9014469"/>
            <a:ext cx="6327800" cy="30530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25"/>
          <p:cNvSpPr/>
          <p:nvPr/>
        </p:nvSpPr>
        <p:spPr>
          <a:xfrm>
            <a:off x="1522964" y="1371144"/>
            <a:ext cx="6136476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WHAT WE OFFER</a:t>
            </a:r>
            <a:endParaRPr/>
          </a:p>
        </p:txBody>
      </p:sp>
      <p:cxnSp>
        <p:nvCxnSpPr>
          <p:cNvPr id="199" name="Google Shape;199;p25"/>
          <p:cNvCxnSpPr/>
          <p:nvPr/>
        </p:nvCxnSpPr>
        <p:spPr>
          <a:xfrm>
            <a:off x="78381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00" name="Google Shape;200;p25"/>
          <p:cNvSpPr/>
          <p:nvPr/>
        </p:nvSpPr>
        <p:spPr>
          <a:xfrm>
            <a:off x="1909792" y="10267949"/>
            <a:ext cx="5362820" cy="546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Affordable Fresh Dishes</a:t>
            </a:r>
            <a:endParaRPr/>
          </a:p>
        </p:txBody>
      </p:sp>
      <p:sp>
        <p:nvSpPr>
          <p:cNvPr id="201" name="Google Shape;201;p25"/>
          <p:cNvSpPr/>
          <p:nvPr/>
        </p:nvSpPr>
        <p:spPr>
          <a:xfrm>
            <a:off x="9506329" y="10267949"/>
            <a:ext cx="5362820" cy="546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Friendly &amp; Reliable Services</a:t>
            </a:r>
            <a:endParaRPr/>
          </a:p>
        </p:txBody>
      </p:sp>
      <p:sp>
        <p:nvSpPr>
          <p:cNvPr id="202" name="Google Shape;202;p25"/>
          <p:cNvSpPr/>
          <p:nvPr/>
        </p:nvSpPr>
        <p:spPr>
          <a:xfrm>
            <a:off x="16916823" y="10001249"/>
            <a:ext cx="5362820" cy="1079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Spacious and Convenient Amenities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/>
          <p:cNvPicPr preferRelativeResize="0"/>
          <p:nvPr/>
        </p:nvPicPr>
        <p:blipFill rotWithShape="1">
          <a:blip r:embed="rId3">
            <a:alphaModFix/>
          </a:blip>
          <a:srcRect b="8868" l="7919" r="4559" t="39958"/>
          <a:stretch/>
        </p:blipFill>
        <p:spPr>
          <a:xfrm>
            <a:off x="-31687" y="-69949"/>
            <a:ext cx="17404826" cy="677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 rotWithShape="1">
          <a:blip r:embed="rId4">
            <a:alphaModFix/>
          </a:blip>
          <a:srcRect b="17911" l="0" r="0" t="2808"/>
          <a:stretch/>
        </p:blipFill>
        <p:spPr>
          <a:xfrm>
            <a:off x="-31687" y="6832599"/>
            <a:ext cx="8746204" cy="693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 rotWithShape="1">
          <a:blip r:embed="rId5">
            <a:alphaModFix/>
          </a:blip>
          <a:srcRect b="0" l="2355" r="15972" t="0"/>
          <a:stretch/>
        </p:blipFill>
        <p:spPr>
          <a:xfrm>
            <a:off x="8840354" y="6832600"/>
            <a:ext cx="8531594" cy="696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6">
            <a:alphaModFix/>
          </a:blip>
          <a:srcRect b="0" l="12477" r="12476" t="0"/>
          <a:stretch/>
        </p:blipFill>
        <p:spPr>
          <a:xfrm>
            <a:off x="17508139" y="-12998"/>
            <a:ext cx="6876030" cy="1374199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/>
          <p:nvPr/>
        </p:nvSpPr>
        <p:spPr>
          <a:xfrm>
            <a:off x="0" y="5225690"/>
            <a:ext cx="11224628" cy="32646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162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1522964" y="6432549"/>
            <a:ext cx="5694953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IMAGE GALLERY</a:t>
            </a:r>
            <a:endParaRPr/>
          </a:p>
        </p:txBody>
      </p:sp>
      <p:cxnSp>
        <p:nvCxnSpPr>
          <p:cNvPr id="213" name="Google Shape;213;p26"/>
          <p:cNvCxnSpPr/>
          <p:nvPr/>
        </p:nvCxnSpPr>
        <p:spPr>
          <a:xfrm>
            <a:off x="7609588" y="6934200"/>
            <a:ext cx="1796100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/>
          <p:nvPr/>
        </p:nvSpPr>
        <p:spPr>
          <a:xfrm>
            <a:off x="1611213" y="7174110"/>
            <a:ext cx="21161573" cy="4910437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13256" l="64947" r="2281" t="1498"/>
          <a:stretch/>
        </p:blipFill>
        <p:spPr>
          <a:xfrm>
            <a:off x="3710556" y="3594167"/>
            <a:ext cx="3557290" cy="4843761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150757">
              <a:srgbClr val="000000">
                <a:alpha val="11764"/>
              </a:srgbClr>
            </a:outerShdw>
          </a:effectLst>
        </p:spPr>
      </p:pic>
      <p:pic>
        <p:nvPicPr>
          <p:cNvPr id="220" name="Google Shape;220;p27"/>
          <p:cNvPicPr preferRelativeResize="0"/>
          <p:nvPr/>
        </p:nvPicPr>
        <p:blipFill rotWithShape="1">
          <a:blip r:embed="rId4">
            <a:alphaModFix/>
          </a:blip>
          <a:srcRect b="15209" l="8745" r="2400" t="4061"/>
          <a:stretch/>
        </p:blipFill>
        <p:spPr>
          <a:xfrm>
            <a:off x="10413405" y="3590528"/>
            <a:ext cx="3557290" cy="4847400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150757">
              <a:srgbClr val="000000">
                <a:alpha val="11764"/>
              </a:srgbClr>
            </a:outerShdw>
          </a:effectLst>
        </p:spPr>
      </p:pic>
      <p:pic>
        <p:nvPicPr>
          <p:cNvPr id="221" name="Google Shape;221;p27"/>
          <p:cNvPicPr preferRelativeResize="0"/>
          <p:nvPr/>
        </p:nvPicPr>
        <p:blipFill rotWithShape="1">
          <a:blip r:embed="rId5">
            <a:alphaModFix/>
          </a:blip>
          <a:srcRect b="37214" l="24477" r="21791" t="13976"/>
          <a:stretch/>
        </p:blipFill>
        <p:spPr>
          <a:xfrm>
            <a:off x="17118420" y="3593174"/>
            <a:ext cx="3557290" cy="4844754"/>
          </a:xfrm>
          <a:prstGeom prst="rect">
            <a:avLst/>
          </a:prstGeom>
          <a:noFill/>
          <a:ln>
            <a:noFill/>
          </a:ln>
          <a:effectLst>
            <a:outerShdw blurRad="381000" rotWithShape="0" dir="5400000" dist="150757">
              <a:srgbClr val="000000">
                <a:alpha val="11764"/>
              </a:srgbClr>
            </a:outerShdw>
          </a:effectLst>
        </p:spPr>
      </p:pic>
      <p:sp>
        <p:nvSpPr>
          <p:cNvPr id="222" name="Google Shape;222;p27"/>
          <p:cNvSpPr/>
          <p:nvPr/>
        </p:nvSpPr>
        <p:spPr>
          <a:xfrm>
            <a:off x="3715131" y="8236956"/>
            <a:ext cx="3557191" cy="21423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4052073" y="10853200"/>
            <a:ext cx="2883307" cy="469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Founder &amp; CEO</a:t>
            </a:r>
            <a:endParaRPr/>
          </a:p>
        </p:txBody>
      </p:sp>
      <p:sp>
        <p:nvSpPr>
          <p:cNvPr id="224" name="Google Shape;224;p27"/>
          <p:cNvSpPr/>
          <p:nvPr/>
        </p:nvSpPr>
        <p:spPr>
          <a:xfrm>
            <a:off x="3920976" y="8997005"/>
            <a:ext cx="3145502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500"/>
              <a:buFont typeface="Maven Pro"/>
              <a:buNone/>
            </a:pPr>
            <a:r>
              <a:rPr b="1" i="0" lang="en-US" sz="3500" u="none" cap="none" strike="noStrike">
                <a:solidFill>
                  <a:srgbClr val="5E5E5E"/>
                </a:solidFill>
                <a:latin typeface="Maven Pro"/>
                <a:ea typeface="Maven Pro"/>
                <a:cs typeface="Maven Pro"/>
                <a:sym typeface="Maven Pro"/>
              </a:rPr>
              <a:t>June Mill</a:t>
            </a:r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10413404" y="8236956"/>
            <a:ext cx="3557192" cy="21423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10309269" y="10853200"/>
            <a:ext cx="3765462" cy="469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Chief Operating Officer</a:t>
            </a:r>
            <a:endParaRPr/>
          </a:p>
        </p:txBody>
      </p:sp>
      <p:sp>
        <p:nvSpPr>
          <p:cNvPr id="227" name="Google Shape;227;p27"/>
          <p:cNvSpPr/>
          <p:nvPr/>
        </p:nvSpPr>
        <p:spPr>
          <a:xfrm>
            <a:off x="10619249" y="8684585"/>
            <a:ext cx="3145502" cy="1247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500"/>
              <a:buFont typeface="Maven Pro"/>
              <a:buNone/>
            </a:pPr>
            <a:r>
              <a:rPr b="1" i="0" lang="en-US" sz="3500" u="none" cap="none" strike="noStrike">
                <a:solidFill>
                  <a:srgbClr val="5E5E5E"/>
                </a:solidFill>
                <a:latin typeface="Maven Pro"/>
                <a:ea typeface="Maven Pro"/>
                <a:cs typeface="Maven Pro"/>
                <a:sym typeface="Maven Pro"/>
              </a:rPr>
              <a:t>Kate Newman</a:t>
            </a:r>
            <a:endParaRPr/>
          </a:p>
        </p:txBody>
      </p:sp>
      <p:sp>
        <p:nvSpPr>
          <p:cNvPr id="228" name="Google Shape;228;p27"/>
          <p:cNvSpPr/>
          <p:nvPr/>
        </p:nvSpPr>
        <p:spPr>
          <a:xfrm>
            <a:off x="17118420" y="8236956"/>
            <a:ext cx="3557191" cy="21423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16888178" y="10853200"/>
            <a:ext cx="4017675" cy="469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Quality Control Inspector</a:t>
            </a:r>
            <a:endParaRPr/>
          </a:p>
        </p:txBody>
      </p:sp>
      <p:sp>
        <p:nvSpPr>
          <p:cNvPr id="230" name="Google Shape;230;p27"/>
          <p:cNvSpPr/>
          <p:nvPr/>
        </p:nvSpPr>
        <p:spPr>
          <a:xfrm>
            <a:off x="17324266" y="8684585"/>
            <a:ext cx="3145502" cy="124714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500"/>
              <a:buFont typeface="Maven Pro"/>
              <a:buNone/>
            </a:pPr>
            <a:r>
              <a:rPr b="1" i="0" lang="en-US" sz="3500" u="none" cap="none" strike="noStrike">
                <a:solidFill>
                  <a:srgbClr val="5E5E5E"/>
                </a:solidFill>
                <a:latin typeface="Maven Pro"/>
                <a:ea typeface="Maven Pro"/>
                <a:cs typeface="Maven Pro"/>
                <a:sym typeface="Maven Pro"/>
              </a:rPr>
              <a:t>Lawrence Sue</a:t>
            </a:r>
            <a:endParaRPr/>
          </a:p>
        </p:txBody>
      </p:sp>
      <p:sp>
        <p:nvSpPr>
          <p:cNvPr id="231" name="Google Shape;231;p27"/>
          <p:cNvSpPr/>
          <p:nvPr/>
        </p:nvSpPr>
        <p:spPr>
          <a:xfrm>
            <a:off x="1535664" y="1371144"/>
            <a:ext cx="5232296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MANAGEMENT</a:t>
            </a:r>
            <a:endParaRPr/>
          </a:p>
        </p:txBody>
      </p:sp>
      <p:cxnSp>
        <p:nvCxnSpPr>
          <p:cNvPr id="232" name="Google Shape;232;p27"/>
          <p:cNvCxnSpPr/>
          <p:nvPr/>
        </p:nvCxnSpPr>
        <p:spPr>
          <a:xfrm>
            <a:off x="69364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-55662" y="0"/>
            <a:ext cx="24495323" cy="2870994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/>
          </a:blip>
          <a:srcRect b="19162" l="0" r="0" t="39816"/>
          <a:stretch/>
        </p:blipFill>
        <p:spPr>
          <a:xfrm>
            <a:off x="571102" y="618612"/>
            <a:ext cx="23241794" cy="635668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/>
          <p:nvPr/>
        </p:nvSpPr>
        <p:spPr>
          <a:xfrm>
            <a:off x="3196236" y="8592017"/>
            <a:ext cx="17991529" cy="1447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F1A"/>
              </a:buClr>
              <a:buSzPts val="9000"/>
              <a:buFont typeface="Maven Pro"/>
              <a:buNone/>
            </a:pPr>
            <a:r>
              <a:rPr b="1" i="0" lang="en-US" sz="9000" u="none" cap="none" strike="noStrike">
                <a:solidFill>
                  <a:srgbClr val="FD4F1A"/>
                </a:solidFill>
                <a:latin typeface="Maven Pro"/>
                <a:ea typeface="Maven Pro"/>
                <a:cs typeface="Maven Pro"/>
                <a:sym typeface="Maven Pro"/>
              </a:rPr>
              <a:t>THANK</a:t>
            </a:r>
            <a:r>
              <a:rPr b="1" i="0" lang="en-US" sz="9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 YOU</a:t>
            </a:r>
            <a:endParaRPr/>
          </a:p>
        </p:txBody>
      </p:sp>
      <p:sp>
        <p:nvSpPr>
          <p:cNvPr id="240" name="Google Shape;240;p28"/>
          <p:cNvSpPr/>
          <p:nvPr/>
        </p:nvSpPr>
        <p:spPr>
          <a:xfrm>
            <a:off x="4844584" y="11656476"/>
            <a:ext cx="14694832" cy="546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 Light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 Light"/>
                <a:ea typeface="Roboto Light"/>
                <a:cs typeface="Roboto Light"/>
                <a:sym typeface="Roboto Light"/>
              </a:rPr>
              <a:t>94 Summit St. Davenport, IA 52807 | +9082 09284 | sw@restaurant.com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15715" l="748" r="207" t="15715"/>
          <a:stretch/>
        </p:blipFill>
        <p:spPr>
          <a:xfrm>
            <a:off x="9599562" y="0"/>
            <a:ext cx="13209588" cy="137160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1556981" y="1577478"/>
            <a:ext cx="9757164" cy="104499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10072431" y="1577478"/>
            <a:ext cx="1241714" cy="10449919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2193561" y="241121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1" name="Google Shape;71;p15"/>
          <p:cNvSpPr/>
          <p:nvPr/>
        </p:nvSpPr>
        <p:spPr>
          <a:xfrm>
            <a:off x="2155461" y="3071812"/>
            <a:ext cx="6229457" cy="85471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ABOUT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EXPO DE FABULOSA</a:t>
            </a:r>
            <a:endParaRPr/>
          </a:p>
          <a:p>
            <a:pPr indent="0" lvl="0" marL="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ALL OUT FRANCHISE BAZARRE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QUARTERLY STAFF MEETING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TESTIMONIALS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HISTORY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MAIN GOAL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OVERVIEW OF GROWTH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WHAT WE OFFER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IMAGE GALLERY</a:t>
            </a:r>
            <a:endParaRPr/>
          </a:p>
          <a:p>
            <a:pPr indent="0" lvl="0" marL="0" marR="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aven Pro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MANAGEMENT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46233" l="0" r="0" t="15957"/>
          <a:stretch/>
        </p:blipFill>
        <p:spPr>
          <a:xfrm flipH="1">
            <a:off x="1" y="3400821"/>
            <a:ext cx="24384001" cy="691435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1149731" y="5828307"/>
            <a:ext cx="7426416" cy="62567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1149731" y="5828307"/>
            <a:ext cx="7426416" cy="1777902"/>
          </a:xfrm>
          <a:prstGeom prst="rect">
            <a:avLst/>
          </a:prstGeom>
          <a:solidFill>
            <a:srgbClr val="FD4F1A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1565270" y="8147552"/>
            <a:ext cx="6447641" cy="2235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Roboto"/>
              <a:buNone/>
            </a:pPr>
            <a:r>
              <a:rPr b="0" i="0" lang="en-US" sz="2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This food expo will be held at the Food City Convention on February 14, 2023 from 12pm to 8pm. Tickets start at $20 and entitles all attendees to a variety of freshly made food and innovative food packaging. 75% of profits will be donated to One Heart Veterinary Hospital.</a:t>
            </a: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1456809" y="6126708"/>
            <a:ext cx="1200116" cy="118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>
            <a:off x="8567104" y="5828307"/>
            <a:ext cx="7339963" cy="62567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15871345" y="5841007"/>
            <a:ext cx="7344817" cy="623133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8564677" y="5828308"/>
            <a:ext cx="7344817" cy="1777900"/>
          </a:xfrm>
          <a:prstGeom prst="rect">
            <a:avLst/>
          </a:prstGeom>
          <a:solidFill>
            <a:srgbClr val="FD4F1A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15871344" y="5828308"/>
            <a:ext cx="7344817" cy="1777900"/>
          </a:xfrm>
          <a:prstGeom prst="rect">
            <a:avLst/>
          </a:prstGeom>
          <a:solidFill>
            <a:srgbClr val="5E5E5E"/>
          </a:solidFill>
          <a:ln>
            <a:noFill/>
          </a:ln>
          <a:effectLst>
            <a:outerShdw blurRad="381000" rotWithShape="0" dir="5400000" dist="150757">
              <a:srgbClr val="000000">
                <a:alpha val="5882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3131143" y="6406108"/>
            <a:ext cx="4961742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aven Pro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EXPO DE FABULOSA</a:t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8982423" y="8147552"/>
            <a:ext cx="6447641" cy="2600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Roboto"/>
              <a:buNone/>
            </a:pPr>
            <a:r>
              <a:rPr b="0" i="0" lang="en-US" sz="2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This will be held at Grand Town Convention on April 22, 2024 from 9am to 9pm. Tickets to this grand food franchise bazaar start at $25 and entitles all attendees to a free franchise expert consultation and a free food tasting. All profits will be utilized for the facility and system improvement of One Life Kid Learning Center.</a:t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8873963" y="6126708"/>
            <a:ext cx="1200115" cy="118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10548296" y="6145758"/>
            <a:ext cx="4961742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aven Pro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ALL OUT FRANCHISE BAZARRE</a:t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16386875" y="8145012"/>
            <a:ext cx="6447642" cy="33324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Roboto"/>
              <a:buNone/>
            </a:pPr>
            <a:r>
              <a:rPr b="0" i="0" lang="en-US" sz="2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Staff members will be having their quarterly meeting at the Grand Center Hall on January 28, 2021 from 12pm to 6pm to discuss and review the current status of Sea &amp; Chic Restaurant. This meeting will prioritize the review of the restaurant’s performance from the previous years and will develop a plan for the restaurant’s goals in terms of profit, performance and status for the year 2025 to 2030.</a:t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16291116" y="6126708"/>
            <a:ext cx="1200115" cy="118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Roboto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17965448" y="6145758"/>
            <a:ext cx="4961741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Maven Pro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QUARTERLY STAFF MEETING</a:t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1522964" y="1371144"/>
            <a:ext cx="5333300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AGENDA</a:t>
            </a:r>
            <a:endParaRPr/>
          </a:p>
        </p:txBody>
      </p:sp>
      <p:cxnSp>
        <p:nvCxnSpPr>
          <p:cNvPr id="93" name="Google Shape;93;p16"/>
          <p:cNvCxnSpPr/>
          <p:nvPr/>
        </p:nvCxnSpPr>
        <p:spPr>
          <a:xfrm>
            <a:off x="49679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4827" l="0" r="0" t="4827"/>
          <a:stretch/>
        </p:blipFill>
        <p:spPr>
          <a:xfrm>
            <a:off x="12699996" y="0"/>
            <a:ext cx="1011882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/>
          <p:nvPr/>
        </p:nvSpPr>
        <p:spPr>
          <a:xfrm>
            <a:off x="1565275" y="6969323"/>
            <a:ext cx="21253448" cy="5124153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1522964" y="1371144"/>
            <a:ext cx="2820784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ABOUT</a:t>
            </a:r>
            <a:endParaRPr/>
          </a:p>
        </p:txBody>
      </p:sp>
      <p:cxnSp>
        <p:nvCxnSpPr>
          <p:cNvPr id="101" name="Google Shape;101;p17"/>
          <p:cNvCxnSpPr/>
          <p:nvPr/>
        </p:nvCxnSpPr>
        <p:spPr>
          <a:xfrm>
            <a:off x="45742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2" name="Google Shape;102;p17"/>
          <p:cNvSpPr/>
          <p:nvPr/>
        </p:nvSpPr>
        <p:spPr>
          <a:xfrm>
            <a:off x="2304649" y="7924849"/>
            <a:ext cx="14040058" cy="3213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Sea &amp; Chic restaurant was founded by June Mill in 2000. She was known for her philanthropism and charity works. Located in the heart of New York City, Sweet &amp; Chic restaurant has been operating for over 18 years and has established 4 fully operating branches in Minnesota, Chicago and Ohio. Sweet &amp; Chic Restaurant aims to become one of the leading American restaurants in the year 2030.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15977922" y="-1390"/>
            <a:ext cx="8406078" cy="13718780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1046" r="1046" t="0"/>
          <a:stretch/>
        </p:blipFill>
        <p:spPr>
          <a:xfrm>
            <a:off x="15973094" y="1587301"/>
            <a:ext cx="6865637" cy="105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1522964" y="1400205"/>
            <a:ext cx="5419210" cy="8720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TESTIMONIALS</a:t>
            </a:r>
            <a:endParaRPr/>
          </a:p>
        </p:txBody>
      </p:sp>
      <p:cxnSp>
        <p:nvCxnSpPr>
          <p:cNvPr id="110" name="Google Shape;110;p18"/>
          <p:cNvCxnSpPr/>
          <p:nvPr/>
        </p:nvCxnSpPr>
        <p:spPr>
          <a:xfrm>
            <a:off x="70126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1" name="Google Shape;111;p18"/>
          <p:cNvSpPr/>
          <p:nvPr/>
        </p:nvSpPr>
        <p:spPr>
          <a:xfrm>
            <a:off x="2149820" y="4734609"/>
            <a:ext cx="11023710" cy="17957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Sea &amp; Chic Restaurant has been an excellent provider of fresh food for all people. I am genuinely excited for these coming years to present our newly and extensively developed programs and events for our loyal and beloved customers.</a:t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1415649" y="2628959"/>
            <a:ext cx="1411198" cy="45592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D4F1A"/>
              </a:buClr>
              <a:buSzPts val="25000"/>
              <a:buFont typeface="Poppins"/>
              <a:buNone/>
            </a:pPr>
            <a:r>
              <a:rPr b="0" i="0" lang="en-US" sz="25000" u="none" cap="none" strike="noStrike">
                <a:solidFill>
                  <a:srgbClr val="FD4F1A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2149820" y="6858049"/>
            <a:ext cx="11023710" cy="469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Roboto"/>
              <a:buNone/>
            </a:pPr>
            <a:r>
              <a:rPr b="1" i="1" lang="en-US" sz="25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- June Mill, 59, Founder &amp; CEO</a:t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2149820" y="9975894"/>
            <a:ext cx="11023710" cy="1353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Roboto"/>
              <a:buNone/>
            </a:pPr>
            <a:r>
              <a:rPr b="0" i="0" lang="en-US" sz="25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I am always happy and satisfied with my food at Sea &amp; Chic Restaurant. They do their best to provide us customers with a wide variety of delicious and affordable food and beverages.</a:t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1415649" y="7759759"/>
            <a:ext cx="1411198" cy="45592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5000"/>
              <a:buFont typeface="Poppins"/>
              <a:buNone/>
            </a:pPr>
            <a:r>
              <a:rPr b="0" i="0" lang="en-US" sz="25000" u="none" cap="none" strike="noStrike">
                <a:solidFill>
                  <a:srgbClr val="5E5E5E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2149820" y="11722149"/>
            <a:ext cx="11023710" cy="469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500"/>
              <a:buFont typeface="Roboto"/>
              <a:buNone/>
            </a:pPr>
            <a:r>
              <a:rPr b="1" i="1" lang="en-US" sz="25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- Steve Smokey, 29, Food Columnist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18977319" y="1611014"/>
            <a:ext cx="3841403" cy="3841404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0" l="20158" r="20158" t="0"/>
          <a:stretch/>
        </p:blipFill>
        <p:spPr>
          <a:xfrm>
            <a:off x="12699996" y="2970608"/>
            <a:ext cx="8550862" cy="1074539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1510264" y="2037894"/>
            <a:ext cx="5157187" cy="1600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EXPO DE FABULOSA</a:t>
            </a:r>
            <a:endParaRPr/>
          </a:p>
        </p:txBody>
      </p:sp>
      <p:cxnSp>
        <p:nvCxnSpPr>
          <p:cNvPr id="124" name="Google Shape;124;p19"/>
          <p:cNvCxnSpPr/>
          <p:nvPr/>
        </p:nvCxnSpPr>
        <p:spPr>
          <a:xfrm>
            <a:off x="1577088" y="161111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25" name="Google Shape;125;p19"/>
          <p:cNvSpPr/>
          <p:nvPr/>
        </p:nvSpPr>
        <p:spPr>
          <a:xfrm>
            <a:off x="1517249" y="10058449"/>
            <a:ext cx="9890433" cy="2146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Tickets start at $20 and entitles all attendees to a variety of freshly made food and innovative food packaging. 75% of profits will be donated to One Heart Veterinary Hospital.</a:t>
            </a:r>
            <a:endParaRPr/>
          </a:p>
        </p:txBody>
      </p:sp>
      <p:sp>
        <p:nvSpPr>
          <p:cNvPr id="126" name="Google Shape;126;p19"/>
          <p:cNvSpPr/>
          <p:nvPr/>
        </p:nvSpPr>
        <p:spPr>
          <a:xfrm>
            <a:off x="1517249" y="7232053"/>
            <a:ext cx="4583619" cy="161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Food City Convention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February 14, 2023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12pm to 8pm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>
            <a:off x="16116644" y="9672736"/>
            <a:ext cx="8276878" cy="4055468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0" l="22859" r="22859" t="0"/>
          <a:stretch/>
        </p:blipFill>
        <p:spPr>
          <a:xfrm>
            <a:off x="14223995" y="1625599"/>
            <a:ext cx="8550862" cy="1046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/>
          <p:nvPr/>
        </p:nvSpPr>
        <p:spPr>
          <a:xfrm>
            <a:off x="1510264" y="2037894"/>
            <a:ext cx="7317576" cy="1600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ALL OUT FRANCHISE BAZARRE</a:t>
            </a:r>
            <a:endParaRPr/>
          </a:p>
        </p:txBody>
      </p:sp>
      <p:cxnSp>
        <p:nvCxnSpPr>
          <p:cNvPr id="134" name="Google Shape;134;p20"/>
          <p:cNvCxnSpPr/>
          <p:nvPr/>
        </p:nvCxnSpPr>
        <p:spPr>
          <a:xfrm>
            <a:off x="1577088" y="161111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35" name="Google Shape;135;p20"/>
          <p:cNvSpPr/>
          <p:nvPr/>
        </p:nvSpPr>
        <p:spPr>
          <a:xfrm>
            <a:off x="1517249" y="9537749"/>
            <a:ext cx="9890433" cy="2679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Tickets to this grand food franchise bazaar start at $25 and entitles all attendees to a free franchise expert consultation and a free food tasting. All profits will be utilized for the facility and system improvement of One Life Kid Learning Center.</a:t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1517249" y="6902211"/>
            <a:ext cx="4883551" cy="1764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Grand Town Convention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April 22, 2024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9am to 9pm</a:t>
            </a: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19594500" y="11330979"/>
            <a:ext cx="4008447" cy="7594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13632644" y="1256803"/>
            <a:ext cx="2474526" cy="759422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14223995" y="7297836"/>
            <a:ext cx="8550673" cy="6407548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 b="0" l="10970" r="10970" t="0"/>
          <a:stretch/>
        </p:blipFill>
        <p:spPr>
          <a:xfrm>
            <a:off x="14223995" y="-27981"/>
            <a:ext cx="8550862" cy="731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/>
          <p:nvPr/>
        </p:nvSpPr>
        <p:spPr>
          <a:xfrm>
            <a:off x="1510264" y="2037894"/>
            <a:ext cx="7317576" cy="1600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QUARTERLY STAFF MEETING</a:t>
            </a:r>
            <a:endParaRPr/>
          </a:p>
        </p:txBody>
      </p:sp>
      <p:cxnSp>
        <p:nvCxnSpPr>
          <p:cNvPr id="146" name="Google Shape;146;p21"/>
          <p:cNvCxnSpPr/>
          <p:nvPr/>
        </p:nvCxnSpPr>
        <p:spPr>
          <a:xfrm>
            <a:off x="1577088" y="161111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47" name="Google Shape;147;p21"/>
          <p:cNvSpPr/>
          <p:nvPr/>
        </p:nvSpPr>
        <p:spPr>
          <a:xfrm>
            <a:off x="1517249" y="9537749"/>
            <a:ext cx="9890433" cy="2679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This meeting will prioritize the review of the restaurant’s performance from the previous years and will develop a plan for the restaurant’s goals in terms of profit, performance and status for the year 2025 to 2030.</a:t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>
            <a:off x="1517249" y="6978053"/>
            <a:ext cx="4583619" cy="161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Grand Center Hall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January 28, 2021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1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12pm to 6pm</a:t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>
            <a:off x="12635309" y="1625451"/>
            <a:ext cx="3201591" cy="955180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/>
          <p:nvPr/>
        </p:nvSpPr>
        <p:spPr>
          <a:xfrm>
            <a:off x="1522964" y="1371144"/>
            <a:ext cx="3380080" cy="850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aven Pro"/>
              <a:buNone/>
            </a:pPr>
            <a:r>
              <a:rPr b="1" i="0" lang="en-US" sz="50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HISTORY</a:t>
            </a:r>
            <a:endParaRPr/>
          </a:p>
        </p:txBody>
      </p:sp>
      <p:cxnSp>
        <p:nvCxnSpPr>
          <p:cNvPr id="155" name="Google Shape;155;p22"/>
          <p:cNvCxnSpPr/>
          <p:nvPr/>
        </p:nvCxnSpPr>
        <p:spPr>
          <a:xfrm>
            <a:off x="5107688" y="1796594"/>
            <a:ext cx="1796052" cy="1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4474" l="0" r="0" t="64628"/>
          <a:stretch/>
        </p:blipFill>
        <p:spPr>
          <a:xfrm>
            <a:off x="1585217" y="7363750"/>
            <a:ext cx="22798655" cy="469642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/>
          <p:nvPr/>
        </p:nvSpPr>
        <p:spPr>
          <a:xfrm rot="-5400000">
            <a:off x="15578748" y="4833143"/>
            <a:ext cx="10404542" cy="4049714"/>
          </a:xfrm>
          <a:prstGeom prst="rect">
            <a:avLst/>
          </a:prstGeom>
          <a:solidFill>
            <a:srgbClr val="FD4F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1529949" y="3238549"/>
            <a:ext cx="15568325" cy="2679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Roboto"/>
              <a:buNone/>
            </a:pPr>
            <a:r>
              <a:rPr b="0" i="0" lang="en-US" sz="3000" u="none" cap="none" strike="noStrike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rPr>
              <a:t>Founded by June Mill in 2000, Sea &amp; Chic Restaurant is a food company located at New York with 18 years of experience in the restaurant industry. Today, it has 4 fully operating branches in Minnesota, Chicago and Ohio. In addition, Sea &amp; Chic restaurant aims to become one of the top American restaurants in the year 2030 by achieving the the prestigious 3 Michelin stars.</a:t>
            </a:r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20506022" y="8435379"/>
            <a:ext cx="3071525" cy="7594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