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9753600" cx="13004800"/>
  <p:notesSz cx="6858000" cy="9144000"/>
  <p:embeddedFontLst>
    <p:embeddedFont>
      <p:font typeface="Cormorant Garamond"/>
      <p:regular r:id="rId24"/>
      <p:bold r:id="rId25"/>
      <p:italic r:id="rId26"/>
      <p:boldItalic r:id="rId27"/>
    </p:embeddedFont>
    <p:embeddedFont>
      <p:font typeface="Montserrat Light"/>
      <p:regular r:id="rId28"/>
      <p:bold r:id="rId29"/>
      <p:italic r:id="rId30"/>
      <p:boldItalic r:id="rId31"/>
    </p:embeddedFont>
    <p:embeddedFont>
      <p:font typeface="Helvetica Neue"/>
      <p:regular r:id="rId32"/>
      <p:bold r:id="rId33"/>
      <p:italic r:id="rId34"/>
      <p:boldItalic r:id="rId35"/>
    </p:embeddedFont>
    <p:embeddedFont>
      <p:font typeface="Montserrat SemiBold"/>
      <p:regular r:id="rId36"/>
      <p:bold r:id="rId37"/>
      <p:italic r:id="rId38"/>
      <p:boldItalic r:id="rId39"/>
    </p:embeddedFont>
    <p:embeddedFont>
      <p:font typeface="Roboto"/>
      <p:regular r:id="rId40"/>
      <p:bold r:id="rId41"/>
      <p:italic r:id="rId42"/>
      <p:boldItalic r:id="rId43"/>
    </p:embeddedFont>
    <p:embeddedFont>
      <p:font typeface="Montserrat"/>
      <p:regular r:id="rId44"/>
      <p:bold r:id="rId45"/>
      <p:italic r:id="rId46"/>
      <p:boldItalic r:id="rId47"/>
    </p:embeddedFont>
    <p:embeddedFont>
      <p:font typeface="Poppins"/>
      <p:regular r:id="rId48"/>
      <p:bold r:id="rId49"/>
      <p:italic r:id="rId50"/>
      <p:boldItalic r:id="rId51"/>
    </p:embeddedFont>
    <p:embeddedFont>
      <p:font typeface="Montserrat Medium"/>
      <p:regular r:id="rId52"/>
      <p:bold r:id="rId53"/>
      <p:italic r:id="rId54"/>
      <p:boldItalic r:id="rId55"/>
    </p:embeddedFont>
    <p:embeddedFont>
      <p:font typeface="Lora"/>
      <p:regular r:id="rId56"/>
      <p:bold r:id="rId57"/>
      <p:italic r:id="rId58"/>
      <p:boldItalic r:id="rId59"/>
    </p:embeddedFont>
    <p:embeddedFont>
      <p:font typeface="Poppins Medium"/>
      <p:regular r:id="rId60"/>
      <p:bold r:id="rId61"/>
      <p:italic r:id="rId62"/>
      <p:boldItalic r:id="rId63"/>
    </p:embeddedFont>
    <p:embeddedFont>
      <p:font typeface="Poppins SemiBold"/>
      <p:regular r:id="rId64"/>
      <p:bold r:id="rId65"/>
      <p:italic r:id="rId66"/>
      <p:boldItalic r:id="rId67"/>
    </p:embeddedFont>
    <p:embeddedFont>
      <p:font typeface="Helvetica Neue Light"/>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2C4C623-32D7-4B9E-B743-DFFAD4286CAE}">
  <a:tblStyle styleId="{C2C4C623-32D7-4B9E-B743-DFFAD4286CAE}" styleName="Table_0">
    <a:wholeTbl>
      <a:tcTxStyle b="off" i="off">
        <a:font>
          <a:latin typeface="Helvetica Neue Light"/>
          <a:ea typeface="Helvetica Neue Light"/>
          <a:cs typeface="Helvetica Neue Light"/>
        </a:font>
        <a:srgbClr val="000000"/>
      </a:tcTxStyle>
      <a:tcStyle>
        <a:tcBdr>
          <a:left>
            <a:ln cap="flat" cmpd="sng" w="9525">
              <a:solidFill>
                <a:srgbClr val="5D5D5D"/>
              </a:solidFill>
              <a:prstDash val="dashDot"/>
              <a:round/>
              <a:headEnd len="sm" w="sm" type="none"/>
              <a:tailEnd len="sm" w="sm" type="none"/>
            </a:ln>
          </a:left>
          <a:right>
            <a:ln cap="flat" cmpd="sng" w="9525">
              <a:solidFill>
                <a:srgbClr val="5D5D5D"/>
              </a:solidFill>
              <a:prstDash val="dashDot"/>
              <a:round/>
              <a:headEnd len="sm" w="sm" type="none"/>
              <a:tailEnd len="sm" w="sm" type="none"/>
            </a:ln>
          </a:right>
          <a:top>
            <a:ln cap="flat" cmpd="sng" w="9525">
              <a:solidFill>
                <a:srgbClr val="5D5D5D"/>
              </a:solidFill>
              <a:prstDash val="dashDot"/>
              <a:round/>
              <a:headEnd len="sm" w="sm" type="none"/>
              <a:tailEnd len="sm" w="sm" type="none"/>
            </a:ln>
          </a:top>
          <a:bottom>
            <a:ln cap="flat" cmpd="sng" w="9525">
              <a:solidFill>
                <a:srgbClr val="5D5D5D"/>
              </a:solidFill>
              <a:prstDash val="dashDot"/>
              <a:round/>
              <a:headEnd len="sm" w="sm" type="none"/>
              <a:tailEnd len="sm" w="sm" type="none"/>
            </a:ln>
          </a:bottom>
          <a:insideH>
            <a:ln cap="flat" cmpd="sng" w="9525">
              <a:solidFill>
                <a:srgbClr val="5D5D5D"/>
              </a:solidFill>
              <a:prstDash val="dashDot"/>
              <a:round/>
              <a:headEnd len="sm" w="sm" type="none"/>
              <a:tailEnd len="sm" w="sm" type="none"/>
            </a:ln>
          </a:insideH>
          <a:insideV>
            <a:ln cap="flat" cmpd="sng" w="9525">
              <a:solidFill>
                <a:srgbClr val="5D5D5D"/>
              </a:solidFill>
              <a:prstDash val="dashDot"/>
              <a:round/>
              <a:headEnd len="sm" w="sm" type="none"/>
              <a:tailEnd len="sm" w="sm" type="none"/>
            </a:ln>
          </a:insideV>
        </a:tcBdr>
        <a:fill>
          <a:solidFill>
            <a:srgbClr val="FAF7E9"/>
          </a:solidFill>
        </a:fill>
      </a:tcStyle>
    </a:wholeTbl>
    <a:band1H>
      <a:tcTxStyle/>
    </a:band1H>
    <a:band2H>
      <a:tcTxStyle b="off" i="off"/>
      <a:tcStyle>
        <a:fill>
          <a:solidFill>
            <a:srgbClr val="EDEADD"/>
          </a:solidFill>
        </a:fill>
      </a:tcStyle>
    </a:band2H>
    <a:band1V>
      <a:tcTxStyle/>
    </a:band1V>
    <a:band2V>
      <a:tcTxStyle/>
    </a:band2V>
    <a:lastCol>
      <a:tcTxStyle/>
    </a:lastCol>
    <a:firstCol>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F9400"/>
          </a:solidFill>
        </a:fill>
      </a:tcStyle>
    </a:lastRow>
    <a:seCell>
      <a:tcTxStyle/>
    </a:seCell>
    <a:swCell>
      <a:tcTxStyle/>
    </a:swCell>
    <a:firstRow>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F940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regular.fntdata"/><Relationship Id="rId43" Type="http://schemas.openxmlformats.org/officeDocument/2006/relationships/font" Target="fonts/Roboto-boldItalic.fntdata"/><Relationship Id="rId46" Type="http://schemas.openxmlformats.org/officeDocument/2006/relationships/font" Target="fonts/Montserrat-italic.fntdata"/><Relationship Id="rId45"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regular.fntdata"/><Relationship Id="rId47" Type="http://schemas.openxmlformats.org/officeDocument/2006/relationships/font" Target="fonts/Montserrat-boldItalic.fntdata"/><Relationship Id="rId49"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33" Type="http://schemas.openxmlformats.org/officeDocument/2006/relationships/font" Target="fonts/HelveticaNeue-bold.fntdata"/><Relationship Id="rId32" Type="http://schemas.openxmlformats.org/officeDocument/2006/relationships/font" Target="fonts/HelveticaNeue-regular.fntdata"/><Relationship Id="rId35" Type="http://schemas.openxmlformats.org/officeDocument/2006/relationships/font" Target="fonts/HelveticaNeue-boldItalic.fntdata"/><Relationship Id="rId34" Type="http://schemas.openxmlformats.org/officeDocument/2006/relationships/font" Target="fonts/HelveticaNeue-italic.fntdata"/><Relationship Id="rId71" Type="http://schemas.openxmlformats.org/officeDocument/2006/relationships/font" Target="fonts/HelveticaNeueLight-boldItalic.fntdata"/><Relationship Id="rId70" Type="http://schemas.openxmlformats.org/officeDocument/2006/relationships/font" Target="fonts/HelveticaNeueLight-italic.fntdata"/><Relationship Id="rId37" Type="http://schemas.openxmlformats.org/officeDocument/2006/relationships/font" Target="fonts/MontserratSemiBold-bold.fntdata"/><Relationship Id="rId36" Type="http://schemas.openxmlformats.org/officeDocument/2006/relationships/font" Target="fonts/MontserratSemiBold-regular.fntdata"/><Relationship Id="rId39" Type="http://schemas.openxmlformats.org/officeDocument/2006/relationships/font" Target="fonts/MontserratSemiBold-boldItalic.fntdata"/><Relationship Id="rId38" Type="http://schemas.openxmlformats.org/officeDocument/2006/relationships/font" Target="fonts/MontserratSemiBold-italic.fntdata"/><Relationship Id="rId62" Type="http://schemas.openxmlformats.org/officeDocument/2006/relationships/font" Target="fonts/PoppinsMedium-italic.fntdata"/><Relationship Id="rId61" Type="http://schemas.openxmlformats.org/officeDocument/2006/relationships/font" Target="fonts/PoppinsMedium-bold.fntdata"/><Relationship Id="rId20" Type="http://schemas.openxmlformats.org/officeDocument/2006/relationships/slide" Target="slides/slide15.xml"/><Relationship Id="rId64" Type="http://schemas.openxmlformats.org/officeDocument/2006/relationships/font" Target="fonts/PoppinsSemiBold-regular.fntdata"/><Relationship Id="rId63" Type="http://schemas.openxmlformats.org/officeDocument/2006/relationships/font" Target="fonts/PoppinsMedium-boldItalic.fntdata"/><Relationship Id="rId22" Type="http://schemas.openxmlformats.org/officeDocument/2006/relationships/slide" Target="slides/slide17.xml"/><Relationship Id="rId66" Type="http://schemas.openxmlformats.org/officeDocument/2006/relationships/font" Target="fonts/PoppinsSemiBold-italic.fntdata"/><Relationship Id="rId21" Type="http://schemas.openxmlformats.org/officeDocument/2006/relationships/slide" Target="slides/slide16.xml"/><Relationship Id="rId65" Type="http://schemas.openxmlformats.org/officeDocument/2006/relationships/font" Target="fonts/PoppinsSemiBold-bold.fntdata"/><Relationship Id="rId24" Type="http://schemas.openxmlformats.org/officeDocument/2006/relationships/font" Target="fonts/CormorantGaramond-regular.fntdata"/><Relationship Id="rId68" Type="http://schemas.openxmlformats.org/officeDocument/2006/relationships/font" Target="fonts/HelveticaNeueLight-regular.fntdata"/><Relationship Id="rId23" Type="http://schemas.openxmlformats.org/officeDocument/2006/relationships/slide" Target="slides/slide18.xml"/><Relationship Id="rId67" Type="http://schemas.openxmlformats.org/officeDocument/2006/relationships/font" Target="fonts/PoppinsSemiBold-boldItalic.fntdata"/><Relationship Id="rId60" Type="http://schemas.openxmlformats.org/officeDocument/2006/relationships/font" Target="fonts/PoppinsMedium-regular.fntdata"/><Relationship Id="rId26" Type="http://schemas.openxmlformats.org/officeDocument/2006/relationships/font" Target="fonts/CormorantGaramond-italic.fntdata"/><Relationship Id="rId25" Type="http://schemas.openxmlformats.org/officeDocument/2006/relationships/font" Target="fonts/CormorantGaramond-bold.fntdata"/><Relationship Id="rId69" Type="http://schemas.openxmlformats.org/officeDocument/2006/relationships/font" Target="fonts/HelveticaNeueLight-bold.fntdata"/><Relationship Id="rId28" Type="http://schemas.openxmlformats.org/officeDocument/2006/relationships/font" Target="fonts/MontserratLight-regular.fntdata"/><Relationship Id="rId27" Type="http://schemas.openxmlformats.org/officeDocument/2006/relationships/font" Target="fonts/CormorantGaramond-boldItalic.fntdata"/><Relationship Id="rId29" Type="http://schemas.openxmlformats.org/officeDocument/2006/relationships/font" Target="fonts/MontserratLight-bold.fntdata"/><Relationship Id="rId51" Type="http://schemas.openxmlformats.org/officeDocument/2006/relationships/font" Target="fonts/Poppins-boldItalic.fntdata"/><Relationship Id="rId50" Type="http://schemas.openxmlformats.org/officeDocument/2006/relationships/font" Target="fonts/Poppins-italic.fntdata"/><Relationship Id="rId53" Type="http://schemas.openxmlformats.org/officeDocument/2006/relationships/font" Target="fonts/MontserratMedium-bold.fntdata"/><Relationship Id="rId52" Type="http://schemas.openxmlformats.org/officeDocument/2006/relationships/font" Target="fonts/MontserratMedium-regular.fntdata"/><Relationship Id="rId11" Type="http://schemas.openxmlformats.org/officeDocument/2006/relationships/slide" Target="slides/slide6.xml"/><Relationship Id="rId55" Type="http://schemas.openxmlformats.org/officeDocument/2006/relationships/font" Target="fonts/MontserratMedium-boldItalic.fntdata"/><Relationship Id="rId10" Type="http://schemas.openxmlformats.org/officeDocument/2006/relationships/slide" Target="slides/slide5.xml"/><Relationship Id="rId54" Type="http://schemas.openxmlformats.org/officeDocument/2006/relationships/font" Target="fonts/MontserratMedium-italic.fntdata"/><Relationship Id="rId13" Type="http://schemas.openxmlformats.org/officeDocument/2006/relationships/slide" Target="slides/slide8.xml"/><Relationship Id="rId57" Type="http://schemas.openxmlformats.org/officeDocument/2006/relationships/font" Target="fonts/Lora-bold.fntdata"/><Relationship Id="rId12" Type="http://schemas.openxmlformats.org/officeDocument/2006/relationships/slide" Target="slides/slide7.xml"/><Relationship Id="rId56" Type="http://schemas.openxmlformats.org/officeDocument/2006/relationships/font" Target="fonts/Lora-regular.fntdata"/><Relationship Id="rId15" Type="http://schemas.openxmlformats.org/officeDocument/2006/relationships/slide" Target="slides/slide10.xml"/><Relationship Id="rId59" Type="http://schemas.openxmlformats.org/officeDocument/2006/relationships/font" Target="fonts/Lora-boldItalic.fntdata"/><Relationship Id="rId14" Type="http://schemas.openxmlformats.org/officeDocument/2006/relationships/slide" Target="slides/slide9.xml"/><Relationship Id="rId58" Type="http://schemas.openxmlformats.org/officeDocument/2006/relationships/font" Target="fonts/Lora-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900853" y="2898986"/>
            <a:ext cx="11203094" cy="4958081"/>
          </a:xfrm>
          <a:prstGeom prst="rect">
            <a:avLst/>
          </a:prstGeom>
          <a:noFill/>
          <a:ln>
            <a:noFill/>
          </a:ln>
        </p:spPr>
        <p:txBody>
          <a:bodyPr anchorCtr="0" anchor="ctr" bIns="27075" lIns="27075" spcFirstLastPara="1" rIns="27075" wrap="square" tIns="27075">
            <a:noAutofit/>
          </a:bodyPr>
          <a:lstStyle>
            <a:lvl1pPr indent="-498475" lvl="0" marL="457200" algn="l">
              <a:lnSpc>
                <a:spcPct val="100000"/>
              </a:lnSpc>
              <a:spcBef>
                <a:spcPts val="4100"/>
              </a:spcBef>
              <a:spcAft>
                <a:spcPts val="0"/>
              </a:spcAft>
              <a:buClr>
                <a:srgbClr val="000000"/>
              </a:buClr>
              <a:buSzPts val="4250"/>
              <a:buFont typeface="Helvetica Neue"/>
              <a:buChar char="•"/>
              <a:defRPr sz="3400"/>
            </a:lvl1pPr>
            <a:lvl2pPr indent="-498475" lvl="1" marL="914400" algn="l">
              <a:lnSpc>
                <a:spcPct val="100000"/>
              </a:lnSpc>
              <a:spcBef>
                <a:spcPts val="4100"/>
              </a:spcBef>
              <a:spcAft>
                <a:spcPts val="0"/>
              </a:spcAft>
              <a:buClr>
                <a:srgbClr val="000000"/>
              </a:buClr>
              <a:buSzPts val="4250"/>
              <a:buFont typeface="Helvetica Neue"/>
              <a:buChar char="•"/>
              <a:defRPr sz="3400"/>
            </a:lvl2pPr>
            <a:lvl3pPr indent="-498475" lvl="2" marL="1371600" algn="l">
              <a:lnSpc>
                <a:spcPct val="100000"/>
              </a:lnSpc>
              <a:spcBef>
                <a:spcPts val="4100"/>
              </a:spcBef>
              <a:spcAft>
                <a:spcPts val="0"/>
              </a:spcAft>
              <a:buClr>
                <a:srgbClr val="000000"/>
              </a:buClr>
              <a:buSzPts val="4250"/>
              <a:buFont typeface="Helvetica Neue"/>
              <a:buChar char="•"/>
              <a:defRPr sz="3400"/>
            </a:lvl3pPr>
            <a:lvl4pPr indent="-498475" lvl="3" marL="1828800" algn="l">
              <a:lnSpc>
                <a:spcPct val="100000"/>
              </a:lnSpc>
              <a:spcBef>
                <a:spcPts val="4100"/>
              </a:spcBef>
              <a:spcAft>
                <a:spcPts val="0"/>
              </a:spcAft>
              <a:buClr>
                <a:srgbClr val="000000"/>
              </a:buClr>
              <a:buSzPts val="4250"/>
              <a:buFont typeface="Helvetica Neue"/>
              <a:buChar char="•"/>
              <a:defRPr sz="3400"/>
            </a:lvl4pPr>
            <a:lvl5pPr indent="-498475" lvl="4" marL="2286000" algn="l">
              <a:lnSpc>
                <a:spcPct val="100000"/>
              </a:lnSpc>
              <a:spcBef>
                <a:spcPts val="4100"/>
              </a:spcBef>
              <a:spcAft>
                <a:spcPts val="0"/>
              </a:spcAft>
              <a:buClr>
                <a:srgbClr val="000000"/>
              </a:buClr>
              <a:buSzPts val="4250"/>
              <a:buFont typeface="Helvetica Neue"/>
              <a:buChar char="•"/>
              <a:defRPr sz="34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2" name="Google Shape;12;p2"/>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6" name="Shape 46"/>
        <p:cNvGrpSpPr/>
        <p:nvPr/>
      </p:nvGrpSpPr>
      <p:grpSpPr>
        <a:xfrm>
          <a:off x="0" y="0"/>
          <a:ext cx="0" cy="0"/>
          <a:chOff x="0" y="0"/>
          <a:chExt cx="0" cy="0"/>
        </a:xfrm>
      </p:grpSpPr>
      <p:sp>
        <p:nvSpPr>
          <p:cNvPr id="47" name="Google Shape;47;p11"/>
          <p:cNvSpPr txBox="1"/>
          <p:nvPr>
            <p:ph idx="1" type="body"/>
          </p:nvPr>
        </p:nvSpPr>
        <p:spPr>
          <a:xfrm>
            <a:off x="1273386" y="5994400"/>
            <a:ext cx="10464802" cy="389264"/>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2200"/>
              <a:buFont typeface="Helvetica Neue"/>
              <a:buNone/>
              <a:defRPr i="1" sz="2200"/>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8" name="Google Shape;48;p11"/>
          <p:cNvSpPr txBox="1"/>
          <p:nvPr>
            <p:ph idx="2" type="body"/>
          </p:nvPr>
        </p:nvSpPr>
        <p:spPr>
          <a:xfrm>
            <a:off x="1273386" y="4399192"/>
            <a:ext cx="10464802" cy="562362"/>
          </a:xfrm>
          <a:prstGeom prst="rect">
            <a:avLst/>
          </a:prstGeom>
          <a:noFill/>
          <a:ln>
            <a:noFill/>
          </a:ln>
        </p:spPr>
        <p:txBody>
          <a:bodyPr anchorCtr="0" anchor="ctr"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3400"/>
              <a:buFont typeface="Helvetica Neue"/>
              <a:buNone/>
              <a:defRPr sz="3400">
                <a:latin typeface="Helvetica Neue"/>
                <a:ea typeface="Helvetica Neue"/>
                <a:cs typeface="Helvetica Neue"/>
                <a:sym typeface="Helvetica Neu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9" name="Google Shape;49;p11"/>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0" name="Shape 50"/>
        <p:cNvGrpSpPr/>
        <p:nvPr/>
      </p:nvGrpSpPr>
      <p:grpSpPr>
        <a:xfrm>
          <a:off x="0" y="0"/>
          <a:ext cx="0" cy="0"/>
          <a:chOff x="0" y="0"/>
          <a:chExt cx="0" cy="0"/>
        </a:xfrm>
      </p:grpSpPr>
      <p:sp>
        <p:nvSpPr>
          <p:cNvPr id="51" name="Google Shape;51;p12"/>
          <p:cNvSpPr/>
          <p:nvPr>
            <p:ph idx="2" type="pic"/>
          </p:nvPr>
        </p:nvSpPr>
        <p:spPr>
          <a:xfrm>
            <a:off x="-1" y="1219199"/>
            <a:ext cx="13004801" cy="731520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52" name="Google Shape;52;p12"/>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3" name="Shape 53"/>
        <p:cNvGrpSpPr/>
        <p:nvPr/>
      </p:nvGrpSpPr>
      <p:grpSpPr>
        <a:xfrm>
          <a:off x="0" y="0"/>
          <a:ext cx="0" cy="0"/>
          <a:chOff x="0" y="0"/>
          <a:chExt cx="0" cy="0"/>
        </a:xfrm>
      </p:grpSpPr>
      <p:sp>
        <p:nvSpPr>
          <p:cNvPr id="54" name="Google Shape;54;p13"/>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itle">
  <p:cSld name="TITLE">
    <p:spTree>
      <p:nvGrpSpPr>
        <p:cNvPr id="13" name="Shape 13"/>
        <p:cNvGrpSpPr/>
        <p:nvPr/>
      </p:nvGrpSpPr>
      <p:grpSpPr>
        <a:xfrm>
          <a:off x="0" y="0"/>
          <a:ext cx="0" cy="0"/>
          <a:chOff x="0" y="0"/>
          <a:chExt cx="0" cy="0"/>
        </a:xfrm>
      </p:grpSpPr>
      <p:sp>
        <p:nvSpPr>
          <p:cNvPr id="14" name="Google Shape;14;p3"/>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6" name="Google Shape;16;p3"/>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17" name="Shape 17"/>
        <p:cNvGrpSpPr/>
        <p:nvPr/>
      </p:nvGrpSpPr>
      <p:grpSpPr>
        <a:xfrm>
          <a:off x="0" y="0"/>
          <a:ext cx="0" cy="0"/>
          <a:chOff x="0" y="0"/>
          <a:chExt cx="0" cy="0"/>
        </a:xfrm>
      </p:grpSpPr>
      <p:sp>
        <p:nvSpPr>
          <p:cNvPr id="18" name="Google Shape;18;p4"/>
          <p:cNvSpPr/>
          <p:nvPr>
            <p:ph idx="2" type="pic"/>
          </p:nvPr>
        </p:nvSpPr>
        <p:spPr>
          <a:xfrm>
            <a:off x="1667183" y="1578186"/>
            <a:ext cx="9672321" cy="466005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19" name="Google Shape;19;p4"/>
          <p:cNvSpPr txBox="1"/>
          <p:nvPr>
            <p:ph type="title"/>
          </p:nvPr>
        </p:nvSpPr>
        <p:spPr>
          <a:xfrm>
            <a:off x="338666" y="6292426"/>
            <a:ext cx="12327468" cy="1070188"/>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4"/>
          <p:cNvSpPr txBox="1"/>
          <p:nvPr>
            <p:ph idx="1" type="body"/>
          </p:nvPr>
        </p:nvSpPr>
        <p:spPr>
          <a:xfrm>
            <a:off x="338666" y="7321973"/>
            <a:ext cx="12327468" cy="846667"/>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1" name="Google Shape;21;p4"/>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22" name="Shape 22"/>
        <p:cNvGrpSpPr/>
        <p:nvPr/>
      </p:nvGrpSpPr>
      <p:grpSpPr>
        <a:xfrm>
          <a:off x="0" y="0"/>
          <a:ext cx="0" cy="0"/>
          <a:chOff x="0" y="0"/>
          <a:chExt cx="0" cy="0"/>
        </a:xfrm>
      </p:grpSpPr>
      <p:sp>
        <p:nvSpPr>
          <p:cNvPr id="23" name="Google Shape;23;p5"/>
          <p:cNvSpPr txBox="1"/>
          <p:nvPr>
            <p:ph type="title"/>
          </p:nvPr>
        </p:nvSpPr>
        <p:spPr>
          <a:xfrm>
            <a:off x="948266" y="3637279"/>
            <a:ext cx="11108268" cy="2479042"/>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5" name="Shape 25"/>
        <p:cNvGrpSpPr/>
        <p:nvPr/>
      </p:nvGrpSpPr>
      <p:grpSpPr>
        <a:xfrm>
          <a:off x="0" y="0"/>
          <a:ext cx="0" cy="0"/>
          <a:chOff x="0" y="0"/>
          <a:chExt cx="0" cy="0"/>
        </a:xfrm>
      </p:grpSpPr>
      <p:sp>
        <p:nvSpPr>
          <p:cNvPr id="26" name="Google Shape;26;p6"/>
          <p:cNvSpPr/>
          <p:nvPr>
            <p:ph idx="2" type="pic"/>
          </p:nvPr>
        </p:nvSpPr>
        <p:spPr>
          <a:xfrm>
            <a:off x="7021856" y="1727199"/>
            <a:ext cx="5080002" cy="61163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27" name="Google Shape;27;p6"/>
          <p:cNvSpPr txBox="1"/>
          <p:nvPr>
            <p:ph type="title"/>
          </p:nvPr>
        </p:nvSpPr>
        <p:spPr>
          <a:xfrm>
            <a:off x="880533" y="1727199"/>
            <a:ext cx="5452534" cy="2959948"/>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5800"/>
              <a:buFont typeface="Helvetica Neue"/>
              <a:buNone/>
              <a:defRPr sz="58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
          <p:cNvSpPr txBox="1"/>
          <p:nvPr>
            <p:ph idx="1" type="body"/>
          </p:nvPr>
        </p:nvSpPr>
        <p:spPr>
          <a:xfrm>
            <a:off x="880533" y="4700693"/>
            <a:ext cx="5452534" cy="3054774"/>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9" name="Google Shape;29;p6"/>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30" name="Shape 30"/>
        <p:cNvGrpSpPr/>
        <p:nvPr/>
      </p:nvGrpSpPr>
      <p:grpSpPr>
        <a:xfrm>
          <a:off x="0" y="0"/>
          <a:ext cx="0" cy="0"/>
          <a:chOff x="0" y="0"/>
          <a:chExt cx="0" cy="0"/>
        </a:xfrm>
      </p:grpSpPr>
      <p:sp>
        <p:nvSpPr>
          <p:cNvPr id="31" name="Google Shape;31;p7"/>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7"/>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3" name="Shape 33"/>
        <p:cNvGrpSpPr/>
        <p:nvPr/>
      </p:nvGrpSpPr>
      <p:grpSpPr>
        <a:xfrm>
          <a:off x="0" y="0"/>
          <a:ext cx="0" cy="0"/>
          <a:chOff x="0" y="0"/>
          <a:chExt cx="0" cy="0"/>
        </a:xfrm>
      </p:grpSpPr>
      <p:sp>
        <p:nvSpPr>
          <p:cNvPr id="34" name="Google Shape;34;p8"/>
          <p:cNvSpPr/>
          <p:nvPr>
            <p:ph idx="2" type="pic"/>
          </p:nvPr>
        </p:nvSpPr>
        <p:spPr>
          <a:xfrm>
            <a:off x="7023946" y="2898986"/>
            <a:ext cx="5080002" cy="495808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35" name="Google Shape;35;p8"/>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900853" y="2898986"/>
            <a:ext cx="5452534" cy="4958081"/>
          </a:xfrm>
          <a:prstGeom prst="rect">
            <a:avLst/>
          </a:prstGeom>
          <a:noFill/>
          <a:ln>
            <a:noFill/>
          </a:ln>
        </p:spPr>
        <p:txBody>
          <a:bodyPr anchorCtr="0" anchor="ctr" bIns="27075" lIns="27075" spcFirstLastPara="1" rIns="27075" wrap="square" tIns="27075">
            <a:noAutofit/>
          </a:bodyPr>
          <a:lstStyle>
            <a:lvl1pPr indent="-434975" lvl="0" marL="457200" algn="l">
              <a:lnSpc>
                <a:spcPct val="100000"/>
              </a:lnSpc>
              <a:spcBef>
                <a:spcPts val="3200"/>
              </a:spcBef>
              <a:spcAft>
                <a:spcPts val="0"/>
              </a:spcAft>
              <a:buClr>
                <a:srgbClr val="000000"/>
              </a:buClr>
              <a:buSzPts val="3250"/>
              <a:buFont typeface="Helvetica Neue"/>
              <a:buChar char="•"/>
              <a:defRPr sz="2600"/>
            </a:lvl1pPr>
            <a:lvl2pPr indent="-434975" lvl="1" marL="914400" algn="l">
              <a:lnSpc>
                <a:spcPct val="100000"/>
              </a:lnSpc>
              <a:spcBef>
                <a:spcPts val="3200"/>
              </a:spcBef>
              <a:spcAft>
                <a:spcPts val="0"/>
              </a:spcAft>
              <a:buClr>
                <a:srgbClr val="000000"/>
              </a:buClr>
              <a:buSzPts val="3250"/>
              <a:buFont typeface="Helvetica Neue"/>
              <a:buChar char="•"/>
              <a:defRPr sz="2600"/>
            </a:lvl2pPr>
            <a:lvl3pPr indent="-434975" lvl="2" marL="1371600" algn="l">
              <a:lnSpc>
                <a:spcPct val="100000"/>
              </a:lnSpc>
              <a:spcBef>
                <a:spcPts val="3200"/>
              </a:spcBef>
              <a:spcAft>
                <a:spcPts val="0"/>
              </a:spcAft>
              <a:buClr>
                <a:srgbClr val="000000"/>
              </a:buClr>
              <a:buSzPts val="3250"/>
              <a:buFont typeface="Helvetica Neue"/>
              <a:buChar char="•"/>
              <a:defRPr sz="2600"/>
            </a:lvl3pPr>
            <a:lvl4pPr indent="-434975" lvl="3" marL="1828800" algn="l">
              <a:lnSpc>
                <a:spcPct val="100000"/>
              </a:lnSpc>
              <a:spcBef>
                <a:spcPts val="3200"/>
              </a:spcBef>
              <a:spcAft>
                <a:spcPts val="0"/>
              </a:spcAft>
              <a:buClr>
                <a:srgbClr val="000000"/>
              </a:buClr>
              <a:buSzPts val="3250"/>
              <a:buFont typeface="Helvetica Neue"/>
              <a:buChar char="•"/>
              <a:defRPr sz="2600"/>
            </a:lvl4pPr>
            <a:lvl5pPr indent="-434975" lvl="4" marL="2286000" algn="l">
              <a:lnSpc>
                <a:spcPct val="100000"/>
              </a:lnSpc>
              <a:spcBef>
                <a:spcPts val="3200"/>
              </a:spcBef>
              <a:spcAft>
                <a:spcPts val="0"/>
              </a:spcAft>
              <a:buClr>
                <a:srgbClr val="000000"/>
              </a:buClr>
              <a:buSzPts val="3250"/>
              <a:buFont typeface="Helvetica Neue"/>
              <a:buChar char="•"/>
              <a:defRPr sz="26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37" name="Google Shape;37;p8"/>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38" name="Shape 38"/>
        <p:cNvGrpSpPr/>
        <p:nvPr/>
      </p:nvGrpSpPr>
      <p:grpSpPr>
        <a:xfrm>
          <a:off x="0" y="0"/>
          <a:ext cx="0" cy="0"/>
          <a:chOff x="0" y="0"/>
          <a:chExt cx="0" cy="0"/>
        </a:xfrm>
      </p:grpSpPr>
      <p:sp>
        <p:nvSpPr>
          <p:cNvPr id="39" name="Google Shape;39;p9"/>
          <p:cNvSpPr txBox="1"/>
          <p:nvPr>
            <p:ph idx="1" type="body"/>
          </p:nvPr>
        </p:nvSpPr>
        <p:spPr>
          <a:xfrm>
            <a:off x="900853" y="2167466"/>
            <a:ext cx="11203094" cy="5418668"/>
          </a:xfrm>
          <a:prstGeom prst="rect">
            <a:avLst/>
          </a:prstGeom>
          <a:noFill/>
          <a:ln>
            <a:noFill/>
          </a:ln>
        </p:spPr>
        <p:txBody>
          <a:bodyPr anchorCtr="0" anchor="ctr" bIns="27075" lIns="27075" spcFirstLastPara="1" rIns="27075" wrap="square" tIns="27075">
            <a:noAutofit/>
          </a:bodyPr>
          <a:lstStyle>
            <a:lvl1pPr indent="-498475" lvl="0" marL="457200" algn="l">
              <a:lnSpc>
                <a:spcPct val="100000"/>
              </a:lnSpc>
              <a:spcBef>
                <a:spcPts val="4100"/>
              </a:spcBef>
              <a:spcAft>
                <a:spcPts val="0"/>
              </a:spcAft>
              <a:buClr>
                <a:srgbClr val="000000"/>
              </a:buClr>
              <a:buSzPts val="4250"/>
              <a:buFont typeface="Helvetica Neue"/>
              <a:buChar char="•"/>
              <a:defRPr sz="3400"/>
            </a:lvl1pPr>
            <a:lvl2pPr indent="-498475" lvl="1" marL="914400" algn="l">
              <a:lnSpc>
                <a:spcPct val="100000"/>
              </a:lnSpc>
              <a:spcBef>
                <a:spcPts val="4100"/>
              </a:spcBef>
              <a:spcAft>
                <a:spcPts val="0"/>
              </a:spcAft>
              <a:buClr>
                <a:srgbClr val="000000"/>
              </a:buClr>
              <a:buSzPts val="4250"/>
              <a:buFont typeface="Helvetica Neue"/>
              <a:buChar char="•"/>
              <a:defRPr sz="3400"/>
            </a:lvl2pPr>
            <a:lvl3pPr indent="-498475" lvl="2" marL="1371600" algn="l">
              <a:lnSpc>
                <a:spcPct val="100000"/>
              </a:lnSpc>
              <a:spcBef>
                <a:spcPts val="4100"/>
              </a:spcBef>
              <a:spcAft>
                <a:spcPts val="0"/>
              </a:spcAft>
              <a:buClr>
                <a:srgbClr val="000000"/>
              </a:buClr>
              <a:buSzPts val="4250"/>
              <a:buFont typeface="Helvetica Neue"/>
              <a:buChar char="•"/>
              <a:defRPr sz="3400"/>
            </a:lvl3pPr>
            <a:lvl4pPr indent="-498475" lvl="3" marL="1828800" algn="l">
              <a:lnSpc>
                <a:spcPct val="100000"/>
              </a:lnSpc>
              <a:spcBef>
                <a:spcPts val="4100"/>
              </a:spcBef>
              <a:spcAft>
                <a:spcPts val="0"/>
              </a:spcAft>
              <a:buClr>
                <a:srgbClr val="000000"/>
              </a:buClr>
              <a:buSzPts val="4250"/>
              <a:buFont typeface="Helvetica Neue"/>
              <a:buChar char="•"/>
              <a:defRPr sz="3400"/>
            </a:lvl4pPr>
            <a:lvl5pPr indent="-498475" lvl="4" marL="2286000" algn="l">
              <a:lnSpc>
                <a:spcPct val="100000"/>
              </a:lnSpc>
              <a:spcBef>
                <a:spcPts val="4100"/>
              </a:spcBef>
              <a:spcAft>
                <a:spcPts val="0"/>
              </a:spcAft>
              <a:buClr>
                <a:srgbClr val="000000"/>
              </a:buClr>
              <a:buSzPts val="4250"/>
              <a:buFont typeface="Helvetica Neue"/>
              <a:buChar char="•"/>
              <a:defRPr sz="34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0" name="Google Shape;40;p9"/>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1" name="Shape 41"/>
        <p:cNvGrpSpPr/>
        <p:nvPr/>
      </p:nvGrpSpPr>
      <p:grpSpPr>
        <a:xfrm>
          <a:off x="0" y="0"/>
          <a:ext cx="0" cy="0"/>
          <a:chOff x="0" y="0"/>
          <a:chExt cx="0" cy="0"/>
        </a:xfrm>
      </p:grpSpPr>
      <p:sp>
        <p:nvSpPr>
          <p:cNvPr id="42" name="Google Shape;42;p10"/>
          <p:cNvSpPr/>
          <p:nvPr>
            <p:ph idx="2" type="pic"/>
          </p:nvPr>
        </p:nvSpPr>
        <p:spPr>
          <a:xfrm>
            <a:off x="8405706" y="4978400"/>
            <a:ext cx="3948855" cy="295994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3" name="Google Shape;43;p10"/>
          <p:cNvSpPr/>
          <p:nvPr>
            <p:ph idx="3" type="pic"/>
          </p:nvPr>
        </p:nvSpPr>
        <p:spPr>
          <a:xfrm>
            <a:off x="8405707" y="1822026"/>
            <a:ext cx="3948854" cy="2959948"/>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4" name="Google Shape;44;p10"/>
          <p:cNvSpPr/>
          <p:nvPr>
            <p:ph idx="4" type="pic"/>
          </p:nvPr>
        </p:nvSpPr>
        <p:spPr>
          <a:xfrm>
            <a:off x="643466" y="1822026"/>
            <a:ext cx="7559041" cy="61163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5" name="Google Shape;45;p10"/>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Autofit/>
          </a:bodyPr>
          <a:lstStyle>
            <a:lvl1pPr lvl="0"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Autofit/>
          </a:bodyPr>
          <a:lstStyle>
            <a:lvl1pPr indent="-228600" lvl="0" marL="457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indent="-228600" lvl="5" marL="2743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indent="-228600" lvl="6" marL="3200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indent="-228600" lvl="7" marL="3657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indent="-228600" lvl="8" marL="4114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8.jpg"/><Relationship Id="rId5" Type="http://schemas.openxmlformats.org/officeDocument/2006/relationships/image" Target="../media/image2.jpg"/><Relationship Id="rId6"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0" l="0" r="0" t="79065"/>
          <a:stretch/>
        </p:blipFill>
        <p:spPr>
          <a:xfrm>
            <a:off x="-1" y="8136466"/>
            <a:ext cx="13004801" cy="1815426"/>
          </a:xfrm>
          <a:prstGeom prst="rect">
            <a:avLst/>
          </a:prstGeom>
          <a:noFill/>
          <a:ln>
            <a:noFill/>
          </a:ln>
        </p:spPr>
      </p:pic>
      <p:sp>
        <p:nvSpPr>
          <p:cNvPr id="60" name="Google Shape;60;p14"/>
          <p:cNvSpPr/>
          <p:nvPr/>
        </p:nvSpPr>
        <p:spPr>
          <a:xfrm>
            <a:off x="-151328" y="-155430"/>
            <a:ext cx="13307456" cy="8653993"/>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61" name="Google Shape;61;p14"/>
          <p:cNvSpPr/>
          <p:nvPr/>
        </p:nvSpPr>
        <p:spPr>
          <a:xfrm>
            <a:off x="4078114" y="2816038"/>
            <a:ext cx="6312039" cy="219207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5000"/>
              <a:buFont typeface="Poppins SemiBold"/>
              <a:buNone/>
            </a:pPr>
            <a:r>
              <a:rPr b="0" i="0" lang="en-US" sz="5000" u="none" cap="none" strike="noStrike">
                <a:solidFill>
                  <a:schemeClr val="lt1"/>
                </a:solidFill>
                <a:latin typeface="Poppins SemiBold"/>
                <a:ea typeface="Poppins SemiBold"/>
                <a:cs typeface="Poppins SemiBold"/>
                <a:sym typeface="Poppins SemiBold"/>
              </a:rPr>
              <a:t>Insperion Creatives</a:t>
            </a:r>
            <a:endParaRPr b="0" i="0" sz="5000" u="none" cap="none" strike="noStrike">
              <a:solidFill>
                <a:schemeClr val="lt1"/>
              </a:solidFill>
              <a:latin typeface="Poppins SemiBold"/>
              <a:ea typeface="Poppins SemiBold"/>
              <a:cs typeface="Poppins SemiBold"/>
              <a:sym typeface="Poppins SemiBold"/>
            </a:endParaRPr>
          </a:p>
        </p:txBody>
      </p:sp>
      <p:pic>
        <p:nvPicPr>
          <p:cNvPr id="62" name="Google Shape;62;p14"/>
          <p:cNvPicPr preferRelativeResize="0"/>
          <p:nvPr/>
        </p:nvPicPr>
        <p:blipFill rotWithShape="1">
          <a:blip r:embed="rId4">
            <a:alphaModFix/>
          </a:blip>
          <a:srcRect b="0" l="0" r="0" t="0"/>
          <a:stretch/>
        </p:blipFill>
        <p:spPr>
          <a:xfrm flipH="1" rot="2700000">
            <a:off x="2789621" y="3204597"/>
            <a:ext cx="1049384" cy="929572"/>
          </a:xfrm>
          <a:prstGeom prst="rect">
            <a:avLst/>
          </a:prstGeom>
          <a:noFill/>
          <a:ln>
            <a:noFill/>
          </a:ln>
        </p:spPr>
      </p:pic>
      <p:sp>
        <p:nvSpPr>
          <p:cNvPr id="63" name="Google Shape;63;p14"/>
          <p:cNvSpPr/>
          <p:nvPr/>
        </p:nvSpPr>
        <p:spPr>
          <a:xfrm>
            <a:off x="4448153" y="6464791"/>
            <a:ext cx="4745273" cy="218863"/>
          </a:xfrm>
          <a:prstGeom prst="rect">
            <a:avLst/>
          </a:prstGeom>
          <a:noFill/>
          <a:ln>
            <a:noFill/>
          </a:ln>
        </p:spPr>
        <p:txBody>
          <a:bodyPr anchorCtr="0" anchor="b" bIns="27075" lIns="27075" spcFirstLastPara="1" rIns="27075" wrap="square" tIns="27075">
            <a:noAutofit/>
          </a:bodyPr>
          <a:lstStyle/>
          <a:p>
            <a:pPr indent="0" lvl="0" marL="0" marR="0" rtl="0" algn="ctr">
              <a:lnSpc>
                <a:spcPct val="100000"/>
              </a:lnSpc>
              <a:spcBef>
                <a:spcPts val="0"/>
              </a:spcBef>
              <a:spcAft>
                <a:spcPts val="0"/>
              </a:spcAft>
              <a:buClr>
                <a:schemeClr val="lt1"/>
              </a:buClr>
              <a:buSzPts val="1600"/>
              <a:buFont typeface="Montserrat"/>
              <a:buNone/>
            </a:pPr>
            <a:r>
              <a:rPr b="0" baseline="-25000" i="0" lang="en-US" sz="1600" u="none" cap="none" strike="noStrike">
                <a:solidFill>
                  <a:schemeClr val="lt1"/>
                </a:solidFill>
                <a:latin typeface="Montserrat"/>
                <a:ea typeface="Montserrat"/>
                <a:cs typeface="Montserrat"/>
                <a:sym typeface="Montserrat"/>
              </a:rPr>
              <a:t>insperioncreative.com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3"/>
          <p:cNvSpPr/>
          <p:nvPr/>
        </p:nvSpPr>
        <p:spPr>
          <a:xfrm>
            <a:off x="8736715" y="6509385"/>
            <a:ext cx="3541800" cy="2170800"/>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Focuses on target audience through </a:t>
            </a:r>
            <a:endParaRPr b="0" baseline="30000" i="0" sz="18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social media &amp; printed flyers. </a:t>
            </a:r>
            <a:endParaRPr b="0" baseline="30000" i="0" sz="18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Advertising the perfect Design package </a:t>
            </a:r>
            <a:endParaRPr b="0" baseline="30000" i="0" sz="18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for clients who are interested in Mock- Ups. Effectively engaging with potential clients.</a:t>
            </a:r>
            <a:endParaRPr/>
          </a:p>
        </p:txBody>
      </p:sp>
      <p:sp>
        <p:nvSpPr>
          <p:cNvPr id="160" name="Google Shape;160;p23"/>
          <p:cNvSpPr/>
          <p:nvPr/>
        </p:nvSpPr>
        <p:spPr>
          <a:xfrm>
            <a:off x="6775006" y="7557921"/>
            <a:ext cx="308188" cy="308188"/>
          </a:xfrm>
          <a:prstGeom prst="rect">
            <a:avLst/>
          </a:pr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1" name="Google Shape;161;p23"/>
          <p:cNvSpPr/>
          <p:nvPr/>
        </p:nvSpPr>
        <p:spPr>
          <a:xfrm>
            <a:off x="6775006" y="8116721"/>
            <a:ext cx="308188" cy="308188"/>
          </a:xfrm>
          <a:prstGeom prst="rect">
            <a:avLst/>
          </a:prstGeom>
          <a:solidFill>
            <a:srgbClr val="D5D5D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2" name="Google Shape;162;p23"/>
          <p:cNvSpPr/>
          <p:nvPr/>
        </p:nvSpPr>
        <p:spPr>
          <a:xfrm>
            <a:off x="6775006" y="6433971"/>
            <a:ext cx="308188" cy="308188"/>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3" name="Google Shape;163;p23"/>
          <p:cNvSpPr/>
          <p:nvPr/>
        </p:nvSpPr>
        <p:spPr>
          <a:xfrm>
            <a:off x="6775006" y="6992771"/>
            <a:ext cx="308188" cy="308188"/>
          </a:xfrm>
          <a:prstGeom prst="rect">
            <a:avLst/>
          </a:prstGeom>
          <a:solidFill>
            <a:srgbClr val="5E5E5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4" name="Google Shape;164;p23"/>
          <p:cNvSpPr/>
          <p:nvPr/>
        </p:nvSpPr>
        <p:spPr>
          <a:xfrm>
            <a:off x="7360294" y="6440321"/>
            <a:ext cx="1571962" cy="295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Posters</a:t>
            </a:r>
            <a:endParaRPr/>
          </a:p>
        </p:txBody>
      </p:sp>
      <p:sp>
        <p:nvSpPr>
          <p:cNvPr id="165" name="Google Shape;165;p23"/>
          <p:cNvSpPr/>
          <p:nvPr/>
        </p:nvSpPr>
        <p:spPr>
          <a:xfrm>
            <a:off x="7360294" y="6999121"/>
            <a:ext cx="1340396" cy="295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Magazine</a:t>
            </a:r>
            <a:endParaRPr/>
          </a:p>
        </p:txBody>
      </p:sp>
      <p:sp>
        <p:nvSpPr>
          <p:cNvPr id="166" name="Google Shape;166;p23"/>
          <p:cNvSpPr/>
          <p:nvPr/>
        </p:nvSpPr>
        <p:spPr>
          <a:xfrm>
            <a:off x="7360294" y="7564271"/>
            <a:ext cx="688171" cy="295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Cards</a:t>
            </a:r>
            <a:endParaRPr/>
          </a:p>
        </p:txBody>
      </p:sp>
      <p:sp>
        <p:nvSpPr>
          <p:cNvPr id="167" name="Google Shape;167;p23"/>
          <p:cNvSpPr/>
          <p:nvPr/>
        </p:nvSpPr>
        <p:spPr>
          <a:xfrm>
            <a:off x="7360294" y="8123071"/>
            <a:ext cx="897213" cy="295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Tickets</a:t>
            </a:r>
            <a:endParaRPr/>
          </a:p>
        </p:txBody>
      </p:sp>
      <p:sp>
        <p:nvSpPr>
          <p:cNvPr id="168" name="Google Shape;168;p23"/>
          <p:cNvSpPr/>
          <p:nvPr/>
        </p:nvSpPr>
        <p:spPr>
          <a:xfrm>
            <a:off x="1227890" y="3569474"/>
            <a:ext cx="3586800" cy="3517201"/>
          </a:xfrm>
          <a:prstGeom prst="rect">
            <a:avLst/>
          </a:prstGeom>
          <a:noFill/>
          <a:ln>
            <a:noFill/>
          </a:ln>
        </p:spPr>
        <p:txBody>
          <a:bodyPr anchorCtr="0" anchor="t" bIns="27075" lIns="27075" spcFirstLastPara="1" rIns="27075" wrap="square" tIns="27075">
            <a:noAutofit/>
          </a:bodyPr>
          <a:lstStyle/>
          <a:p>
            <a:pPr indent="0" lvl="0" marL="0" marR="0" rtl="0" algn="l">
              <a:lnSpc>
                <a:spcPct val="166666"/>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We’re well equipped to handle today’s planning and design challenges, whether the project is Educational, Corporate, Process / Industrial, Municipal or Governmental in nature. It’s our duty as a pioneering  Design firm to deliver true, value-based Design solutions to meet any design challenge, through skilled planning and </a:t>
            </a:r>
            <a:endParaRPr/>
          </a:p>
          <a:p>
            <a:pPr indent="0" lvl="0" marL="0" marR="0" rtl="0" algn="l">
              <a:lnSpc>
                <a:spcPct val="166666"/>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tested experience.</a:t>
            </a:r>
            <a:endParaRPr/>
          </a:p>
        </p:txBody>
      </p:sp>
      <p:sp>
        <p:nvSpPr>
          <p:cNvPr id="169" name="Google Shape;169;p23"/>
          <p:cNvSpPr/>
          <p:nvPr/>
        </p:nvSpPr>
        <p:spPr>
          <a:xfrm>
            <a:off x="1222619" y="2768078"/>
            <a:ext cx="2169358" cy="524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3100"/>
              <a:buFont typeface="Roboto"/>
              <a:buNone/>
            </a:pPr>
            <a:r>
              <a:rPr b="1" i="0" lang="en-US" sz="3100" u="none" cap="none" strike="noStrike">
                <a:solidFill>
                  <a:srgbClr val="000000"/>
                </a:solidFill>
                <a:latin typeface="Roboto"/>
                <a:ea typeface="Roboto"/>
                <a:cs typeface="Roboto"/>
                <a:sym typeface="Roboto"/>
              </a:rPr>
              <a:t>Analytics</a:t>
            </a:r>
            <a:endParaRPr/>
          </a:p>
        </p:txBody>
      </p:sp>
      <p:sp>
        <p:nvSpPr>
          <p:cNvPr id="170" name="Google Shape;170;p23"/>
          <p:cNvSpPr/>
          <p:nvPr/>
        </p:nvSpPr>
        <p:spPr>
          <a:xfrm>
            <a:off x="8340902" y="815016"/>
            <a:ext cx="2331146" cy="2331146"/>
          </a:xfrm>
          <a:custGeom>
            <a:rect b="b" l="l" r="r" t="t"/>
            <a:pathLst>
              <a:path extrusionOk="0" h="21600" w="21600">
                <a:moveTo>
                  <a:pt x="10800" y="0"/>
                </a:moveTo>
                <a:lnTo>
                  <a:pt x="21600" y="21600"/>
                </a:lnTo>
                <a:lnTo>
                  <a:pt x="0" y="21600"/>
                </a:lnTo>
                <a:close/>
              </a:path>
            </a:pathLst>
          </a:cu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71" name="Google Shape;171;p23"/>
          <p:cNvSpPr/>
          <p:nvPr/>
        </p:nvSpPr>
        <p:spPr>
          <a:xfrm>
            <a:off x="6775006" y="2845118"/>
            <a:ext cx="2893741" cy="2893741"/>
          </a:xfrm>
          <a:custGeom>
            <a:rect b="b" l="l" r="r" t="t"/>
            <a:pathLst>
              <a:path extrusionOk="0" h="21600" w="21600">
                <a:moveTo>
                  <a:pt x="10800" y="0"/>
                </a:moveTo>
                <a:lnTo>
                  <a:pt x="21600" y="21600"/>
                </a:lnTo>
                <a:lnTo>
                  <a:pt x="0" y="21600"/>
                </a:ln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72" name="Google Shape;172;p23"/>
          <p:cNvSpPr/>
          <p:nvPr/>
        </p:nvSpPr>
        <p:spPr>
          <a:xfrm rot="10800000">
            <a:off x="8353601" y="3126416"/>
            <a:ext cx="2331146" cy="2331146"/>
          </a:xfrm>
          <a:custGeom>
            <a:rect b="b" l="l" r="r" t="t"/>
            <a:pathLst>
              <a:path extrusionOk="0" h="21600" w="21600">
                <a:moveTo>
                  <a:pt x="10800" y="0"/>
                </a:moveTo>
                <a:lnTo>
                  <a:pt x="21600" y="21600"/>
                </a:lnTo>
                <a:lnTo>
                  <a:pt x="0" y="21600"/>
                </a:lnTo>
                <a:close/>
              </a:path>
            </a:pathLst>
          </a:custGeom>
          <a:solidFill>
            <a:srgbClr val="5E5E5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73" name="Google Shape;173;p23"/>
          <p:cNvSpPr/>
          <p:nvPr/>
        </p:nvSpPr>
        <p:spPr>
          <a:xfrm>
            <a:off x="9509301" y="3126416"/>
            <a:ext cx="2331146" cy="2331146"/>
          </a:xfrm>
          <a:custGeom>
            <a:rect b="b" l="l" r="r" t="t"/>
            <a:pathLst>
              <a:path extrusionOk="0" h="21600" w="21600">
                <a:moveTo>
                  <a:pt x="10800" y="0"/>
                </a:moveTo>
                <a:lnTo>
                  <a:pt x="21600" y="21600"/>
                </a:lnTo>
                <a:lnTo>
                  <a:pt x="0" y="21600"/>
                </a:lnTo>
                <a:close/>
              </a:path>
            </a:pathLst>
          </a:custGeom>
          <a:solidFill>
            <a:srgbClr val="D5D5D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74" name="Google Shape;174;p23"/>
          <p:cNvSpPr/>
          <p:nvPr/>
        </p:nvSpPr>
        <p:spPr>
          <a:xfrm>
            <a:off x="7773270" y="4596044"/>
            <a:ext cx="897213"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74.6 %</a:t>
            </a:r>
            <a:endParaRPr/>
          </a:p>
        </p:txBody>
      </p:sp>
      <p:sp>
        <p:nvSpPr>
          <p:cNvPr id="175" name="Google Shape;175;p23"/>
          <p:cNvSpPr/>
          <p:nvPr/>
        </p:nvSpPr>
        <p:spPr>
          <a:xfrm>
            <a:off x="9175088" y="2208444"/>
            <a:ext cx="688172"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28 %</a:t>
            </a:r>
            <a:endParaRPr/>
          </a:p>
        </p:txBody>
      </p:sp>
      <p:sp>
        <p:nvSpPr>
          <p:cNvPr id="176" name="Google Shape;176;p23"/>
          <p:cNvSpPr/>
          <p:nvPr/>
        </p:nvSpPr>
        <p:spPr>
          <a:xfrm>
            <a:off x="9175469" y="3668944"/>
            <a:ext cx="687410"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45 %</a:t>
            </a:r>
            <a:endParaRPr/>
          </a:p>
        </p:txBody>
      </p:sp>
      <p:sp>
        <p:nvSpPr>
          <p:cNvPr id="177" name="Google Shape;177;p23"/>
          <p:cNvSpPr/>
          <p:nvPr/>
        </p:nvSpPr>
        <p:spPr>
          <a:xfrm>
            <a:off x="10226013" y="4596044"/>
            <a:ext cx="897722"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33.5 %</a:t>
            </a:r>
            <a:endParaRPr/>
          </a:p>
        </p:txBody>
      </p:sp>
      <p:sp>
        <p:nvSpPr>
          <p:cNvPr id="178" name="Google Shape;178;p23"/>
          <p:cNvSpPr/>
          <p:nvPr/>
        </p:nvSpPr>
        <p:spPr>
          <a:xfrm>
            <a:off x="1148882" y="8718696"/>
            <a:ext cx="2826885" cy="35136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Poppins Medium"/>
              <a:buNone/>
            </a:pPr>
            <a:r>
              <a:rPr b="0" i="0" lang="en-US" sz="1600" u="none" cap="none" strike="noStrike">
                <a:solidFill>
                  <a:srgbClr val="000000"/>
                </a:solidFill>
                <a:latin typeface="Poppins Medium"/>
                <a:ea typeface="Poppins Medium"/>
                <a:cs typeface="Poppins Medium"/>
                <a:sym typeface="Poppins Medium"/>
              </a:rPr>
              <a:t>Insperion Creatives</a:t>
            </a:r>
            <a:endParaRPr/>
          </a:p>
        </p:txBody>
      </p:sp>
      <p:sp>
        <p:nvSpPr>
          <p:cNvPr id="179" name="Google Shape;179;p23"/>
          <p:cNvSpPr/>
          <p:nvPr/>
        </p:nvSpPr>
        <p:spPr>
          <a:xfrm>
            <a:off x="1246190" y="723806"/>
            <a:ext cx="3115744"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1D1D1A"/>
              </a:buClr>
              <a:buSzPts val="1600"/>
              <a:buFont typeface="Poppins SemiBold"/>
              <a:buNone/>
            </a:pPr>
            <a:r>
              <a:rPr b="0" i="0" lang="en-US" sz="1600" u="none" cap="none" strike="noStrike">
                <a:solidFill>
                  <a:srgbClr val="1D1D1A"/>
                </a:solidFill>
                <a:latin typeface="Poppins SemiBold"/>
                <a:ea typeface="Poppins SemiBold"/>
                <a:cs typeface="Poppins SemiBold"/>
                <a:sym typeface="Poppins SemiBold"/>
              </a:rPr>
              <a:t>Operation Plan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4"/>
          <p:cNvSpPr/>
          <p:nvPr/>
        </p:nvSpPr>
        <p:spPr>
          <a:xfrm>
            <a:off x="-179050" y="4209831"/>
            <a:ext cx="13362898" cy="5671212"/>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5" name="Google Shape;185;p24"/>
          <p:cNvSpPr/>
          <p:nvPr/>
        </p:nvSpPr>
        <p:spPr>
          <a:xfrm>
            <a:off x="1294912" y="2737108"/>
            <a:ext cx="10028618" cy="670268"/>
          </a:xfrm>
          <a:prstGeom prst="rect">
            <a:avLst/>
          </a:prstGeom>
          <a:noFill/>
          <a:ln>
            <a:noFill/>
          </a:ln>
        </p:spPr>
        <p:txBody>
          <a:bodyPr anchorCtr="0" anchor="ctr" bIns="27075" lIns="27075" spcFirstLastPara="1" rIns="27075" wrap="square" tIns="27075">
            <a:noAutofit/>
          </a:bodyPr>
          <a:lstStyle/>
          <a:p>
            <a:pPr indent="0" lvl="0" marL="0" marR="0" rtl="0" algn="l">
              <a:lnSpc>
                <a:spcPct val="150000"/>
              </a:lnSpc>
              <a:spcBef>
                <a:spcPts val="0"/>
              </a:spcBef>
              <a:spcAft>
                <a:spcPts val="0"/>
              </a:spcAft>
              <a:buClr>
                <a:srgbClr val="1D1D1A"/>
              </a:buClr>
              <a:buSzPts val="2000"/>
              <a:buFont typeface="Montserrat"/>
              <a:buNone/>
            </a:pPr>
            <a:r>
              <a:rPr b="0" baseline="30000" i="0" lang="en-US" sz="2000" u="none" cap="none" strike="noStrike">
                <a:solidFill>
                  <a:srgbClr val="1D1D1A"/>
                </a:solidFill>
                <a:latin typeface="Montserrat"/>
                <a:ea typeface="Montserrat"/>
                <a:cs typeface="Montserrat"/>
                <a:sym typeface="Montserrat"/>
              </a:rPr>
              <a:t>There is an increase in annual profits as of April 2022. There is an increase in customer satisfaction with produced products as of June 2024. Also there is increase in Mock Up downloads in the market as of March 2023.</a:t>
            </a:r>
            <a:endParaRPr/>
          </a:p>
        </p:txBody>
      </p:sp>
      <p:pic>
        <p:nvPicPr>
          <p:cNvPr id="186" name="Google Shape;186;p24"/>
          <p:cNvPicPr preferRelativeResize="0"/>
          <p:nvPr/>
        </p:nvPicPr>
        <p:blipFill rotWithShape="1">
          <a:blip r:embed="rId3">
            <a:alphaModFix/>
          </a:blip>
          <a:srcRect b="0" l="0" r="0" t="0"/>
          <a:stretch/>
        </p:blipFill>
        <p:spPr>
          <a:xfrm>
            <a:off x="2043681" y="4995797"/>
            <a:ext cx="8943726" cy="3752599"/>
          </a:xfrm>
          <a:prstGeom prst="rect">
            <a:avLst/>
          </a:prstGeom>
          <a:noFill/>
          <a:ln>
            <a:noFill/>
          </a:ln>
        </p:spPr>
      </p:pic>
      <p:sp>
        <p:nvSpPr>
          <p:cNvPr id="187" name="Google Shape;187;p24"/>
          <p:cNvSpPr/>
          <p:nvPr/>
        </p:nvSpPr>
        <p:spPr>
          <a:xfrm>
            <a:off x="1222619" y="1840757"/>
            <a:ext cx="3687207" cy="5240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3100"/>
              <a:buFont typeface="Roboto"/>
              <a:buNone/>
            </a:pPr>
            <a:r>
              <a:rPr b="1" i="0" lang="en-US" sz="3100" u="none" cap="none" strike="noStrike">
                <a:solidFill>
                  <a:srgbClr val="1D1D1A"/>
                </a:solidFill>
                <a:latin typeface="Roboto"/>
                <a:ea typeface="Roboto"/>
                <a:cs typeface="Roboto"/>
                <a:sym typeface="Roboto"/>
              </a:rPr>
              <a:t>Growth Overview</a:t>
            </a:r>
            <a:endParaRPr/>
          </a:p>
        </p:txBody>
      </p:sp>
      <p:sp>
        <p:nvSpPr>
          <p:cNvPr id="188" name="Google Shape;188;p24"/>
          <p:cNvSpPr/>
          <p:nvPr/>
        </p:nvSpPr>
        <p:spPr>
          <a:xfrm>
            <a:off x="1295618" y="711449"/>
            <a:ext cx="3399950"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1D1D1A"/>
              </a:buClr>
              <a:buSzPts val="1600"/>
              <a:buFont typeface="Poppins SemiBold"/>
              <a:buNone/>
            </a:pPr>
            <a:r>
              <a:rPr b="0" i="0" lang="en-US" sz="1600" u="none" cap="none" strike="noStrike">
                <a:solidFill>
                  <a:srgbClr val="1D1D1A"/>
                </a:solidFill>
                <a:latin typeface="Poppins SemiBold"/>
                <a:ea typeface="Poppins SemiBold"/>
                <a:cs typeface="Poppins SemiBold"/>
                <a:sym typeface="Poppins SemiBold"/>
              </a:rPr>
              <a:t>Operation Plan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5"/>
          <p:cNvSpPr/>
          <p:nvPr/>
        </p:nvSpPr>
        <p:spPr>
          <a:xfrm>
            <a:off x="9166563" y="-250098"/>
            <a:ext cx="4017286" cy="10092400"/>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94" name="Google Shape;194;p25"/>
          <p:cNvSpPr/>
          <p:nvPr/>
        </p:nvSpPr>
        <p:spPr>
          <a:xfrm>
            <a:off x="1265237" y="3290649"/>
            <a:ext cx="3898687" cy="4834422"/>
          </a:xfrm>
          <a:prstGeom prst="rect">
            <a:avLst/>
          </a:prstGeom>
          <a:noFill/>
          <a:ln>
            <a:noFill/>
          </a:ln>
        </p:spPr>
        <p:txBody>
          <a:bodyPr anchorCtr="0" anchor="t" bIns="27075" lIns="27075" spcFirstLastPara="1" rIns="27075" wrap="square" tIns="27075">
            <a:noAutofit/>
          </a:bodyPr>
          <a:lstStyle/>
          <a:p>
            <a:pPr indent="0" lvl="0" marL="0" marR="0" rtl="0" algn="l">
              <a:lnSpc>
                <a:spcPct val="161111"/>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The CEO of the company is the head of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61111"/>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operations. Under the CEO is the Marketing Division Head &amp; Graphics Development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Division Head. </a:t>
            </a:r>
            <a:endParaRPr/>
          </a:p>
          <a:p>
            <a:pPr indent="0" lvl="0" marL="0" marR="0" rtl="0" algn="l">
              <a:lnSpc>
                <a:spcPct val="161111"/>
              </a:lnSpc>
              <a:spcBef>
                <a:spcPts val="0"/>
              </a:spcBef>
              <a:spcAft>
                <a:spcPts val="0"/>
              </a:spcAft>
              <a:buClr>
                <a:srgbClr val="000000"/>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61111"/>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The head of the Marketing Division is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61111"/>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responsible for creating &amp; implementing marketing plans, strategies &amp; market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61111"/>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research. The team in this department also manages client concerns &amp; collaborates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61111"/>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with the Graphics Development division in resolving any design issues.</a:t>
            </a:r>
            <a:endParaRPr/>
          </a:p>
          <a:p>
            <a:pPr indent="0" lvl="0" marL="0" marR="0" rtl="0" algn="l">
              <a:lnSpc>
                <a:spcPct val="161111"/>
              </a:lnSpc>
              <a:spcBef>
                <a:spcPts val="0"/>
              </a:spcBef>
              <a:spcAft>
                <a:spcPts val="0"/>
              </a:spcAft>
              <a:buClr>
                <a:srgbClr val="000000"/>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p:txBody>
      </p:sp>
      <p:sp>
        <p:nvSpPr>
          <p:cNvPr id="195" name="Google Shape;195;p25"/>
          <p:cNvSpPr/>
          <p:nvPr/>
        </p:nvSpPr>
        <p:spPr>
          <a:xfrm>
            <a:off x="1222626" y="2025150"/>
            <a:ext cx="3898800" cy="1008900"/>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3100"/>
              <a:buFont typeface="Roboto"/>
              <a:buNone/>
            </a:pPr>
            <a:r>
              <a:rPr b="1" i="0" lang="en-US" sz="3100" u="none" cap="none" strike="noStrike">
                <a:solidFill>
                  <a:srgbClr val="1D1D1A"/>
                </a:solidFill>
                <a:latin typeface="Roboto"/>
                <a:ea typeface="Roboto"/>
                <a:cs typeface="Roboto"/>
                <a:sym typeface="Roboto"/>
              </a:rPr>
              <a:t>Organizational Structure</a:t>
            </a:r>
            <a:endParaRPr/>
          </a:p>
        </p:txBody>
      </p:sp>
      <p:sp>
        <p:nvSpPr>
          <p:cNvPr id="196" name="Google Shape;196;p25"/>
          <p:cNvSpPr/>
          <p:nvPr/>
        </p:nvSpPr>
        <p:spPr>
          <a:xfrm>
            <a:off x="1148882" y="8718696"/>
            <a:ext cx="2826885" cy="35136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Poppins Medium"/>
              <a:buNone/>
            </a:pPr>
            <a:r>
              <a:rPr b="0" i="0" lang="en-US" sz="1600" u="none" cap="none" strike="noStrike">
                <a:solidFill>
                  <a:srgbClr val="000000"/>
                </a:solidFill>
                <a:latin typeface="Poppins Medium"/>
                <a:ea typeface="Poppins Medium"/>
                <a:cs typeface="Poppins Medium"/>
                <a:sym typeface="Poppins Medium"/>
              </a:rPr>
              <a:t>Insperion Creatives</a:t>
            </a:r>
            <a:endParaRPr/>
          </a:p>
        </p:txBody>
      </p:sp>
      <p:pic>
        <p:nvPicPr>
          <p:cNvPr id="197" name="Google Shape;197;p25"/>
          <p:cNvPicPr preferRelativeResize="0"/>
          <p:nvPr/>
        </p:nvPicPr>
        <p:blipFill rotWithShape="1">
          <a:blip r:embed="rId3">
            <a:alphaModFix/>
          </a:blip>
          <a:srcRect b="28690" l="17737" r="19055" t="882"/>
          <a:stretch/>
        </p:blipFill>
        <p:spPr>
          <a:xfrm>
            <a:off x="7069666" y="989182"/>
            <a:ext cx="5194986" cy="5464175"/>
          </a:xfrm>
          <a:prstGeom prst="rect">
            <a:avLst/>
          </a:prstGeom>
          <a:noFill/>
          <a:ln>
            <a:noFill/>
          </a:ln>
        </p:spPr>
      </p:pic>
      <p:pic>
        <p:nvPicPr>
          <p:cNvPr id="198" name="Google Shape;198;p25"/>
          <p:cNvPicPr preferRelativeResize="0"/>
          <p:nvPr/>
        </p:nvPicPr>
        <p:blipFill rotWithShape="1">
          <a:blip r:embed="rId4">
            <a:alphaModFix/>
          </a:blip>
          <a:srcRect b="1652" l="23244" r="12791" t="1559"/>
          <a:stretch/>
        </p:blipFill>
        <p:spPr>
          <a:xfrm>
            <a:off x="7052733" y="989182"/>
            <a:ext cx="5228829" cy="5464176"/>
          </a:xfrm>
          <a:prstGeom prst="rect">
            <a:avLst/>
          </a:prstGeom>
          <a:noFill/>
          <a:ln>
            <a:noFill/>
          </a:ln>
        </p:spPr>
      </p:pic>
      <p:pic>
        <p:nvPicPr>
          <p:cNvPr id="199" name="Google Shape;199;p25"/>
          <p:cNvPicPr preferRelativeResize="0"/>
          <p:nvPr/>
        </p:nvPicPr>
        <p:blipFill rotWithShape="1">
          <a:blip r:embed="rId5">
            <a:alphaModFix/>
          </a:blip>
          <a:srcRect b="41699" l="3639" r="21628" t="21522"/>
          <a:stretch/>
        </p:blipFill>
        <p:spPr>
          <a:xfrm>
            <a:off x="7068797" y="6898046"/>
            <a:ext cx="5195095" cy="1704844"/>
          </a:xfrm>
          <a:prstGeom prst="rect">
            <a:avLst/>
          </a:prstGeom>
          <a:noFill/>
          <a:ln>
            <a:noFill/>
          </a:ln>
        </p:spPr>
      </p:pic>
      <p:sp>
        <p:nvSpPr>
          <p:cNvPr id="200" name="Google Shape;200;p25"/>
          <p:cNvSpPr/>
          <p:nvPr/>
        </p:nvSpPr>
        <p:spPr>
          <a:xfrm>
            <a:off x="1295618" y="711449"/>
            <a:ext cx="3202241"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1D1D1A"/>
              </a:buClr>
              <a:buSzPts val="1600"/>
              <a:buFont typeface="Poppins SemiBold"/>
              <a:buNone/>
            </a:pPr>
            <a:r>
              <a:rPr b="0" i="0" lang="en-US" sz="1600" u="none" cap="none" strike="noStrike">
                <a:solidFill>
                  <a:srgbClr val="1D1D1A"/>
                </a:solidFill>
                <a:latin typeface="Poppins SemiBold"/>
                <a:ea typeface="Poppins SemiBold"/>
                <a:cs typeface="Poppins SemiBold"/>
                <a:sym typeface="Poppins SemiBold"/>
              </a:rPr>
              <a:t>Operation Plan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6"/>
          <p:cNvSpPr/>
          <p:nvPr/>
        </p:nvSpPr>
        <p:spPr>
          <a:xfrm>
            <a:off x="1251415" y="3300886"/>
            <a:ext cx="10610515" cy="1131485"/>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1D1D1A"/>
              </a:buClr>
              <a:buSzPts val="1800"/>
              <a:buFont typeface="Montserrat"/>
              <a:buNone/>
            </a:pPr>
            <a:r>
              <a:rPr b="0" baseline="30000" i="0" lang="en-US" sz="1800" u="none" cap="none" strike="noStrike">
                <a:solidFill>
                  <a:srgbClr val="1D1D1A"/>
                </a:solidFill>
                <a:latin typeface="Montserrat"/>
                <a:ea typeface="Montserrat"/>
                <a:cs typeface="Montserrat"/>
                <a:sym typeface="Montserrat"/>
              </a:rPr>
              <a:t>The head of the Marketing Division is responsible for creating &amp; implementing Analytic Strategies, &amp; market research. </a:t>
            </a:r>
            <a:endParaRPr/>
          </a:p>
          <a:p>
            <a:pPr indent="0" lvl="0" marL="0" marR="0" rtl="0" algn="l">
              <a:lnSpc>
                <a:spcPct val="150000"/>
              </a:lnSpc>
              <a:spcBef>
                <a:spcPts val="0"/>
              </a:spcBef>
              <a:spcAft>
                <a:spcPts val="0"/>
              </a:spcAft>
              <a:buClr>
                <a:srgbClr val="1D1D1A"/>
              </a:buClr>
              <a:buSzPts val="1800"/>
              <a:buFont typeface="Montserrat"/>
              <a:buNone/>
            </a:pPr>
            <a:r>
              <a:rPr b="0" baseline="30000" i="0" lang="en-US" sz="1800" u="none" cap="none" strike="noStrike">
                <a:solidFill>
                  <a:srgbClr val="1D1D1A"/>
                </a:solidFill>
                <a:latin typeface="Montserrat"/>
                <a:ea typeface="Montserrat"/>
                <a:cs typeface="Montserrat"/>
                <a:sym typeface="Montserrat"/>
              </a:rPr>
              <a:t>The team in this department also manages client concerns &amp; collaborates with the Graphics Development division in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1D1D1A"/>
              </a:buClr>
              <a:buSzPts val="1800"/>
              <a:buFont typeface="Montserrat"/>
              <a:buNone/>
            </a:pPr>
            <a:r>
              <a:rPr b="0" baseline="30000" i="0" lang="en-US" sz="1800" u="none" cap="none" strike="noStrike">
                <a:solidFill>
                  <a:srgbClr val="1D1D1A"/>
                </a:solidFill>
                <a:latin typeface="Montserrat"/>
                <a:ea typeface="Montserrat"/>
                <a:cs typeface="Montserrat"/>
                <a:sym typeface="Montserrat"/>
              </a:rPr>
              <a:t>resolving any customer issues.</a:t>
            </a:r>
            <a:endParaRPr/>
          </a:p>
          <a:p>
            <a:pPr indent="0" lvl="0" marL="0" marR="0" rtl="0" algn="l">
              <a:lnSpc>
                <a:spcPct val="150000"/>
              </a:lnSpc>
              <a:spcBef>
                <a:spcPts val="0"/>
              </a:spcBef>
              <a:spcAft>
                <a:spcPts val="0"/>
              </a:spcAft>
              <a:buClr>
                <a:srgbClr val="1D1D1A"/>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p:txBody>
      </p:sp>
      <p:sp>
        <p:nvSpPr>
          <p:cNvPr id="206" name="Google Shape;206;p26"/>
          <p:cNvSpPr/>
          <p:nvPr/>
        </p:nvSpPr>
        <p:spPr>
          <a:xfrm>
            <a:off x="1295618" y="711449"/>
            <a:ext cx="3091031"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1D1D1A"/>
              </a:buClr>
              <a:buSzPts val="1600"/>
              <a:buFont typeface="Poppins SemiBold"/>
              <a:buNone/>
            </a:pPr>
            <a:r>
              <a:rPr b="0" i="0" lang="en-US" sz="1600" u="none" cap="none" strike="noStrike">
                <a:solidFill>
                  <a:srgbClr val="1D1D1A"/>
                </a:solidFill>
                <a:latin typeface="Poppins SemiBold"/>
                <a:ea typeface="Poppins SemiBold"/>
                <a:cs typeface="Poppins SemiBold"/>
                <a:sym typeface="Poppins SemiBold"/>
              </a:rPr>
              <a:t>Operation Plan</a:t>
            </a:r>
            <a:endParaRPr/>
          </a:p>
        </p:txBody>
      </p:sp>
      <p:sp>
        <p:nvSpPr>
          <p:cNvPr id="207" name="Google Shape;207;p26"/>
          <p:cNvSpPr/>
          <p:nvPr/>
        </p:nvSpPr>
        <p:spPr>
          <a:xfrm>
            <a:off x="1222619" y="2156761"/>
            <a:ext cx="4865132" cy="524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3100"/>
              <a:buFont typeface="Roboto"/>
              <a:buNone/>
            </a:pPr>
            <a:r>
              <a:rPr b="1" i="0" lang="en-US" sz="3100" u="none" cap="none" strike="noStrike">
                <a:solidFill>
                  <a:srgbClr val="1D1D1A"/>
                </a:solidFill>
                <a:latin typeface="Roboto"/>
                <a:ea typeface="Roboto"/>
                <a:cs typeface="Roboto"/>
                <a:sym typeface="Roboto"/>
              </a:rPr>
              <a:t>Customer Satisfaction</a:t>
            </a:r>
            <a:endParaRPr/>
          </a:p>
        </p:txBody>
      </p:sp>
      <p:pic>
        <p:nvPicPr>
          <p:cNvPr id="208" name="Google Shape;208;p26"/>
          <p:cNvPicPr preferRelativeResize="0"/>
          <p:nvPr/>
        </p:nvPicPr>
        <p:blipFill rotWithShape="1">
          <a:blip r:embed="rId3">
            <a:alphaModFix/>
          </a:blip>
          <a:srcRect b="0" l="0" r="0" t="0"/>
          <a:stretch/>
        </p:blipFill>
        <p:spPr>
          <a:xfrm>
            <a:off x="1317739" y="4926076"/>
            <a:ext cx="10369322" cy="40833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graphicFrame>
        <p:nvGraphicFramePr>
          <p:cNvPr id="213" name="Google Shape;213;p27"/>
          <p:cNvGraphicFramePr/>
          <p:nvPr/>
        </p:nvGraphicFramePr>
        <p:xfrm>
          <a:off x="2097932" y="3284219"/>
          <a:ext cx="3000000" cy="3000000"/>
        </p:xfrm>
        <a:graphic>
          <a:graphicData uri="http://schemas.openxmlformats.org/drawingml/2006/table">
            <a:tbl>
              <a:tblPr firstRow="1">
                <a:noFill/>
                <a:tableStyleId>{C2C4C623-32D7-4B9E-B743-DFFAD4286CAE}</a:tableStyleId>
              </a:tblPr>
              <a:tblGrid>
                <a:gridCol w="4417175"/>
                <a:gridCol w="4417175"/>
              </a:tblGrid>
              <a:tr h="931400">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Short-term Goals</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D1D1A"/>
                    </a:solidFill>
                  </a:tcPr>
                </a:tc>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Milestones</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D1D1A"/>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Social media brand marketing</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5D5D5"/>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Reached 50% of audience target.</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5D5D5"/>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Company Building Expansion</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Construction started 2024</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graphicFrame>
        <p:nvGraphicFramePr>
          <p:cNvPr id="214" name="Google Shape;214;p27"/>
          <p:cNvGraphicFramePr/>
          <p:nvPr/>
        </p:nvGraphicFramePr>
        <p:xfrm>
          <a:off x="2097932" y="6082453"/>
          <a:ext cx="3000000" cy="3000000"/>
        </p:xfrm>
        <a:graphic>
          <a:graphicData uri="http://schemas.openxmlformats.org/drawingml/2006/table">
            <a:tbl>
              <a:tblPr firstRow="1">
                <a:noFill/>
                <a:tableStyleId>{C2C4C623-32D7-4B9E-B743-DFFAD4286CAE}</a:tableStyleId>
              </a:tblPr>
              <a:tblGrid>
                <a:gridCol w="4417175"/>
                <a:gridCol w="4417175"/>
              </a:tblGrid>
              <a:tr h="931400">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Long-term Goals</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D1D1A"/>
                    </a:solidFill>
                  </a:tcPr>
                </a:tc>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Milestones</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D1D1A"/>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Partnership with Asia Printing Pro</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5D5D5"/>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Contract signing on February 2027</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5D5D5"/>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Brand expansion in New York &amp; New Jersey</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Budget proposal drafted as of July 2026</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15" name="Google Shape;215;p27"/>
          <p:cNvSpPr/>
          <p:nvPr/>
        </p:nvSpPr>
        <p:spPr>
          <a:xfrm>
            <a:off x="1298819" y="1601017"/>
            <a:ext cx="4865132" cy="524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3100"/>
              <a:buFont typeface="Roboto"/>
              <a:buNone/>
            </a:pPr>
            <a:r>
              <a:rPr b="1" i="0" lang="en-US" sz="3100" u="none" cap="none" strike="noStrike">
                <a:solidFill>
                  <a:srgbClr val="1D1D1A"/>
                </a:solidFill>
                <a:latin typeface="Roboto"/>
                <a:ea typeface="Roboto"/>
                <a:cs typeface="Roboto"/>
                <a:sym typeface="Roboto"/>
              </a:rPr>
              <a:t>Company Milestones</a:t>
            </a:r>
            <a:endParaRPr/>
          </a:p>
        </p:txBody>
      </p:sp>
      <p:sp>
        <p:nvSpPr>
          <p:cNvPr id="216" name="Google Shape;216;p27"/>
          <p:cNvSpPr/>
          <p:nvPr/>
        </p:nvSpPr>
        <p:spPr>
          <a:xfrm>
            <a:off x="1336843" y="2394141"/>
            <a:ext cx="6524026" cy="281637"/>
          </a:xfrm>
          <a:prstGeom prst="rect">
            <a:avLst/>
          </a:prstGeom>
          <a:noFill/>
          <a:ln>
            <a:noFill/>
          </a:ln>
        </p:spPr>
        <p:txBody>
          <a:bodyPr anchorCtr="0" anchor="t" bIns="27075" lIns="27075" spcFirstLastPara="1" rIns="27075" wrap="square" tIns="27075">
            <a:noAutofit/>
          </a:bodyPr>
          <a:lstStyle/>
          <a:p>
            <a:pPr indent="0" lvl="0" marL="0" marR="0" rtl="0" algn="l">
              <a:lnSpc>
                <a:spcPct val="120000"/>
              </a:lnSpc>
              <a:spcBef>
                <a:spcPts val="0"/>
              </a:spcBef>
              <a:spcAft>
                <a:spcPts val="0"/>
              </a:spcAft>
              <a:buClr>
                <a:srgbClr val="1D1D1A"/>
              </a:buClr>
              <a:buSzPts val="2000"/>
              <a:buFont typeface="Montserrat"/>
              <a:buNone/>
            </a:pPr>
            <a:r>
              <a:rPr b="0" baseline="30000" i="0" lang="en-US" sz="2000" u="none" cap="none" strike="noStrike">
                <a:solidFill>
                  <a:srgbClr val="1D1D1A"/>
                </a:solidFill>
                <a:latin typeface="Montserrat"/>
                <a:ea typeface="Montserrat"/>
                <a:cs typeface="Montserrat"/>
                <a:sym typeface="Montserrat"/>
              </a:rPr>
              <a:t>The team in this department also manages client concerns &amp; collaborates.</a:t>
            </a:r>
            <a:endParaRPr/>
          </a:p>
        </p:txBody>
      </p:sp>
      <p:sp>
        <p:nvSpPr>
          <p:cNvPr id="217" name="Google Shape;217;p27"/>
          <p:cNvSpPr/>
          <p:nvPr/>
        </p:nvSpPr>
        <p:spPr>
          <a:xfrm>
            <a:off x="1295618" y="711449"/>
            <a:ext cx="3016890"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1D1D1A"/>
              </a:buClr>
              <a:buSzPts val="1600"/>
              <a:buFont typeface="Poppins SemiBold"/>
              <a:buNone/>
            </a:pPr>
            <a:r>
              <a:rPr b="0" i="0" lang="en-US" sz="1600" u="none" cap="none" strike="noStrike">
                <a:solidFill>
                  <a:srgbClr val="1D1D1A"/>
                </a:solidFill>
                <a:latin typeface="Poppins SemiBold"/>
                <a:ea typeface="Poppins SemiBold"/>
                <a:cs typeface="Poppins SemiBold"/>
                <a:sym typeface="Poppins SemiBold"/>
              </a:rPr>
              <a:t>Operation Plan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8"/>
          <p:cNvSpPr/>
          <p:nvPr/>
        </p:nvSpPr>
        <p:spPr>
          <a:xfrm>
            <a:off x="5988786" y="-163570"/>
            <a:ext cx="7080515" cy="10016190"/>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23" name="Google Shape;223;p28"/>
          <p:cNvSpPr/>
          <p:nvPr/>
        </p:nvSpPr>
        <p:spPr>
          <a:xfrm>
            <a:off x="1251415" y="3930906"/>
            <a:ext cx="3643639" cy="3234625"/>
          </a:xfrm>
          <a:prstGeom prst="rect">
            <a:avLst/>
          </a:prstGeom>
          <a:noFill/>
          <a:ln>
            <a:noFill/>
          </a:ln>
        </p:spPr>
        <p:txBody>
          <a:bodyPr anchorCtr="0" anchor="t" bIns="27075" lIns="27075" spcFirstLastPara="1" rIns="27075" wrap="square" tIns="27075">
            <a:noAutofit/>
          </a:bodyPr>
          <a:lstStyle/>
          <a:p>
            <a:pPr indent="0" lvl="0" marL="0" marR="0" rtl="0" algn="l">
              <a:lnSpc>
                <a:spcPct val="155555"/>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Over the years, The Firm has been given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55555"/>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a lot of projects to work on. As reflected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55555"/>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in the Productivity Chart, Insperion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Creatives objective is to deliver quality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55555"/>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services on-time and on-budget for </a:t>
            </a:r>
            <a:endParaRPr/>
          </a:p>
          <a:p>
            <a:pPr indent="0" lvl="0" marL="0" marR="0" rtl="0" algn="l">
              <a:lnSpc>
                <a:spcPct val="155555"/>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every assignment, regardless of size,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55555"/>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scope or location. Theres is a significant increase to this months productivity rate compared to past months.</a:t>
            </a:r>
            <a:endParaRPr/>
          </a:p>
        </p:txBody>
      </p:sp>
      <p:sp>
        <p:nvSpPr>
          <p:cNvPr id="224" name="Google Shape;224;p28"/>
          <p:cNvSpPr/>
          <p:nvPr/>
        </p:nvSpPr>
        <p:spPr>
          <a:xfrm>
            <a:off x="1222619" y="2697468"/>
            <a:ext cx="2727762" cy="9939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3100"/>
              <a:buFont typeface="Roboto"/>
              <a:buNone/>
            </a:pPr>
            <a:r>
              <a:rPr b="1" i="0" lang="en-US" sz="3100" u="none" cap="none" strike="noStrike">
                <a:solidFill>
                  <a:srgbClr val="1D1D1A"/>
                </a:solidFill>
                <a:latin typeface="Roboto"/>
                <a:ea typeface="Roboto"/>
                <a:cs typeface="Roboto"/>
                <a:sym typeface="Roboto"/>
              </a:rPr>
              <a:t>Productivity</a:t>
            </a:r>
            <a:endParaRPr/>
          </a:p>
          <a:p>
            <a:pPr indent="0" lvl="0" marL="0" marR="0" rtl="0" algn="l">
              <a:lnSpc>
                <a:spcPct val="100000"/>
              </a:lnSpc>
              <a:spcBef>
                <a:spcPts val="0"/>
              </a:spcBef>
              <a:spcAft>
                <a:spcPts val="0"/>
              </a:spcAft>
              <a:buClr>
                <a:srgbClr val="1D1D1A"/>
              </a:buClr>
              <a:buSzPts val="3100"/>
              <a:buFont typeface="Roboto"/>
              <a:buNone/>
            </a:pPr>
            <a:r>
              <a:rPr b="1" i="0" lang="en-US" sz="3100" u="none" cap="none" strike="noStrike">
                <a:solidFill>
                  <a:srgbClr val="1D1D1A"/>
                </a:solidFill>
                <a:latin typeface="Roboto"/>
                <a:ea typeface="Roboto"/>
                <a:cs typeface="Roboto"/>
                <a:sym typeface="Roboto"/>
              </a:rPr>
              <a:t>Rate</a:t>
            </a:r>
            <a:endParaRPr/>
          </a:p>
        </p:txBody>
      </p:sp>
      <p:pic>
        <p:nvPicPr>
          <p:cNvPr id="225" name="Google Shape;225;p28"/>
          <p:cNvPicPr preferRelativeResize="0"/>
          <p:nvPr/>
        </p:nvPicPr>
        <p:blipFill rotWithShape="1">
          <a:blip r:embed="rId3">
            <a:alphaModFix/>
          </a:blip>
          <a:srcRect b="0" l="0" r="0" t="0"/>
          <a:stretch/>
        </p:blipFill>
        <p:spPr>
          <a:xfrm>
            <a:off x="7376318" y="2641491"/>
            <a:ext cx="4434319" cy="4470618"/>
          </a:xfrm>
          <a:prstGeom prst="rect">
            <a:avLst/>
          </a:prstGeom>
          <a:noFill/>
          <a:ln>
            <a:noFill/>
          </a:ln>
        </p:spPr>
      </p:pic>
      <p:sp>
        <p:nvSpPr>
          <p:cNvPr id="226" name="Google Shape;226;p28"/>
          <p:cNvSpPr/>
          <p:nvPr/>
        </p:nvSpPr>
        <p:spPr>
          <a:xfrm>
            <a:off x="1148882" y="8718696"/>
            <a:ext cx="2826885" cy="35136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Poppins Medium"/>
              <a:buNone/>
            </a:pPr>
            <a:r>
              <a:rPr b="0" i="0" lang="en-US" sz="1600" u="none" cap="none" strike="noStrike">
                <a:solidFill>
                  <a:srgbClr val="000000"/>
                </a:solidFill>
                <a:latin typeface="Poppins Medium"/>
                <a:ea typeface="Poppins Medium"/>
                <a:cs typeface="Poppins Medium"/>
                <a:sym typeface="Poppins Medium"/>
              </a:rPr>
              <a:t>Insperion Creatives</a:t>
            </a:r>
            <a:endParaRPr/>
          </a:p>
        </p:txBody>
      </p:sp>
      <p:sp>
        <p:nvSpPr>
          <p:cNvPr id="227" name="Google Shape;227;p28"/>
          <p:cNvSpPr/>
          <p:nvPr/>
        </p:nvSpPr>
        <p:spPr>
          <a:xfrm>
            <a:off x="1295618" y="711449"/>
            <a:ext cx="3029247"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1D1D1A"/>
              </a:buClr>
              <a:buSzPts val="1600"/>
              <a:buFont typeface="Poppins SemiBold"/>
              <a:buNone/>
            </a:pPr>
            <a:r>
              <a:rPr b="0" i="0" lang="en-US" sz="1600" u="none" cap="none" strike="noStrike">
                <a:solidFill>
                  <a:srgbClr val="1D1D1A"/>
                </a:solidFill>
                <a:latin typeface="Poppins SemiBold"/>
                <a:ea typeface="Poppins SemiBold"/>
                <a:cs typeface="Poppins SemiBold"/>
                <a:sym typeface="Poppins SemiBold"/>
              </a:rPr>
              <a:t>Operation Plan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id="232" name="Google Shape;232;p29"/>
          <p:cNvPicPr preferRelativeResize="0"/>
          <p:nvPr/>
        </p:nvPicPr>
        <p:blipFill rotWithShape="1">
          <a:blip r:embed="rId3">
            <a:alphaModFix/>
          </a:blip>
          <a:srcRect b="4870" l="42910" r="12677" t="1193"/>
          <a:stretch/>
        </p:blipFill>
        <p:spPr>
          <a:xfrm>
            <a:off x="5988786" y="-212141"/>
            <a:ext cx="7283864" cy="10270700"/>
          </a:xfrm>
          <a:prstGeom prst="rect">
            <a:avLst/>
          </a:prstGeom>
          <a:noFill/>
          <a:ln>
            <a:noFill/>
          </a:ln>
        </p:spPr>
      </p:pic>
      <p:sp>
        <p:nvSpPr>
          <p:cNvPr id="233" name="Google Shape;233;p29"/>
          <p:cNvSpPr/>
          <p:nvPr/>
        </p:nvSpPr>
        <p:spPr>
          <a:xfrm>
            <a:off x="-63096" y="1645791"/>
            <a:ext cx="8736279" cy="7380073"/>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Poppins"/>
              <a:ea typeface="Poppins"/>
              <a:cs typeface="Poppins"/>
              <a:sym typeface="Poppins"/>
            </a:endParaRPr>
          </a:p>
        </p:txBody>
      </p:sp>
      <p:sp>
        <p:nvSpPr>
          <p:cNvPr id="234" name="Google Shape;234;p29"/>
          <p:cNvSpPr/>
          <p:nvPr/>
        </p:nvSpPr>
        <p:spPr>
          <a:xfrm>
            <a:off x="1281116" y="3333489"/>
            <a:ext cx="6330654" cy="2009930"/>
          </a:xfrm>
          <a:prstGeom prst="rect">
            <a:avLst/>
          </a:prstGeom>
          <a:noFill/>
          <a:ln>
            <a:noFill/>
          </a:ln>
        </p:spPr>
        <p:txBody>
          <a:bodyPr anchorCtr="0" anchor="t" bIns="27075" lIns="27075" spcFirstLastPara="1" rIns="27075" wrap="square" tIns="27075">
            <a:noAutofit/>
          </a:bodyPr>
          <a:lstStyle/>
          <a:p>
            <a:pPr indent="0" lvl="0" marL="0" marR="0" rtl="0" algn="l">
              <a:lnSpc>
                <a:spcPct val="144444"/>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We look for solutions that can have an impact beyond the project, that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44444"/>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can move the needle in some way and contribute to society and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44444"/>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culture. Our design process is open, interactive, and collaborative. We </a:t>
            </a:r>
            <a:endParaRPr/>
          </a:p>
          <a:p>
            <a:pPr indent="0" lvl="0" marL="0" marR="0" rtl="0" algn="l">
              <a:lnSpc>
                <a:spcPct val="10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believe that great design need not be created through arrogance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44444"/>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and ego, but in a way that can sustain us all and allow each of </a:t>
            </a:r>
            <a:endParaRPr/>
          </a:p>
          <a:p>
            <a:pPr indent="0" lvl="0" marL="0" marR="0" rtl="0" algn="l">
              <a:lnSpc>
                <a:spcPct val="144444"/>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us to grow and learn.</a:t>
            </a:r>
            <a:endParaRPr/>
          </a:p>
        </p:txBody>
      </p:sp>
      <p:sp>
        <p:nvSpPr>
          <p:cNvPr id="235" name="Google Shape;235;p29"/>
          <p:cNvSpPr/>
          <p:nvPr/>
        </p:nvSpPr>
        <p:spPr>
          <a:xfrm>
            <a:off x="1204201" y="5436146"/>
            <a:ext cx="1277294" cy="62009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0000"/>
              <a:buFont typeface="Cormorant Garamond"/>
              <a:buNone/>
            </a:pPr>
            <a:r>
              <a:rPr b="0" i="0" lang="en-US" sz="20000" u="none" cap="none" strike="noStrike">
                <a:solidFill>
                  <a:srgbClr val="FFFFFF"/>
                </a:solidFill>
                <a:latin typeface="Cormorant Garamond"/>
                <a:ea typeface="Cormorant Garamond"/>
                <a:cs typeface="Cormorant Garamond"/>
                <a:sym typeface="Cormorant Garamond"/>
              </a:rPr>
              <a:t>“</a:t>
            </a:r>
            <a:endParaRPr/>
          </a:p>
        </p:txBody>
      </p:sp>
      <p:sp>
        <p:nvSpPr>
          <p:cNvPr id="236" name="Google Shape;236;p29"/>
          <p:cNvSpPr/>
          <p:nvPr/>
        </p:nvSpPr>
        <p:spPr>
          <a:xfrm>
            <a:off x="2489744" y="6200623"/>
            <a:ext cx="4256793" cy="1222588"/>
          </a:xfrm>
          <a:prstGeom prst="rect">
            <a:avLst/>
          </a:prstGeom>
          <a:noFill/>
          <a:ln>
            <a:noFill/>
          </a:ln>
        </p:spPr>
        <p:txBody>
          <a:bodyPr anchorCtr="0" anchor="ctr" bIns="27075" lIns="27075" spcFirstLastPara="1" rIns="27075" wrap="square" tIns="27075">
            <a:noAutofit/>
          </a:bodyPr>
          <a:lstStyle/>
          <a:p>
            <a:pPr indent="0" lvl="0" marL="0" marR="0" rtl="0" algn="l">
              <a:lnSpc>
                <a:spcPct val="120000"/>
              </a:lnSpc>
              <a:spcBef>
                <a:spcPts val="0"/>
              </a:spcBef>
              <a:spcAft>
                <a:spcPts val="0"/>
              </a:spcAft>
              <a:buClr>
                <a:srgbClr val="FFFFFF"/>
              </a:buClr>
              <a:buSzPts val="1700"/>
              <a:buFont typeface="Montserrat"/>
              <a:buNone/>
            </a:pPr>
            <a:r>
              <a:rPr b="0" i="1" lang="en-US" sz="1700" u="none" cap="none" strike="noStrike">
                <a:solidFill>
                  <a:srgbClr val="FFFFFF"/>
                </a:solidFill>
                <a:latin typeface="Montserrat"/>
                <a:ea typeface="Montserrat"/>
                <a:cs typeface="Montserrat"/>
                <a:sym typeface="Montserrat"/>
              </a:rPr>
              <a:t>full-on stylish to minimalistic, all of our templates are graphically designed to suit our client’s individual tastes.</a:t>
            </a:r>
            <a:endParaRPr/>
          </a:p>
        </p:txBody>
      </p:sp>
      <p:sp>
        <p:nvSpPr>
          <p:cNvPr id="237" name="Google Shape;237;p29"/>
          <p:cNvSpPr/>
          <p:nvPr/>
        </p:nvSpPr>
        <p:spPr>
          <a:xfrm>
            <a:off x="6660967" y="6578270"/>
            <a:ext cx="1277294" cy="62009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0000"/>
              <a:buFont typeface="Cormorant Garamond"/>
              <a:buNone/>
            </a:pPr>
            <a:r>
              <a:rPr b="0" i="0" lang="en-US" sz="20000" u="none" cap="none" strike="noStrike">
                <a:solidFill>
                  <a:srgbClr val="FFFFFF"/>
                </a:solidFill>
                <a:latin typeface="Cormorant Garamond"/>
                <a:ea typeface="Cormorant Garamond"/>
                <a:cs typeface="Cormorant Garamond"/>
                <a:sym typeface="Cormorant Garamond"/>
              </a:rPr>
              <a:t>”</a:t>
            </a:r>
            <a:endParaRPr/>
          </a:p>
        </p:txBody>
      </p:sp>
      <p:sp>
        <p:nvSpPr>
          <p:cNvPr id="238" name="Google Shape;238;p29"/>
          <p:cNvSpPr/>
          <p:nvPr/>
        </p:nvSpPr>
        <p:spPr>
          <a:xfrm>
            <a:off x="1222619" y="2533452"/>
            <a:ext cx="2727762" cy="524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3100"/>
              <a:buFont typeface="Roboto"/>
              <a:buNone/>
            </a:pPr>
            <a:r>
              <a:rPr b="1" i="0" lang="en-US" sz="3100" u="none" cap="none" strike="noStrike">
                <a:solidFill>
                  <a:srgbClr val="FFFFFF"/>
                </a:solidFill>
                <a:latin typeface="Roboto"/>
                <a:ea typeface="Roboto"/>
                <a:cs typeface="Roboto"/>
                <a:sym typeface="Roboto"/>
              </a:rPr>
              <a:t>Outlook</a:t>
            </a:r>
            <a:endParaRPr/>
          </a:p>
        </p:txBody>
      </p:sp>
      <p:sp>
        <p:nvSpPr>
          <p:cNvPr id="239" name="Google Shape;239;p29"/>
          <p:cNvSpPr/>
          <p:nvPr/>
        </p:nvSpPr>
        <p:spPr>
          <a:xfrm>
            <a:off x="1270904" y="711449"/>
            <a:ext cx="3066317"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1D1D1A"/>
              </a:buClr>
              <a:buSzPts val="1600"/>
              <a:buFont typeface="Poppins SemiBold"/>
              <a:buNone/>
            </a:pPr>
            <a:r>
              <a:rPr b="0" i="0" lang="en-US" sz="1600" u="none" cap="none" strike="noStrike">
                <a:solidFill>
                  <a:srgbClr val="1D1D1A"/>
                </a:solidFill>
                <a:latin typeface="Poppins SemiBold"/>
                <a:ea typeface="Poppins SemiBold"/>
                <a:cs typeface="Poppins SemiBold"/>
                <a:sym typeface="Poppins SemiBold"/>
              </a:rPr>
              <a:t>Operation Plan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0"/>
          <p:cNvSpPr/>
          <p:nvPr/>
        </p:nvSpPr>
        <p:spPr>
          <a:xfrm>
            <a:off x="5988786" y="-99020"/>
            <a:ext cx="7099631" cy="9951640"/>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45" name="Google Shape;245;p30"/>
          <p:cNvSpPr/>
          <p:nvPr/>
        </p:nvSpPr>
        <p:spPr>
          <a:xfrm>
            <a:off x="3903133" y="724255"/>
            <a:ext cx="8367912" cy="830509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46" name="Google Shape;246;p30"/>
          <p:cNvSpPr/>
          <p:nvPr/>
        </p:nvSpPr>
        <p:spPr>
          <a:xfrm>
            <a:off x="8516227" y="6960307"/>
            <a:ext cx="2913139" cy="300936"/>
          </a:xfrm>
          <a:prstGeom prst="rect">
            <a:avLst/>
          </a:prstGeom>
          <a:noFill/>
          <a:ln>
            <a:noFill/>
          </a:ln>
        </p:spPr>
        <p:txBody>
          <a:bodyPr anchorCtr="0" anchor="t" bIns="27075" lIns="27075" spcFirstLastPara="1" rIns="27075" wrap="square" tIns="27075">
            <a:noAutofit/>
          </a:bodyPr>
          <a:lstStyle/>
          <a:p>
            <a:pPr indent="0" lvl="0" marL="0" marR="0" rtl="0" algn="l">
              <a:lnSpc>
                <a:spcPct val="120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 Wylang J. Wyans, 32, Engineer</a:t>
            </a:r>
            <a:endParaRPr/>
          </a:p>
        </p:txBody>
      </p:sp>
      <p:sp>
        <p:nvSpPr>
          <p:cNvPr id="247" name="Google Shape;247;p30"/>
          <p:cNvSpPr/>
          <p:nvPr/>
        </p:nvSpPr>
        <p:spPr>
          <a:xfrm>
            <a:off x="4727650" y="2487704"/>
            <a:ext cx="5763922" cy="1439710"/>
          </a:xfrm>
          <a:prstGeom prst="rect">
            <a:avLst/>
          </a:prstGeom>
          <a:noFill/>
          <a:ln>
            <a:noFill/>
          </a:ln>
        </p:spPr>
        <p:txBody>
          <a:bodyPr anchorCtr="0" anchor="t" bIns="27075" lIns="27075" spcFirstLastPara="1" rIns="27075" wrap="square" tIns="27075">
            <a:noAutofit/>
          </a:bodyPr>
          <a:lstStyle/>
          <a:p>
            <a:pPr indent="0" lvl="0" marL="0" marR="0" rtl="0" algn="l">
              <a:lnSpc>
                <a:spcPct val="135000"/>
              </a:lnSpc>
              <a:spcBef>
                <a:spcPts val="0"/>
              </a:spcBef>
              <a:spcAft>
                <a:spcPts val="0"/>
              </a:spcAft>
              <a:buClr>
                <a:srgbClr val="000000"/>
              </a:buClr>
              <a:buSzPts val="2000"/>
              <a:buFont typeface="Montserrat"/>
              <a:buNone/>
            </a:pPr>
            <a:r>
              <a:rPr b="0" baseline="30000" i="1" lang="en-US" sz="2000" u="none" cap="none" strike="noStrike">
                <a:solidFill>
                  <a:srgbClr val="000000"/>
                </a:solidFill>
                <a:latin typeface="Montserrat"/>
                <a:ea typeface="Montserrat"/>
                <a:cs typeface="Montserrat"/>
                <a:sym typeface="Montserrat"/>
              </a:rPr>
              <a:t>“Insperion Creatives was a worthwhile investment for me. </a:t>
            </a:r>
            <a:endParaRPr b="0" baseline="30000" i="1"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Montserrat"/>
              <a:buNone/>
            </a:pPr>
            <a:r>
              <a:rPr b="0" baseline="30000" i="1" lang="en-US" sz="2000" u="none" cap="none" strike="noStrike">
                <a:solidFill>
                  <a:srgbClr val="000000"/>
                </a:solidFill>
                <a:latin typeface="Montserrat"/>
                <a:ea typeface="Montserrat"/>
                <a:cs typeface="Montserrat"/>
                <a:sym typeface="Montserrat"/>
              </a:rPr>
              <a:t>Knowing that I can’t have many of the things I used to have </a:t>
            </a:r>
            <a:endParaRPr b="0" baseline="30000" i="1" sz="2000" u="none" cap="none" strike="noStrike">
              <a:solidFill>
                <a:srgbClr val="000000"/>
              </a:solidFill>
              <a:latin typeface="Montserrat"/>
              <a:ea typeface="Montserrat"/>
              <a:cs typeface="Montserrat"/>
              <a:sym typeface="Montserrat"/>
            </a:endParaRPr>
          </a:p>
          <a:p>
            <a:pPr indent="0" lvl="0" marL="0" marR="0" rtl="0" algn="l">
              <a:lnSpc>
                <a:spcPct val="135000"/>
              </a:lnSpc>
              <a:spcBef>
                <a:spcPts val="0"/>
              </a:spcBef>
              <a:spcAft>
                <a:spcPts val="0"/>
              </a:spcAft>
              <a:buClr>
                <a:srgbClr val="000000"/>
              </a:buClr>
              <a:buSzPts val="2000"/>
              <a:buFont typeface="Montserrat"/>
              <a:buNone/>
            </a:pPr>
            <a:r>
              <a:rPr b="0" baseline="30000" i="1" lang="en-US" sz="2000" u="none" cap="none" strike="noStrike">
                <a:solidFill>
                  <a:srgbClr val="000000"/>
                </a:solidFill>
                <a:latin typeface="Montserrat"/>
                <a:ea typeface="Montserrat"/>
                <a:cs typeface="Montserrat"/>
                <a:sym typeface="Montserrat"/>
              </a:rPr>
              <a:t>hen I was younger, I needed all the help I could get in</a:t>
            </a:r>
            <a:endParaRPr b="0" baseline="30000" i="1" sz="2000" u="none" cap="none" strike="noStrike">
              <a:solidFill>
                <a:srgbClr val="000000"/>
              </a:solidFill>
              <a:latin typeface="Montserrat"/>
              <a:ea typeface="Montserrat"/>
              <a:cs typeface="Montserrat"/>
              <a:sym typeface="Montserrat"/>
            </a:endParaRPr>
          </a:p>
          <a:p>
            <a:pPr indent="0" lvl="0" marL="0" marR="0" rtl="0" algn="l">
              <a:lnSpc>
                <a:spcPct val="135000"/>
              </a:lnSpc>
              <a:spcBef>
                <a:spcPts val="0"/>
              </a:spcBef>
              <a:spcAft>
                <a:spcPts val="0"/>
              </a:spcAft>
              <a:buClr>
                <a:srgbClr val="000000"/>
              </a:buClr>
              <a:buSzPts val="2000"/>
              <a:buFont typeface="Montserrat"/>
              <a:buNone/>
            </a:pPr>
            <a:r>
              <a:rPr b="0" baseline="30000" i="1" lang="en-US" sz="2000" u="none" cap="none" strike="noStrike">
                <a:solidFill>
                  <a:srgbClr val="000000"/>
                </a:solidFill>
                <a:latin typeface="Montserrat"/>
                <a:ea typeface="Montserrat"/>
                <a:cs typeface="Montserrat"/>
                <a:sym typeface="Montserrat"/>
              </a:rPr>
              <a:t> Design. Now I can with Insperion Creatives”</a:t>
            </a:r>
            <a:endParaRPr/>
          </a:p>
        </p:txBody>
      </p:sp>
      <p:sp>
        <p:nvSpPr>
          <p:cNvPr id="248" name="Google Shape;248;p30"/>
          <p:cNvSpPr/>
          <p:nvPr/>
        </p:nvSpPr>
        <p:spPr>
          <a:xfrm>
            <a:off x="8516227" y="4073386"/>
            <a:ext cx="2913139" cy="300936"/>
          </a:xfrm>
          <a:prstGeom prst="rect">
            <a:avLst/>
          </a:prstGeom>
          <a:noFill/>
          <a:ln>
            <a:noFill/>
          </a:ln>
        </p:spPr>
        <p:txBody>
          <a:bodyPr anchorCtr="0" anchor="t" bIns="27075" lIns="27075" spcFirstLastPara="1" rIns="27075" wrap="square" tIns="27075">
            <a:noAutofit/>
          </a:bodyPr>
          <a:lstStyle/>
          <a:p>
            <a:pPr indent="0" lvl="0" marL="0" marR="0" rtl="0" algn="l">
              <a:lnSpc>
                <a:spcPct val="120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 Cyndia D. Thomas, 53, Nurse</a:t>
            </a:r>
            <a:endParaRPr/>
          </a:p>
        </p:txBody>
      </p:sp>
      <p:sp>
        <p:nvSpPr>
          <p:cNvPr id="249" name="Google Shape;249;p30"/>
          <p:cNvSpPr/>
          <p:nvPr/>
        </p:nvSpPr>
        <p:spPr>
          <a:xfrm>
            <a:off x="4683648" y="5170827"/>
            <a:ext cx="6485600" cy="1439710"/>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2000"/>
              <a:buFont typeface="Montserrat"/>
              <a:buNone/>
            </a:pPr>
            <a:r>
              <a:rPr b="0" baseline="30000" i="1" lang="en-US" sz="2000" u="none" cap="none" strike="noStrike">
                <a:solidFill>
                  <a:srgbClr val="000000"/>
                </a:solidFill>
                <a:latin typeface="Montserrat"/>
                <a:ea typeface="Montserrat"/>
                <a:cs typeface="Montserrat"/>
                <a:sym typeface="Montserrat"/>
              </a:rPr>
              <a:t>“My dad isn’t getting any younger. I needed as much assistance as I could in terms of keeping my design business alongside his medication without having to take up too much of my personal work as well. I’d highly recommend this to any designers out there that needs help.</a:t>
            </a:r>
            <a:endParaRPr/>
          </a:p>
        </p:txBody>
      </p:sp>
      <p:pic>
        <p:nvPicPr>
          <p:cNvPr id="250" name="Google Shape;250;p30"/>
          <p:cNvPicPr preferRelativeResize="0"/>
          <p:nvPr/>
        </p:nvPicPr>
        <p:blipFill rotWithShape="1">
          <a:blip r:embed="rId3">
            <a:alphaModFix/>
          </a:blip>
          <a:srcRect b="30543" l="46361" r="10310" t="8537"/>
          <a:stretch/>
        </p:blipFill>
        <p:spPr>
          <a:xfrm>
            <a:off x="1878519" y="5216586"/>
            <a:ext cx="1971941" cy="1971940"/>
          </a:xfrm>
          <a:prstGeom prst="rect">
            <a:avLst/>
          </a:prstGeom>
          <a:noFill/>
          <a:ln>
            <a:noFill/>
          </a:ln>
        </p:spPr>
      </p:pic>
      <p:sp>
        <p:nvSpPr>
          <p:cNvPr id="251" name="Google Shape;251;p30"/>
          <p:cNvSpPr/>
          <p:nvPr/>
        </p:nvSpPr>
        <p:spPr>
          <a:xfrm>
            <a:off x="1148882" y="8718696"/>
            <a:ext cx="2826885" cy="35136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Poppins Medium"/>
              <a:buNone/>
            </a:pPr>
            <a:r>
              <a:rPr b="0" i="0" lang="en-US" sz="1600" u="none" cap="none" strike="noStrike">
                <a:solidFill>
                  <a:srgbClr val="000000"/>
                </a:solidFill>
                <a:latin typeface="Poppins Medium"/>
                <a:ea typeface="Poppins Medium"/>
                <a:cs typeface="Poppins Medium"/>
                <a:sym typeface="Poppins Medium"/>
              </a:rPr>
              <a:t>Insperion Creatives</a:t>
            </a:r>
            <a:endParaRPr/>
          </a:p>
        </p:txBody>
      </p:sp>
      <p:pic>
        <p:nvPicPr>
          <p:cNvPr id="252" name="Google Shape;252;p30"/>
          <p:cNvPicPr preferRelativeResize="0"/>
          <p:nvPr/>
        </p:nvPicPr>
        <p:blipFill rotWithShape="1">
          <a:blip r:embed="rId4">
            <a:alphaModFix/>
          </a:blip>
          <a:srcRect b="20539" l="16280" r="32147" t="1557"/>
          <a:stretch/>
        </p:blipFill>
        <p:spPr>
          <a:xfrm>
            <a:off x="1877765" y="2504654"/>
            <a:ext cx="1973581" cy="1973581"/>
          </a:xfrm>
          <a:prstGeom prst="rect">
            <a:avLst/>
          </a:prstGeom>
          <a:noFill/>
          <a:ln>
            <a:noFill/>
          </a:ln>
        </p:spPr>
      </p:pic>
      <p:sp>
        <p:nvSpPr>
          <p:cNvPr id="253" name="Google Shape;253;p30"/>
          <p:cNvSpPr/>
          <p:nvPr/>
        </p:nvSpPr>
        <p:spPr>
          <a:xfrm>
            <a:off x="1295617" y="677583"/>
            <a:ext cx="2607515"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1D1D1A"/>
              </a:buClr>
              <a:buSzPts val="1600"/>
              <a:buFont typeface="Poppins SemiBold"/>
              <a:buNone/>
            </a:pPr>
            <a:r>
              <a:rPr b="0" i="0" lang="en-US" sz="1600" u="none" cap="none" strike="noStrike">
                <a:solidFill>
                  <a:srgbClr val="1D1D1A"/>
                </a:solidFill>
                <a:latin typeface="Poppins SemiBold"/>
                <a:ea typeface="Poppins SemiBold"/>
                <a:cs typeface="Poppins SemiBold"/>
                <a:sym typeface="Poppins SemiBold"/>
              </a:rPr>
              <a:t>Testimonials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id="258" name="Google Shape;258;p31"/>
          <p:cNvPicPr preferRelativeResize="0"/>
          <p:nvPr/>
        </p:nvPicPr>
        <p:blipFill rotWithShape="1">
          <a:blip r:embed="rId3">
            <a:alphaModFix/>
          </a:blip>
          <a:srcRect b="6118" l="0" r="0" t="75533"/>
          <a:stretch/>
        </p:blipFill>
        <p:spPr>
          <a:xfrm>
            <a:off x="-74414" y="-130044"/>
            <a:ext cx="13153496" cy="1609197"/>
          </a:xfrm>
          <a:prstGeom prst="rect">
            <a:avLst/>
          </a:prstGeom>
          <a:noFill/>
          <a:ln>
            <a:noFill/>
          </a:ln>
        </p:spPr>
      </p:pic>
      <p:sp>
        <p:nvSpPr>
          <p:cNvPr id="259" name="Google Shape;259;p31"/>
          <p:cNvSpPr/>
          <p:nvPr/>
        </p:nvSpPr>
        <p:spPr>
          <a:xfrm>
            <a:off x="-63096" y="1472026"/>
            <a:ext cx="13130992" cy="8453686"/>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60" name="Google Shape;260;p31"/>
          <p:cNvSpPr/>
          <p:nvPr/>
        </p:nvSpPr>
        <p:spPr>
          <a:xfrm>
            <a:off x="5644163" y="4711307"/>
            <a:ext cx="1767125" cy="1311482"/>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7000"/>
              <a:buFont typeface="Poppins SemiBold"/>
              <a:buNone/>
            </a:pPr>
            <a:r>
              <a:rPr b="0" i="0" lang="en-US" sz="7000" u="none" cap="none" strike="noStrike">
                <a:solidFill>
                  <a:srgbClr val="FFFFFF"/>
                </a:solidFill>
                <a:latin typeface="Poppins SemiBold"/>
                <a:ea typeface="Poppins SemiBold"/>
                <a:cs typeface="Poppins SemiBold"/>
                <a:sym typeface="Poppins SemiBold"/>
              </a:rPr>
              <a:t>End</a:t>
            </a:r>
            <a:endParaRPr/>
          </a:p>
        </p:txBody>
      </p:sp>
      <p:sp>
        <p:nvSpPr>
          <p:cNvPr id="261" name="Google Shape;261;p31"/>
          <p:cNvSpPr/>
          <p:nvPr/>
        </p:nvSpPr>
        <p:spPr>
          <a:xfrm>
            <a:off x="4952889" y="8151827"/>
            <a:ext cx="3099022" cy="34898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500"/>
              <a:buFont typeface="Poppins Medium"/>
              <a:buNone/>
            </a:pPr>
            <a:r>
              <a:rPr b="0" i="0" lang="en-US" sz="2500" u="none" cap="none" strike="noStrike">
                <a:solidFill>
                  <a:srgbClr val="FFFFFF"/>
                </a:solidFill>
                <a:latin typeface="Poppins Medium"/>
                <a:ea typeface="Poppins Medium"/>
                <a:cs typeface="Poppins Medium"/>
                <a:sym typeface="Poppins Medium"/>
              </a:rPr>
              <a:t>Insperion Creatives</a:t>
            </a:r>
            <a:endParaRPr/>
          </a:p>
        </p:txBody>
      </p:sp>
      <p:pic>
        <p:nvPicPr>
          <p:cNvPr id="262" name="Google Shape;262;p31"/>
          <p:cNvPicPr preferRelativeResize="0"/>
          <p:nvPr/>
        </p:nvPicPr>
        <p:blipFill rotWithShape="1">
          <a:blip r:embed="rId4">
            <a:alphaModFix/>
          </a:blip>
          <a:srcRect b="0" l="0" r="0" t="0"/>
          <a:stretch/>
        </p:blipFill>
        <p:spPr>
          <a:xfrm flipH="1" rot="2700000">
            <a:off x="6262350" y="7310837"/>
            <a:ext cx="530750" cy="470152"/>
          </a:xfrm>
          <a:prstGeom prst="rect">
            <a:avLst/>
          </a:prstGeom>
          <a:noFill/>
          <a:ln>
            <a:noFill/>
          </a:ln>
        </p:spPr>
      </p:pic>
      <p:sp>
        <p:nvSpPr>
          <p:cNvPr id="263" name="Google Shape;263;p31"/>
          <p:cNvSpPr/>
          <p:nvPr/>
        </p:nvSpPr>
        <p:spPr>
          <a:xfrm>
            <a:off x="3684653" y="5257800"/>
            <a:ext cx="1270001" cy="21849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64" name="Google Shape;264;p31"/>
          <p:cNvSpPr/>
          <p:nvPr/>
        </p:nvSpPr>
        <p:spPr>
          <a:xfrm>
            <a:off x="8100797" y="5257800"/>
            <a:ext cx="1270001" cy="21849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15"/>
          <p:cNvPicPr preferRelativeResize="0"/>
          <p:nvPr/>
        </p:nvPicPr>
        <p:blipFill rotWithShape="1">
          <a:blip r:embed="rId3">
            <a:alphaModFix/>
          </a:blip>
          <a:srcRect b="18891" l="36518" r="13119" t="13889"/>
          <a:stretch/>
        </p:blipFill>
        <p:spPr>
          <a:xfrm>
            <a:off x="5132047" y="704056"/>
            <a:ext cx="8091848" cy="8345674"/>
          </a:xfrm>
          <a:prstGeom prst="rect">
            <a:avLst/>
          </a:prstGeom>
          <a:noFill/>
          <a:ln>
            <a:noFill/>
          </a:ln>
        </p:spPr>
      </p:pic>
      <p:sp>
        <p:nvSpPr>
          <p:cNvPr id="69" name="Google Shape;69;p15"/>
          <p:cNvSpPr/>
          <p:nvPr/>
        </p:nvSpPr>
        <p:spPr>
          <a:xfrm>
            <a:off x="-250174" y="-63103"/>
            <a:ext cx="6424678" cy="9879806"/>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70" name="Google Shape;70;p15"/>
          <p:cNvSpPr/>
          <p:nvPr/>
        </p:nvSpPr>
        <p:spPr>
          <a:xfrm>
            <a:off x="1146443" y="1501951"/>
            <a:ext cx="1338632" cy="409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400"/>
              <a:buFont typeface="Roboto"/>
              <a:buNone/>
            </a:pPr>
            <a:r>
              <a:rPr b="1" i="0" lang="en-US" sz="2400" u="none" cap="none" strike="noStrike">
                <a:solidFill>
                  <a:srgbClr val="FFFFFF"/>
                </a:solidFill>
                <a:latin typeface="Roboto"/>
                <a:ea typeface="Roboto"/>
                <a:cs typeface="Roboto"/>
                <a:sym typeface="Roboto"/>
              </a:rPr>
              <a:t>About</a:t>
            </a:r>
            <a:endParaRPr/>
          </a:p>
        </p:txBody>
      </p:sp>
      <p:sp>
        <p:nvSpPr>
          <p:cNvPr id="71" name="Google Shape;71;p15"/>
          <p:cNvSpPr/>
          <p:nvPr/>
        </p:nvSpPr>
        <p:spPr>
          <a:xfrm>
            <a:off x="1132320" y="2501018"/>
            <a:ext cx="2469529" cy="409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400"/>
              <a:buFont typeface="Roboto"/>
              <a:buNone/>
            </a:pPr>
            <a:r>
              <a:rPr b="1" i="0" lang="en-US" sz="2400" u="none" cap="none" strike="noStrike">
                <a:solidFill>
                  <a:srgbClr val="FFFFFF"/>
                </a:solidFill>
                <a:latin typeface="Roboto"/>
                <a:ea typeface="Roboto"/>
                <a:cs typeface="Roboto"/>
                <a:sym typeface="Roboto"/>
              </a:rPr>
              <a:t>The Company</a:t>
            </a:r>
            <a:endParaRPr/>
          </a:p>
        </p:txBody>
      </p:sp>
      <p:sp>
        <p:nvSpPr>
          <p:cNvPr id="72" name="Google Shape;72;p15"/>
          <p:cNvSpPr/>
          <p:nvPr/>
        </p:nvSpPr>
        <p:spPr>
          <a:xfrm>
            <a:off x="1157390" y="3500085"/>
            <a:ext cx="2169358" cy="409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400"/>
              <a:buFont typeface="Roboto"/>
              <a:buNone/>
            </a:pPr>
            <a:r>
              <a:rPr b="1" i="0" lang="en-US" sz="2400" u="none" cap="none" strike="noStrike">
                <a:solidFill>
                  <a:srgbClr val="FFFFFF"/>
                </a:solidFill>
                <a:latin typeface="Roboto"/>
                <a:ea typeface="Roboto"/>
                <a:cs typeface="Roboto"/>
                <a:sym typeface="Roboto"/>
              </a:rPr>
              <a:t>The Team</a:t>
            </a:r>
            <a:endParaRPr/>
          </a:p>
        </p:txBody>
      </p:sp>
      <p:sp>
        <p:nvSpPr>
          <p:cNvPr id="73" name="Google Shape;73;p15"/>
          <p:cNvSpPr/>
          <p:nvPr/>
        </p:nvSpPr>
        <p:spPr>
          <a:xfrm>
            <a:off x="1157390" y="4536440"/>
            <a:ext cx="2169358" cy="409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400"/>
              <a:buFont typeface="Roboto"/>
              <a:buNone/>
            </a:pPr>
            <a:r>
              <a:rPr b="1" i="0" lang="en-US" sz="2400" u="none" cap="none" strike="noStrike">
                <a:solidFill>
                  <a:srgbClr val="FFFFFF"/>
                </a:solidFill>
                <a:latin typeface="Roboto"/>
                <a:ea typeface="Roboto"/>
                <a:cs typeface="Roboto"/>
                <a:sym typeface="Roboto"/>
              </a:rPr>
              <a:t>Goal</a:t>
            </a:r>
            <a:endParaRPr/>
          </a:p>
        </p:txBody>
      </p:sp>
      <p:sp>
        <p:nvSpPr>
          <p:cNvPr id="74" name="Google Shape;74;p15"/>
          <p:cNvSpPr/>
          <p:nvPr/>
        </p:nvSpPr>
        <p:spPr>
          <a:xfrm>
            <a:off x="1157390" y="5480473"/>
            <a:ext cx="2169358" cy="409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400"/>
              <a:buFont typeface="Roboto"/>
              <a:buNone/>
            </a:pPr>
            <a:r>
              <a:rPr b="1" i="0" lang="en-US" sz="2400" u="none" cap="none" strike="noStrike">
                <a:solidFill>
                  <a:srgbClr val="FFFFFF"/>
                </a:solidFill>
                <a:latin typeface="Roboto"/>
                <a:ea typeface="Roboto"/>
                <a:cs typeface="Roboto"/>
                <a:sym typeface="Roboto"/>
              </a:rPr>
              <a:t>Execution</a:t>
            </a:r>
            <a:endParaRPr/>
          </a:p>
        </p:txBody>
      </p:sp>
      <p:sp>
        <p:nvSpPr>
          <p:cNvPr id="75" name="Google Shape;75;p15"/>
          <p:cNvSpPr/>
          <p:nvPr/>
        </p:nvSpPr>
        <p:spPr>
          <a:xfrm>
            <a:off x="1131791" y="6497285"/>
            <a:ext cx="2656457" cy="409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400"/>
              <a:buFont typeface="Roboto"/>
              <a:buNone/>
            </a:pPr>
            <a:r>
              <a:rPr b="1" i="0" lang="en-US" sz="2400" u="none" cap="none" strike="noStrike">
                <a:solidFill>
                  <a:srgbClr val="FFFFFF"/>
                </a:solidFill>
                <a:latin typeface="Roboto"/>
                <a:ea typeface="Roboto"/>
                <a:cs typeface="Roboto"/>
                <a:sym typeface="Roboto"/>
              </a:rPr>
              <a:t>Operation Plan</a:t>
            </a:r>
            <a:endParaRPr/>
          </a:p>
        </p:txBody>
      </p:sp>
      <p:sp>
        <p:nvSpPr>
          <p:cNvPr id="76" name="Google Shape;76;p15"/>
          <p:cNvSpPr/>
          <p:nvPr/>
        </p:nvSpPr>
        <p:spPr>
          <a:xfrm>
            <a:off x="1076270" y="7570928"/>
            <a:ext cx="2816926" cy="409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400"/>
              <a:buFont typeface="Roboto"/>
              <a:buNone/>
            </a:pPr>
            <a:r>
              <a:rPr b="1" i="0" lang="en-US" sz="2400" u="none" cap="none" strike="noStrike">
                <a:solidFill>
                  <a:srgbClr val="FFFFFF"/>
                </a:solidFill>
                <a:latin typeface="Roboto"/>
                <a:ea typeface="Roboto"/>
                <a:cs typeface="Roboto"/>
                <a:sym typeface="Roboto"/>
              </a:rPr>
              <a:t>Testimonials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pic>
        <p:nvPicPr>
          <p:cNvPr id="81" name="Google Shape;81;p16"/>
          <p:cNvPicPr preferRelativeResize="0"/>
          <p:nvPr/>
        </p:nvPicPr>
        <p:blipFill rotWithShape="1">
          <a:blip r:embed="rId3">
            <a:alphaModFix/>
          </a:blip>
          <a:srcRect b="37683" l="19154" r="40637" t="42197"/>
          <a:stretch/>
        </p:blipFill>
        <p:spPr>
          <a:xfrm>
            <a:off x="7052733" y="6878968"/>
            <a:ext cx="5228961" cy="1744332"/>
          </a:xfrm>
          <a:prstGeom prst="rect">
            <a:avLst/>
          </a:prstGeom>
          <a:noFill/>
          <a:ln>
            <a:noFill/>
          </a:ln>
        </p:spPr>
      </p:pic>
      <p:pic>
        <p:nvPicPr>
          <p:cNvPr id="82" name="Google Shape;82;p16"/>
          <p:cNvPicPr preferRelativeResize="0"/>
          <p:nvPr/>
        </p:nvPicPr>
        <p:blipFill rotWithShape="1">
          <a:blip r:embed="rId4">
            <a:alphaModFix/>
          </a:blip>
          <a:srcRect b="28690" l="17737" r="19055" t="882"/>
          <a:stretch/>
        </p:blipFill>
        <p:spPr>
          <a:xfrm>
            <a:off x="7069666" y="1109133"/>
            <a:ext cx="5194986" cy="5464175"/>
          </a:xfrm>
          <a:prstGeom prst="rect">
            <a:avLst/>
          </a:prstGeom>
          <a:noFill/>
          <a:ln>
            <a:noFill/>
          </a:ln>
        </p:spPr>
      </p:pic>
      <p:sp>
        <p:nvSpPr>
          <p:cNvPr id="83" name="Google Shape;83;p16"/>
          <p:cNvSpPr/>
          <p:nvPr/>
        </p:nvSpPr>
        <p:spPr>
          <a:xfrm>
            <a:off x="-60997" y="1899325"/>
            <a:ext cx="9047399" cy="5921375"/>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84" name="Google Shape;84;p16"/>
          <p:cNvSpPr/>
          <p:nvPr/>
        </p:nvSpPr>
        <p:spPr>
          <a:xfrm>
            <a:off x="1200305" y="4694869"/>
            <a:ext cx="6004985" cy="2055263"/>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Founded in the year 2025. Insperion Creatives is an organization </a:t>
            </a:r>
            <a:endParaRPr b="0" baseline="30000" i="0" sz="20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composed of dedicated &amp; passionate graphic designers who enjoys </a:t>
            </a:r>
            <a:endParaRPr b="0" baseline="30000" i="0" sz="20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what they do for a living. Can think outside the box &amp; come up with </a:t>
            </a:r>
            <a:endParaRPr b="0" baseline="30000" i="0" sz="20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innovative designs that would surely attract lots of attention. </a:t>
            </a:r>
            <a:endParaRPr b="0" baseline="30000" i="0" sz="20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Organized professionals whose employees have had experience in </a:t>
            </a:r>
            <a:endParaRPr b="0" baseline="30000" i="0" sz="20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graphic design for more than 5 years.</a:t>
            </a:r>
            <a:endParaRPr/>
          </a:p>
        </p:txBody>
      </p:sp>
      <p:sp>
        <p:nvSpPr>
          <p:cNvPr id="85" name="Google Shape;85;p16"/>
          <p:cNvSpPr/>
          <p:nvPr/>
        </p:nvSpPr>
        <p:spPr>
          <a:xfrm>
            <a:off x="1187948" y="3445827"/>
            <a:ext cx="2428320" cy="790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5000"/>
              <a:buFont typeface="Roboto"/>
              <a:buNone/>
            </a:pPr>
            <a:r>
              <a:rPr b="1" i="0" lang="en-US" sz="5000" u="none" cap="none" strike="noStrike">
                <a:solidFill>
                  <a:srgbClr val="FFFFFF"/>
                </a:solidFill>
                <a:latin typeface="Roboto"/>
                <a:ea typeface="Roboto"/>
                <a:cs typeface="Roboto"/>
                <a:sym typeface="Roboto"/>
              </a:rPr>
              <a:t>About</a:t>
            </a:r>
            <a:endParaRPr/>
          </a:p>
        </p:txBody>
      </p:sp>
      <p:sp>
        <p:nvSpPr>
          <p:cNvPr id="86" name="Google Shape;86;p16"/>
          <p:cNvSpPr/>
          <p:nvPr/>
        </p:nvSpPr>
        <p:spPr>
          <a:xfrm>
            <a:off x="1127996" y="624563"/>
            <a:ext cx="2428319" cy="35136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Poppins SemiBold"/>
              <a:buNone/>
            </a:pPr>
            <a:r>
              <a:rPr b="0" i="0" lang="en-US" sz="1600" u="none" cap="none" strike="noStrike">
                <a:solidFill>
                  <a:srgbClr val="000000"/>
                </a:solidFill>
                <a:latin typeface="Poppins SemiBold"/>
                <a:ea typeface="Poppins SemiBold"/>
                <a:cs typeface="Poppins SemiBold"/>
                <a:sym typeface="Poppins SemiBold"/>
              </a:rPr>
              <a:t>The Company</a:t>
            </a:r>
            <a:endParaRPr/>
          </a:p>
        </p:txBody>
      </p:sp>
      <p:sp>
        <p:nvSpPr>
          <p:cNvPr id="87" name="Google Shape;87;p16"/>
          <p:cNvSpPr/>
          <p:nvPr/>
        </p:nvSpPr>
        <p:spPr>
          <a:xfrm>
            <a:off x="1148882" y="8718696"/>
            <a:ext cx="2826885" cy="35136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Poppins Medium"/>
              <a:buNone/>
            </a:pPr>
            <a:r>
              <a:rPr b="0" i="0" lang="en-US" sz="1600" u="none" cap="none" strike="noStrike">
                <a:solidFill>
                  <a:srgbClr val="000000"/>
                </a:solidFill>
                <a:latin typeface="Poppins Medium"/>
                <a:ea typeface="Poppins Medium"/>
                <a:cs typeface="Poppins Medium"/>
                <a:sym typeface="Poppins Medium"/>
              </a:rPr>
              <a:t>Insperion Creatives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p:nvPr/>
        </p:nvSpPr>
        <p:spPr>
          <a:xfrm>
            <a:off x="-95129" y="-117921"/>
            <a:ext cx="9052362" cy="9989441"/>
          </a:xfrm>
          <a:prstGeom prst="rect">
            <a:avLst/>
          </a:prstGeom>
          <a:solidFill>
            <a:srgbClr val="1C1C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93" name="Google Shape;93;p17"/>
          <p:cNvPicPr preferRelativeResize="0"/>
          <p:nvPr/>
        </p:nvPicPr>
        <p:blipFill rotWithShape="1">
          <a:blip r:embed="rId3">
            <a:alphaModFix/>
          </a:blip>
          <a:srcRect b="14110" l="51" r="19377" t="8632"/>
          <a:stretch/>
        </p:blipFill>
        <p:spPr>
          <a:xfrm>
            <a:off x="7001933" y="1109133"/>
            <a:ext cx="5239015" cy="7535334"/>
          </a:xfrm>
          <a:prstGeom prst="rect">
            <a:avLst/>
          </a:prstGeom>
          <a:noFill/>
          <a:ln>
            <a:noFill/>
          </a:ln>
        </p:spPr>
      </p:pic>
      <p:sp>
        <p:nvSpPr>
          <p:cNvPr id="94" name="Google Shape;94;p17"/>
          <p:cNvSpPr/>
          <p:nvPr/>
        </p:nvSpPr>
        <p:spPr>
          <a:xfrm>
            <a:off x="1299161" y="3931047"/>
            <a:ext cx="4298450" cy="2824704"/>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chemeClr val="lt1"/>
              </a:buClr>
              <a:buSzPts val="1800"/>
              <a:buFont typeface="Montserrat"/>
              <a:buNone/>
            </a:pPr>
            <a:r>
              <a:rPr b="0" baseline="30000" i="0" lang="en-US" sz="1800" u="none" cap="none" strike="noStrike">
                <a:solidFill>
                  <a:schemeClr val="lt1"/>
                </a:solidFill>
                <a:latin typeface="Montserrat"/>
                <a:ea typeface="Montserrat"/>
                <a:cs typeface="Montserrat"/>
                <a:sym typeface="Montserrat"/>
              </a:rPr>
              <a:t>We look for solutions that can have an impact beyond </a:t>
            </a:r>
            <a:endParaRPr b="1" baseline="30000" i="0" sz="18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800"/>
              <a:buFont typeface="Montserrat"/>
              <a:buNone/>
            </a:pPr>
            <a:r>
              <a:rPr b="0" baseline="30000" i="0" lang="en-US" sz="1800" u="none" cap="none" strike="noStrike">
                <a:solidFill>
                  <a:schemeClr val="lt1"/>
                </a:solidFill>
                <a:latin typeface="Montserrat"/>
                <a:ea typeface="Montserrat"/>
                <a:cs typeface="Montserrat"/>
                <a:sym typeface="Montserrat"/>
              </a:rPr>
              <a:t>the project, that can move the needle in some way </a:t>
            </a:r>
            <a:endParaRPr b="1" baseline="30000" i="0" sz="1800" u="none" cap="none" strike="noStrike">
              <a:solidFill>
                <a:schemeClr val="lt1"/>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chemeClr val="lt1"/>
              </a:buClr>
              <a:buSzPts val="1800"/>
              <a:buFont typeface="Montserrat"/>
              <a:buNone/>
            </a:pPr>
            <a:r>
              <a:rPr b="0" baseline="30000" i="0" lang="en-US" sz="1800" u="none" cap="none" strike="noStrike">
                <a:solidFill>
                  <a:schemeClr val="lt1"/>
                </a:solidFill>
                <a:latin typeface="Montserrat"/>
                <a:ea typeface="Montserrat"/>
                <a:cs typeface="Montserrat"/>
                <a:sym typeface="Montserrat"/>
              </a:rPr>
              <a:t>and contribute to society and culture. Our design </a:t>
            </a:r>
            <a:endParaRPr b="1" baseline="30000" i="0" sz="1800" u="none" cap="none" strike="noStrike">
              <a:solidFill>
                <a:schemeClr val="lt1"/>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chemeClr val="lt1"/>
              </a:buClr>
              <a:buSzPts val="1800"/>
              <a:buFont typeface="Montserrat"/>
              <a:buNone/>
            </a:pPr>
            <a:r>
              <a:rPr b="0" baseline="30000" i="0" lang="en-US" sz="1800" u="none" cap="none" strike="noStrike">
                <a:solidFill>
                  <a:schemeClr val="lt1"/>
                </a:solidFill>
                <a:latin typeface="Montserrat"/>
                <a:ea typeface="Montserrat"/>
                <a:cs typeface="Montserrat"/>
                <a:sym typeface="Montserrat"/>
              </a:rPr>
              <a:t>process is open, interactive, and collaborative. </a:t>
            </a:r>
            <a:endParaRPr/>
          </a:p>
          <a:p>
            <a:pPr indent="0" lvl="0" marL="0" marR="0" rtl="0" algn="l">
              <a:lnSpc>
                <a:spcPct val="150000"/>
              </a:lnSpc>
              <a:spcBef>
                <a:spcPts val="0"/>
              </a:spcBef>
              <a:spcAft>
                <a:spcPts val="0"/>
              </a:spcAft>
              <a:buClr>
                <a:srgbClr val="FFFFFF"/>
              </a:buClr>
              <a:buSzPts val="1800"/>
              <a:buFont typeface="Montserrat"/>
              <a:buNone/>
            </a:pPr>
            <a:r>
              <a:t/>
            </a:r>
            <a:endParaRPr b="1" baseline="30000" i="0" sz="1800" u="none" cap="none" strike="noStrike">
              <a:solidFill>
                <a:schemeClr val="lt1"/>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chemeClr val="lt1"/>
              </a:buClr>
              <a:buSzPts val="1800"/>
              <a:buFont typeface="Montserrat"/>
              <a:buNone/>
            </a:pPr>
            <a:r>
              <a:rPr b="0" baseline="30000" i="0" lang="en-US" sz="1800" u="none" cap="none" strike="noStrike">
                <a:solidFill>
                  <a:schemeClr val="lt1"/>
                </a:solidFill>
                <a:latin typeface="Montserrat"/>
                <a:ea typeface="Montserrat"/>
                <a:cs typeface="Montserrat"/>
                <a:sym typeface="Montserrat"/>
              </a:rPr>
              <a:t>We believe that great design need not be created </a:t>
            </a:r>
            <a:endParaRPr b="1" baseline="30000" i="0" sz="1800" u="none" cap="none" strike="noStrike">
              <a:solidFill>
                <a:schemeClr val="lt1"/>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chemeClr val="lt1"/>
              </a:buClr>
              <a:buSzPts val="1800"/>
              <a:buFont typeface="Montserrat"/>
              <a:buNone/>
            </a:pPr>
            <a:r>
              <a:rPr b="0" baseline="30000" i="0" lang="en-US" sz="1800" u="none" cap="none" strike="noStrike">
                <a:solidFill>
                  <a:schemeClr val="lt1"/>
                </a:solidFill>
                <a:latin typeface="Montserrat"/>
                <a:ea typeface="Montserrat"/>
                <a:cs typeface="Montserrat"/>
                <a:sym typeface="Montserrat"/>
              </a:rPr>
              <a:t>through arrogance and ego, but in a way that can </a:t>
            </a:r>
            <a:endParaRPr b="1" baseline="30000" i="0" sz="1800" u="none" cap="none" strike="noStrike">
              <a:solidFill>
                <a:schemeClr val="lt1"/>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chemeClr val="lt1"/>
              </a:buClr>
              <a:buSzPts val="1800"/>
              <a:buFont typeface="Montserrat"/>
              <a:buNone/>
            </a:pPr>
            <a:r>
              <a:rPr b="0" baseline="30000" i="0" lang="en-US" sz="1800" u="none" cap="none" strike="noStrike">
                <a:solidFill>
                  <a:schemeClr val="lt1"/>
                </a:solidFill>
                <a:latin typeface="Montserrat"/>
                <a:ea typeface="Montserrat"/>
                <a:cs typeface="Montserrat"/>
                <a:sym typeface="Montserrat"/>
              </a:rPr>
              <a:t>sustain us all and allow each of us to grow and learn.</a:t>
            </a:r>
            <a:endParaRPr/>
          </a:p>
        </p:txBody>
      </p:sp>
      <p:sp>
        <p:nvSpPr>
          <p:cNvPr id="95" name="Google Shape;95;p17"/>
          <p:cNvSpPr/>
          <p:nvPr/>
        </p:nvSpPr>
        <p:spPr>
          <a:xfrm>
            <a:off x="1237377" y="667571"/>
            <a:ext cx="2543791"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chemeClr val="lt1"/>
              </a:buClr>
              <a:buSzPts val="1600"/>
              <a:buFont typeface="Poppins SemiBold"/>
              <a:buNone/>
            </a:pPr>
            <a:r>
              <a:rPr b="0" i="0" lang="en-US" sz="1600" u="none" cap="none" strike="noStrike">
                <a:solidFill>
                  <a:schemeClr val="lt1"/>
                </a:solidFill>
                <a:latin typeface="Poppins SemiBold"/>
                <a:ea typeface="Poppins SemiBold"/>
                <a:cs typeface="Poppins SemiBold"/>
                <a:sym typeface="Poppins SemiBold"/>
              </a:rPr>
              <a:t>The Company</a:t>
            </a:r>
            <a:endParaRPr/>
          </a:p>
        </p:txBody>
      </p:sp>
      <p:sp>
        <p:nvSpPr>
          <p:cNvPr id="96" name="Google Shape;96;p17"/>
          <p:cNvSpPr/>
          <p:nvPr/>
        </p:nvSpPr>
        <p:spPr>
          <a:xfrm>
            <a:off x="1148882" y="8743911"/>
            <a:ext cx="2826885"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chemeClr val="lt1"/>
              </a:buClr>
              <a:buSzPts val="1600"/>
              <a:buFont typeface="Poppins Medium"/>
              <a:buNone/>
            </a:pPr>
            <a:r>
              <a:rPr b="0" i="0" lang="en-US" sz="1600" u="none" cap="none" strike="noStrike">
                <a:solidFill>
                  <a:schemeClr val="lt1"/>
                </a:solidFill>
                <a:latin typeface="Poppins Medium"/>
                <a:ea typeface="Poppins Medium"/>
                <a:cs typeface="Poppins Medium"/>
                <a:sym typeface="Poppins Medium"/>
              </a:rPr>
              <a:t>Insperion Creatives</a:t>
            </a:r>
            <a:endParaRPr/>
          </a:p>
        </p:txBody>
      </p:sp>
      <p:sp>
        <p:nvSpPr>
          <p:cNvPr id="97" name="Google Shape;97;p17"/>
          <p:cNvSpPr/>
          <p:nvPr/>
        </p:nvSpPr>
        <p:spPr>
          <a:xfrm>
            <a:off x="1299161" y="2894961"/>
            <a:ext cx="2428320" cy="67026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chemeClr val="lt1"/>
              </a:buClr>
              <a:buSzPts val="4000"/>
              <a:buFont typeface="Roboto"/>
              <a:buNone/>
            </a:pPr>
            <a:r>
              <a:rPr b="1" i="0" lang="en-US" sz="4000" u="none" cap="none" strike="noStrike">
                <a:solidFill>
                  <a:schemeClr val="lt1"/>
                </a:solidFill>
                <a:latin typeface="Roboto"/>
                <a:ea typeface="Roboto"/>
                <a:cs typeface="Roboto"/>
                <a:sym typeface="Roboto"/>
              </a:rPr>
              <a:t>Vision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18"/>
          <p:cNvPicPr preferRelativeResize="0"/>
          <p:nvPr/>
        </p:nvPicPr>
        <p:blipFill rotWithShape="1">
          <a:blip r:embed="rId3">
            <a:alphaModFix/>
          </a:blip>
          <a:srcRect b="12347" l="0" r="0" t="17390"/>
          <a:stretch/>
        </p:blipFill>
        <p:spPr>
          <a:xfrm>
            <a:off x="-45366" y="-502775"/>
            <a:ext cx="13095532" cy="6134167"/>
          </a:xfrm>
          <a:prstGeom prst="rect">
            <a:avLst/>
          </a:prstGeom>
          <a:noFill/>
          <a:ln>
            <a:noFill/>
          </a:ln>
        </p:spPr>
      </p:pic>
      <p:sp>
        <p:nvSpPr>
          <p:cNvPr id="103" name="Google Shape;103;p18"/>
          <p:cNvSpPr/>
          <p:nvPr/>
        </p:nvSpPr>
        <p:spPr>
          <a:xfrm>
            <a:off x="-158618" y="4330884"/>
            <a:ext cx="13322037" cy="5463397"/>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04" name="Google Shape;104;p18"/>
          <p:cNvSpPr/>
          <p:nvPr/>
        </p:nvSpPr>
        <p:spPr>
          <a:xfrm>
            <a:off x="1208327" y="6435933"/>
            <a:ext cx="9831239" cy="978622"/>
          </a:xfrm>
          <a:prstGeom prst="rect">
            <a:avLst/>
          </a:prstGeom>
          <a:noFill/>
          <a:ln>
            <a:noFill/>
          </a:ln>
        </p:spPr>
        <p:txBody>
          <a:bodyPr anchorCtr="0" anchor="t" bIns="27075" lIns="27075" spcFirstLastPara="1" rIns="27075" wrap="square" tIns="27075">
            <a:noAutofit/>
          </a:bodyPr>
          <a:lstStyle/>
          <a:p>
            <a:pPr indent="0" lvl="0" marL="0" marR="0" rtl="0" algn="l">
              <a:lnSpc>
                <a:spcPct val="12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To innovate, to lead, to enhance, to provide best-value products and services to global customers. To make a difference and To enhance the quality of life for our business partners,customers and employees. Insperion Creatives sees itself to becoming the gateway for clients who are dreaming of the perfect design management.</a:t>
            </a:r>
            <a:endParaRPr/>
          </a:p>
        </p:txBody>
      </p:sp>
      <p:sp>
        <p:nvSpPr>
          <p:cNvPr id="105" name="Google Shape;105;p18"/>
          <p:cNvSpPr/>
          <p:nvPr/>
        </p:nvSpPr>
        <p:spPr>
          <a:xfrm>
            <a:off x="1148882" y="8718696"/>
            <a:ext cx="2826885" cy="35136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Poppins Medium"/>
              <a:buNone/>
            </a:pPr>
            <a:r>
              <a:rPr b="0" i="0" lang="en-US" sz="1600" u="none" cap="none" strike="noStrike">
                <a:solidFill>
                  <a:srgbClr val="FFFFFF"/>
                </a:solidFill>
                <a:latin typeface="Poppins Medium"/>
                <a:ea typeface="Poppins Medium"/>
                <a:cs typeface="Poppins Medium"/>
                <a:sym typeface="Poppins Medium"/>
              </a:rPr>
              <a:t>Insperion Creatives</a:t>
            </a:r>
            <a:endParaRPr/>
          </a:p>
        </p:txBody>
      </p:sp>
      <p:sp>
        <p:nvSpPr>
          <p:cNvPr id="106" name="Google Shape;106;p18"/>
          <p:cNvSpPr/>
          <p:nvPr/>
        </p:nvSpPr>
        <p:spPr>
          <a:xfrm>
            <a:off x="1187948" y="5448441"/>
            <a:ext cx="2428320" cy="651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Roboto"/>
              <a:buNone/>
            </a:pPr>
            <a:r>
              <a:rPr b="1" i="0" lang="en-US" sz="4000" u="none" cap="none" strike="noStrike">
                <a:solidFill>
                  <a:srgbClr val="FFFFFF"/>
                </a:solidFill>
                <a:latin typeface="Roboto"/>
                <a:ea typeface="Roboto"/>
                <a:cs typeface="Roboto"/>
                <a:sym typeface="Roboto"/>
              </a:rPr>
              <a:t>Mission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19"/>
          <p:cNvPicPr preferRelativeResize="0"/>
          <p:nvPr/>
        </p:nvPicPr>
        <p:blipFill rotWithShape="1">
          <a:blip r:embed="rId3">
            <a:alphaModFix/>
          </a:blip>
          <a:srcRect b="41056" l="12352" r="3868" t="0"/>
          <a:stretch/>
        </p:blipFill>
        <p:spPr>
          <a:xfrm>
            <a:off x="-41730" y="-58190"/>
            <a:ext cx="13849984" cy="5482727"/>
          </a:xfrm>
          <a:prstGeom prst="rect">
            <a:avLst/>
          </a:prstGeom>
          <a:noFill/>
          <a:ln>
            <a:noFill/>
          </a:ln>
        </p:spPr>
      </p:pic>
      <p:sp>
        <p:nvSpPr>
          <p:cNvPr id="112" name="Google Shape;112;p19"/>
          <p:cNvSpPr/>
          <p:nvPr/>
        </p:nvSpPr>
        <p:spPr>
          <a:xfrm>
            <a:off x="-158618" y="5068093"/>
            <a:ext cx="13223727" cy="4726188"/>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13" name="Google Shape;113;p19"/>
          <p:cNvSpPr/>
          <p:nvPr/>
        </p:nvSpPr>
        <p:spPr>
          <a:xfrm>
            <a:off x="1435499" y="6892075"/>
            <a:ext cx="2172900" cy="359100"/>
          </a:xfrm>
          <a:prstGeom prst="rect">
            <a:avLst/>
          </a:prstGeom>
          <a:noFill/>
          <a:ln>
            <a:noFill/>
          </a:ln>
        </p:spPr>
        <p:txBody>
          <a:bodyPr anchorCtr="0" anchor="t" bIns="27075" lIns="27075" spcFirstLastPara="1" rIns="27075" wrap="square" tIns="27075">
            <a:noAutofit/>
          </a:bodyPr>
          <a:lstStyle/>
          <a:p>
            <a:pPr indent="0" lvl="0" marL="0" marR="0" rtl="0" algn="l">
              <a:lnSpc>
                <a:spcPct val="180000"/>
              </a:lnSpc>
              <a:spcBef>
                <a:spcPts val="0"/>
              </a:spcBef>
              <a:spcAft>
                <a:spcPts val="0"/>
              </a:spcAft>
              <a:buClr>
                <a:srgbClr val="FFFFFF"/>
              </a:buClr>
              <a:buSzPts val="2000"/>
              <a:buFont typeface="Montserrat Medium"/>
              <a:buNone/>
            </a:pPr>
            <a:r>
              <a:rPr b="0" i="0" lang="en-US" sz="2000" u="none" cap="none" strike="noStrike">
                <a:solidFill>
                  <a:srgbClr val="FFFFFF"/>
                </a:solidFill>
                <a:latin typeface="Montserrat Medium"/>
                <a:ea typeface="Montserrat Medium"/>
                <a:cs typeface="Montserrat Medium"/>
                <a:sym typeface="Montserrat Medium"/>
              </a:rPr>
              <a:t>John Newman</a:t>
            </a:r>
            <a:endParaRPr/>
          </a:p>
        </p:txBody>
      </p:sp>
      <p:sp>
        <p:nvSpPr>
          <p:cNvPr id="114" name="Google Shape;114;p19"/>
          <p:cNvSpPr/>
          <p:nvPr/>
        </p:nvSpPr>
        <p:spPr>
          <a:xfrm>
            <a:off x="1724309" y="7459177"/>
            <a:ext cx="1186265" cy="267547"/>
          </a:xfrm>
          <a:prstGeom prst="rect">
            <a:avLst/>
          </a:prstGeom>
          <a:noFill/>
          <a:ln>
            <a:noFill/>
          </a:ln>
        </p:spPr>
        <p:txBody>
          <a:bodyPr anchorCtr="0" anchor="t" bIns="27075" lIns="27075" spcFirstLastPara="1" rIns="27075" wrap="square" tIns="27075">
            <a:noAutofit/>
          </a:bodyPr>
          <a:lstStyle/>
          <a:p>
            <a:pPr indent="0" lvl="0" marL="0" marR="0" rtl="0" algn="l">
              <a:lnSpc>
                <a:spcPct val="225000"/>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Founder &amp; CEO</a:t>
            </a:r>
            <a:endParaRPr/>
          </a:p>
        </p:txBody>
      </p:sp>
      <p:sp>
        <p:nvSpPr>
          <p:cNvPr id="115" name="Google Shape;115;p19"/>
          <p:cNvSpPr/>
          <p:nvPr/>
        </p:nvSpPr>
        <p:spPr>
          <a:xfrm>
            <a:off x="9474199" y="6896425"/>
            <a:ext cx="2826900" cy="359100"/>
          </a:xfrm>
          <a:prstGeom prst="rect">
            <a:avLst/>
          </a:prstGeom>
          <a:noFill/>
          <a:ln>
            <a:noFill/>
          </a:ln>
        </p:spPr>
        <p:txBody>
          <a:bodyPr anchorCtr="0" anchor="t" bIns="27075" lIns="27075" spcFirstLastPara="1" rIns="27075" wrap="square" tIns="27075">
            <a:noAutofit/>
          </a:bodyPr>
          <a:lstStyle/>
          <a:p>
            <a:pPr indent="0" lvl="0" marL="0" marR="0" rtl="0" algn="l">
              <a:lnSpc>
                <a:spcPct val="180000"/>
              </a:lnSpc>
              <a:spcBef>
                <a:spcPts val="0"/>
              </a:spcBef>
              <a:spcAft>
                <a:spcPts val="0"/>
              </a:spcAft>
              <a:buClr>
                <a:srgbClr val="FFFFFF"/>
              </a:buClr>
              <a:buSzPts val="2000"/>
              <a:buFont typeface="Montserrat Medium"/>
              <a:buNone/>
            </a:pPr>
            <a:r>
              <a:rPr b="0" i="0" lang="en-US" sz="2000" u="none" cap="none" strike="noStrike">
                <a:solidFill>
                  <a:srgbClr val="FFFFFF"/>
                </a:solidFill>
                <a:latin typeface="Montserrat Medium"/>
                <a:ea typeface="Montserrat Medium"/>
                <a:cs typeface="Montserrat Medium"/>
                <a:sym typeface="Montserrat Medium"/>
              </a:rPr>
              <a:t>Sapphire Cressman</a:t>
            </a:r>
            <a:endParaRPr/>
          </a:p>
        </p:txBody>
      </p:sp>
      <p:sp>
        <p:nvSpPr>
          <p:cNvPr id="116" name="Google Shape;116;p19"/>
          <p:cNvSpPr/>
          <p:nvPr/>
        </p:nvSpPr>
        <p:spPr>
          <a:xfrm>
            <a:off x="9776243" y="7463533"/>
            <a:ext cx="1822231" cy="267546"/>
          </a:xfrm>
          <a:prstGeom prst="rect">
            <a:avLst/>
          </a:prstGeom>
          <a:noFill/>
          <a:ln>
            <a:noFill/>
          </a:ln>
        </p:spPr>
        <p:txBody>
          <a:bodyPr anchorCtr="0" anchor="t" bIns="27075" lIns="27075" spcFirstLastPara="1" rIns="27075" wrap="square" tIns="27075">
            <a:noAutofit/>
          </a:bodyPr>
          <a:lstStyle/>
          <a:p>
            <a:pPr indent="0" lvl="0" marL="0" marR="0" rtl="0" algn="l">
              <a:lnSpc>
                <a:spcPct val="225000"/>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Chief Operating Officer</a:t>
            </a:r>
            <a:endParaRPr/>
          </a:p>
        </p:txBody>
      </p:sp>
      <p:sp>
        <p:nvSpPr>
          <p:cNvPr id="117" name="Google Shape;117;p19"/>
          <p:cNvSpPr/>
          <p:nvPr/>
        </p:nvSpPr>
        <p:spPr>
          <a:xfrm>
            <a:off x="5798775" y="6892075"/>
            <a:ext cx="1605900" cy="359100"/>
          </a:xfrm>
          <a:prstGeom prst="rect">
            <a:avLst/>
          </a:prstGeom>
          <a:noFill/>
          <a:ln>
            <a:noFill/>
          </a:ln>
        </p:spPr>
        <p:txBody>
          <a:bodyPr anchorCtr="0" anchor="t" bIns="27075" lIns="27075" spcFirstLastPara="1" rIns="27075" wrap="square" tIns="27075">
            <a:noAutofit/>
          </a:bodyPr>
          <a:lstStyle/>
          <a:p>
            <a:pPr indent="0" lvl="0" marL="0" marR="0" rtl="0" algn="l">
              <a:lnSpc>
                <a:spcPct val="180000"/>
              </a:lnSpc>
              <a:spcBef>
                <a:spcPts val="0"/>
              </a:spcBef>
              <a:spcAft>
                <a:spcPts val="0"/>
              </a:spcAft>
              <a:buClr>
                <a:srgbClr val="FFFFFF"/>
              </a:buClr>
              <a:buSzPts val="2000"/>
              <a:buFont typeface="Montserrat Medium"/>
              <a:buNone/>
            </a:pPr>
            <a:r>
              <a:rPr b="0" i="0" lang="en-US" sz="2000" u="none" cap="none" strike="noStrike">
                <a:solidFill>
                  <a:srgbClr val="FFFFFF"/>
                </a:solidFill>
                <a:latin typeface="Montserrat Medium"/>
                <a:ea typeface="Montserrat Medium"/>
                <a:cs typeface="Montserrat Medium"/>
                <a:sym typeface="Montserrat Medium"/>
              </a:rPr>
              <a:t>Rod Crest</a:t>
            </a:r>
            <a:endParaRPr/>
          </a:p>
        </p:txBody>
      </p:sp>
      <p:sp>
        <p:nvSpPr>
          <p:cNvPr id="118" name="Google Shape;118;p19"/>
          <p:cNvSpPr/>
          <p:nvPr/>
        </p:nvSpPr>
        <p:spPr>
          <a:xfrm>
            <a:off x="5600276" y="7459177"/>
            <a:ext cx="1804248" cy="267547"/>
          </a:xfrm>
          <a:prstGeom prst="rect">
            <a:avLst/>
          </a:prstGeom>
          <a:noFill/>
          <a:ln>
            <a:noFill/>
          </a:ln>
        </p:spPr>
        <p:txBody>
          <a:bodyPr anchorCtr="0" anchor="t" bIns="27075" lIns="27075" spcFirstLastPara="1" rIns="27075" wrap="square" tIns="27075">
            <a:noAutofit/>
          </a:bodyPr>
          <a:lstStyle/>
          <a:p>
            <a:pPr indent="0" lvl="0" marL="0" marR="0" rtl="0" algn="l">
              <a:lnSpc>
                <a:spcPct val="225000"/>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Chief Marketing Officer</a:t>
            </a:r>
            <a:endParaRPr/>
          </a:p>
        </p:txBody>
      </p:sp>
      <p:sp>
        <p:nvSpPr>
          <p:cNvPr id="119" name="Google Shape;119;p19"/>
          <p:cNvSpPr/>
          <p:nvPr/>
        </p:nvSpPr>
        <p:spPr>
          <a:xfrm>
            <a:off x="1103282" y="624563"/>
            <a:ext cx="2428319" cy="35136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141514"/>
              </a:buClr>
              <a:buSzPts val="1600"/>
              <a:buFont typeface="Poppins SemiBold"/>
              <a:buNone/>
            </a:pPr>
            <a:r>
              <a:rPr b="0" i="0" lang="en-US" sz="1600" u="none" cap="none" strike="noStrike">
                <a:solidFill>
                  <a:srgbClr val="141514"/>
                </a:solidFill>
                <a:latin typeface="Poppins SemiBold"/>
                <a:ea typeface="Poppins SemiBold"/>
                <a:cs typeface="Poppins SemiBold"/>
                <a:sym typeface="Poppins SemiBold"/>
              </a:rPr>
              <a:t>The Company</a:t>
            </a:r>
            <a:endParaRPr/>
          </a:p>
        </p:txBody>
      </p:sp>
      <p:sp>
        <p:nvSpPr>
          <p:cNvPr id="120" name="Google Shape;120;p19"/>
          <p:cNvSpPr/>
          <p:nvPr/>
        </p:nvSpPr>
        <p:spPr>
          <a:xfrm>
            <a:off x="1148882" y="8718696"/>
            <a:ext cx="2826885" cy="35136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Poppins Medium"/>
              <a:buNone/>
            </a:pPr>
            <a:r>
              <a:rPr b="0" i="0" lang="en-US" sz="1600" u="none" cap="none" strike="noStrike">
                <a:solidFill>
                  <a:srgbClr val="FFFFFF"/>
                </a:solidFill>
                <a:latin typeface="Poppins Medium"/>
                <a:ea typeface="Poppins Medium"/>
                <a:cs typeface="Poppins Medium"/>
                <a:sym typeface="Poppins Medium"/>
              </a:rPr>
              <a:t>Insperion Creatives</a:t>
            </a:r>
            <a:endParaRPr/>
          </a:p>
        </p:txBody>
      </p:sp>
      <p:sp>
        <p:nvSpPr>
          <p:cNvPr id="121" name="Google Shape;121;p19"/>
          <p:cNvSpPr/>
          <p:nvPr/>
        </p:nvSpPr>
        <p:spPr>
          <a:xfrm>
            <a:off x="1103282" y="1504152"/>
            <a:ext cx="2918085" cy="651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4000"/>
              <a:buFont typeface="Roboto"/>
              <a:buNone/>
            </a:pPr>
            <a:r>
              <a:rPr b="1" i="0" lang="en-US" sz="4000" u="none" cap="none" strike="noStrike">
                <a:solidFill>
                  <a:srgbClr val="1D1D1A"/>
                </a:solidFill>
                <a:latin typeface="Roboto"/>
                <a:ea typeface="Roboto"/>
                <a:cs typeface="Roboto"/>
                <a:sym typeface="Roboto"/>
              </a:rPr>
              <a:t>The Team</a:t>
            </a:r>
            <a:endParaRPr/>
          </a:p>
        </p:txBody>
      </p:sp>
      <p:pic>
        <p:nvPicPr>
          <p:cNvPr id="122" name="Google Shape;122;p19"/>
          <p:cNvPicPr preferRelativeResize="0"/>
          <p:nvPr/>
        </p:nvPicPr>
        <p:blipFill rotWithShape="1">
          <a:blip r:embed="rId4">
            <a:alphaModFix/>
          </a:blip>
          <a:srcRect b="40255" l="316" r="11469" t="817"/>
          <a:stretch/>
        </p:blipFill>
        <p:spPr>
          <a:xfrm>
            <a:off x="4751257" y="2962865"/>
            <a:ext cx="3482579" cy="3482579"/>
          </a:xfrm>
          <a:custGeom>
            <a:rect b="b" l="l" r="r" t="t"/>
            <a:pathLst>
              <a:path extrusionOk="0" h="21600" w="21600">
                <a:moveTo>
                  <a:pt x="10799" y="0"/>
                </a:moveTo>
                <a:lnTo>
                  <a:pt x="0" y="10799"/>
                </a:lnTo>
                <a:lnTo>
                  <a:pt x="10799" y="21600"/>
                </a:lnTo>
                <a:lnTo>
                  <a:pt x="21600" y="10799"/>
                </a:lnTo>
                <a:lnTo>
                  <a:pt x="10799" y="0"/>
                </a:lnTo>
                <a:close/>
              </a:path>
            </a:pathLst>
          </a:custGeom>
          <a:noFill/>
          <a:ln cap="flat" cmpd="sng" w="114300">
            <a:solidFill>
              <a:srgbClr val="1D1D1A"/>
            </a:solidFill>
            <a:prstDash val="solid"/>
            <a:miter lim="400000"/>
            <a:headEnd len="sm" w="sm" type="none"/>
            <a:tailEnd len="sm" w="sm" type="none"/>
          </a:ln>
        </p:spPr>
      </p:pic>
      <p:pic>
        <p:nvPicPr>
          <p:cNvPr id="123" name="Google Shape;123;p19"/>
          <p:cNvPicPr preferRelativeResize="0"/>
          <p:nvPr/>
        </p:nvPicPr>
        <p:blipFill rotWithShape="1">
          <a:blip r:embed="rId5">
            <a:alphaModFix/>
          </a:blip>
          <a:srcRect b="41054" l="2541" r="14327" t="3525"/>
          <a:stretch/>
        </p:blipFill>
        <p:spPr>
          <a:xfrm>
            <a:off x="8839895" y="2941103"/>
            <a:ext cx="3526236" cy="3526235"/>
          </a:xfrm>
          <a:custGeom>
            <a:rect b="b" l="l" r="r" t="t"/>
            <a:pathLst>
              <a:path extrusionOk="0" h="21600" w="21600">
                <a:moveTo>
                  <a:pt x="10799" y="0"/>
                </a:moveTo>
                <a:lnTo>
                  <a:pt x="0" y="10799"/>
                </a:lnTo>
                <a:lnTo>
                  <a:pt x="10799" y="21600"/>
                </a:lnTo>
                <a:lnTo>
                  <a:pt x="21600" y="10799"/>
                </a:lnTo>
                <a:lnTo>
                  <a:pt x="10799" y="0"/>
                </a:lnTo>
                <a:close/>
              </a:path>
            </a:pathLst>
          </a:custGeom>
          <a:noFill/>
          <a:ln cap="flat" cmpd="sng" w="114300">
            <a:solidFill>
              <a:srgbClr val="1D1D1A"/>
            </a:solidFill>
            <a:prstDash val="solid"/>
            <a:miter lim="400000"/>
            <a:headEnd len="sm" w="sm" type="none"/>
            <a:tailEnd len="sm" w="sm" type="none"/>
          </a:ln>
        </p:spPr>
      </p:pic>
      <p:pic>
        <p:nvPicPr>
          <p:cNvPr id="124" name="Google Shape;124;p19"/>
          <p:cNvPicPr preferRelativeResize="0"/>
          <p:nvPr/>
        </p:nvPicPr>
        <p:blipFill rotWithShape="1">
          <a:blip r:embed="rId6">
            <a:alphaModFix/>
          </a:blip>
          <a:srcRect b="21960" l="1625" r="1621" t="597"/>
          <a:stretch/>
        </p:blipFill>
        <p:spPr>
          <a:xfrm>
            <a:off x="664061" y="2941103"/>
            <a:ext cx="3526235" cy="3526235"/>
          </a:xfrm>
          <a:custGeom>
            <a:rect b="b" l="l" r="r" t="t"/>
            <a:pathLst>
              <a:path extrusionOk="0" h="21600" w="21600">
                <a:moveTo>
                  <a:pt x="10799" y="0"/>
                </a:moveTo>
                <a:lnTo>
                  <a:pt x="0" y="10799"/>
                </a:lnTo>
                <a:lnTo>
                  <a:pt x="10799" y="21600"/>
                </a:lnTo>
                <a:lnTo>
                  <a:pt x="21600" y="10799"/>
                </a:lnTo>
                <a:lnTo>
                  <a:pt x="10799" y="0"/>
                </a:lnTo>
                <a:close/>
              </a:path>
            </a:pathLst>
          </a:custGeom>
          <a:noFill/>
          <a:ln cap="flat" cmpd="sng" w="114300">
            <a:solidFill>
              <a:srgbClr val="1D1D1A"/>
            </a:solidFill>
            <a:prstDash val="solid"/>
            <a:miter lim="400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0"/>
          <p:cNvSpPr/>
          <p:nvPr/>
        </p:nvSpPr>
        <p:spPr>
          <a:xfrm>
            <a:off x="-158511" y="-47625"/>
            <a:ext cx="9859286" cy="9942314"/>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30" name="Google Shape;130;p20"/>
          <p:cNvSpPr/>
          <p:nvPr/>
        </p:nvSpPr>
        <p:spPr>
          <a:xfrm>
            <a:off x="1375303" y="3429926"/>
            <a:ext cx="5532124" cy="3901922"/>
          </a:xfrm>
          <a:prstGeom prst="rect">
            <a:avLst/>
          </a:prstGeom>
          <a:noFill/>
          <a:ln>
            <a:noFill/>
          </a:ln>
        </p:spPr>
        <p:txBody>
          <a:bodyPr anchorCtr="0" anchor="t" bIns="27075" lIns="27075" spcFirstLastPara="1" rIns="27075" wrap="square" tIns="27075">
            <a:noAutofit/>
          </a:bodyPr>
          <a:lstStyle/>
          <a:p>
            <a:pPr indent="0" lvl="0" marL="0" marR="0" rtl="0" algn="l">
              <a:lnSpc>
                <a:spcPct val="138888"/>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We strive to be a caring and well-managed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38888"/>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organization for our business partners ,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38888"/>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customers and employees, and a responsible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38888"/>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corporate citizen to our society.</a:t>
            </a:r>
            <a:endParaRPr/>
          </a:p>
          <a:p>
            <a:pPr indent="0" lvl="0" marL="0" marR="0" rtl="0" algn="l">
              <a:lnSpc>
                <a:spcPct val="100000"/>
              </a:lnSpc>
              <a:spcBef>
                <a:spcPts val="0"/>
              </a:spcBef>
              <a:spcAft>
                <a:spcPts val="0"/>
              </a:spcAf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38888"/>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Insperion Creatives embraces a </a:t>
            </a:r>
            <a:endParaRPr/>
          </a:p>
          <a:p>
            <a:pPr indent="0" lvl="0" marL="0" marR="0" rtl="0" algn="l">
              <a:lnSpc>
                <a:spcPct val="138888"/>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responsibility to make our projects a success.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38888"/>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This has resulted in an exceptionally high rate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38888"/>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of repeat clients, as well as lifelong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38888"/>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relationships that we value highly. We believe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38888"/>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deeply in the importance of designing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38888"/>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sustainably.</a:t>
            </a:r>
            <a:endParaRPr/>
          </a:p>
        </p:txBody>
      </p:sp>
      <p:sp>
        <p:nvSpPr>
          <p:cNvPr id="131" name="Google Shape;131;p20"/>
          <p:cNvSpPr/>
          <p:nvPr/>
        </p:nvSpPr>
        <p:spPr>
          <a:xfrm>
            <a:off x="1295618" y="711449"/>
            <a:ext cx="2065420"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Poppins SemiBold"/>
              <a:buNone/>
            </a:pPr>
            <a:r>
              <a:rPr b="0" i="0" lang="en-US" sz="1600" u="none" cap="none" strike="noStrike">
                <a:solidFill>
                  <a:srgbClr val="FFFFFF"/>
                </a:solidFill>
                <a:latin typeface="Poppins SemiBold"/>
                <a:ea typeface="Poppins SemiBold"/>
                <a:cs typeface="Poppins SemiBold"/>
                <a:sym typeface="Poppins SemiBold"/>
              </a:rPr>
              <a:t>Execution</a:t>
            </a:r>
            <a:endParaRPr/>
          </a:p>
        </p:txBody>
      </p:sp>
      <p:sp>
        <p:nvSpPr>
          <p:cNvPr id="132" name="Google Shape;132;p20"/>
          <p:cNvSpPr/>
          <p:nvPr/>
        </p:nvSpPr>
        <p:spPr>
          <a:xfrm>
            <a:off x="1148882" y="8718696"/>
            <a:ext cx="2826885" cy="35136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Poppins Medium"/>
              <a:buNone/>
            </a:pPr>
            <a:r>
              <a:rPr b="0" i="0" lang="en-US" sz="1600" u="none" cap="none" strike="noStrike">
                <a:solidFill>
                  <a:srgbClr val="FFFFFF"/>
                </a:solidFill>
                <a:latin typeface="Poppins Medium"/>
                <a:ea typeface="Poppins Medium"/>
                <a:cs typeface="Poppins Medium"/>
                <a:sym typeface="Poppins Medium"/>
              </a:rPr>
              <a:t>Insperion Creatives</a:t>
            </a:r>
            <a:endParaRPr/>
          </a:p>
        </p:txBody>
      </p:sp>
      <p:sp>
        <p:nvSpPr>
          <p:cNvPr id="133" name="Google Shape;133;p20"/>
          <p:cNvSpPr/>
          <p:nvPr/>
        </p:nvSpPr>
        <p:spPr>
          <a:xfrm>
            <a:off x="1327648" y="2361881"/>
            <a:ext cx="2428320" cy="651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Roboto"/>
              <a:buNone/>
            </a:pPr>
            <a:r>
              <a:rPr b="1" i="0" lang="en-US" sz="4000" u="none" cap="none" strike="noStrike">
                <a:solidFill>
                  <a:srgbClr val="FFFFFF"/>
                </a:solidFill>
                <a:latin typeface="Roboto"/>
                <a:ea typeface="Roboto"/>
                <a:cs typeface="Roboto"/>
                <a:sym typeface="Roboto"/>
              </a:rPr>
              <a:t>Goal</a:t>
            </a:r>
            <a:endParaRPr/>
          </a:p>
        </p:txBody>
      </p:sp>
      <p:pic>
        <p:nvPicPr>
          <p:cNvPr id="134" name="Google Shape;134;p20"/>
          <p:cNvPicPr preferRelativeResize="0"/>
          <p:nvPr/>
        </p:nvPicPr>
        <p:blipFill rotWithShape="1">
          <a:blip r:embed="rId3">
            <a:alphaModFix/>
          </a:blip>
          <a:srcRect b="792" l="707" r="9138" t="792"/>
          <a:stretch/>
        </p:blipFill>
        <p:spPr>
          <a:xfrm>
            <a:off x="7179137" y="719666"/>
            <a:ext cx="5082713" cy="83142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21"/>
          <p:cNvPicPr preferRelativeResize="0"/>
          <p:nvPr/>
        </p:nvPicPr>
        <p:blipFill rotWithShape="1">
          <a:blip r:embed="rId3">
            <a:alphaModFix/>
          </a:blip>
          <a:srcRect b="4311" l="1899" r="1898" t="34318"/>
          <a:stretch/>
        </p:blipFill>
        <p:spPr>
          <a:xfrm>
            <a:off x="719666" y="719666"/>
            <a:ext cx="11565468" cy="4918605"/>
          </a:xfrm>
          <a:prstGeom prst="rect">
            <a:avLst/>
          </a:prstGeom>
          <a:noFill/>
          <a:ln>
            <a:noFill/>
          </a:ln>
        </p:spPr>
      </p:pic>
      <p:sp>
        <p:nvSpPr>
          <p:cNvPr id="140" name="Google Shape;140;p21"/>
          <p:cNvSpPr/>
          <p:nvPr/>
        </p:nvSpPr>
        <p:spPr>
          <a:xfrm>
            <a:off x="-195287" y="4270854"/>
            <a:ext cx="13395374" cy="5686856"/>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41" name="Google Shape;141;p21"/>
          <p:cNvSpPr/>
          <p:nvPr/>
        </p:nvSpPr>
        <p:spPr>
          <a:xfrm>
            <a:off x="1240118" y="6909587"/>
            <a:ext cx="4440419" cy="1016517"/>
          </a:xfrm>
          <a:prstGeom prst="rect">
            <a:avLst/>
          </a:prstGeom>
          <a:noFill/>
          <a:ln>
            <a:noFill/>
          </a:ln>
        </p:spPr>
        <p:txBody>
          <a:bodyPr anchorCtr="0" anchor="t" bIns="27075" lIns="27075" spcFirstLastPara="1" rIns="27075" wrap="square" tIns="27075">
            <a:noAutofit/>
          </a:bodyPr>
          <a:lstStyle/>
          <a:p>
            <a:pPr indent="0" lvl="0" marL="0" marR="0" rtl="0" algn="l">
              <a:lnSpc>
                <a:spcPct val="12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Clients seeking a trusted, affordable design company. Clients looking for agencies that will provide cost-efficient Design options.</a:t>
            </a:r>
            <a:endParaRPr/>
          </a:p>
        </p:txBody>
      </p:sp>
      <p:sp>
        <p:nvSpPr>
          <p:cNvPr id="142" name="Google Shape;142;p21"/>
          <p:cNvSpPr/>
          <p:nvPr/>
        </p:nvSpPr>
        <p:spPr>
          <a:xfrm>
            <a:off x="7214764" y="6754619"/>
            <a:ext cx="4757391" cy="1016517"/>
          </a:xfrm>
          <a:prstGeom prst="rect">
            <a:avLst/>
          </a:prstGeom>
          <a:noFill/>
          <a:ln>
            <a:noFill/>
          </a:ln>
        </p:spPr>
        <p:txBody>
          <a:bodyPr anchorCtr="0" anchor="t" bIns="27075" lIns="27075" spcFirstLastPara="1" rIns="27075" wrap="square" tIns="27075">
            <a:noAutofit/>
          </a:bodyPr>
          <a:lstStyle/>
          <a:p>
            <a:pPr indent="0" lvl="0" marL="0" marR="0" rtl="0" algn="l">
              <a:lnSpc>
                <a:spcPct val="12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Insperion Creatives uses a cost-plus pricing strategy. It is accessible &amp; affordable to more users in the target demographic.</a:t>
            </a:r>
            <a:endParaRPr/>
          </a:p>
        </p:txBody>
      </p:sp>
      <p:sp>
        <p:nvSpPr>
          <p:cNvPr id="143" name="Google Shape;143;p21"/>
          <p:cNvSpPr/>
          <p:nvPr/>
        </p:nvSpPr>
        <p:spPr>
          <a:xfrm>
            <a:off x="1230562" y="5427698"/>
            <a:ext cx="3291390" cy="9939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3100"/>
              <a:buFont typeface="Roboto"/>
              <a:buNone/>
            </a:pPr>
            <a:r>
              <a:rPr b="1" i="0" lang="en-US" sz="3100" u="none" cap="none" strike="noStrike">
                <a:solidFill>
                  <a:srgbClr val="FFFFFF"/>
                </a:solidFill>
                <a:latin typeface="Roboto"/>
                <a:ea typeface="Roboto"/>
                <a:cs typeface="Roboto"/>
                <a:sym typeface="Roboto"/>
              </a:rPr>
              <a:t>Value Proposition</a:t>
            </a:r>
            <a:endParaRPr/>
          </a:p>
        </p:txBody>
      </p:sp>
      <p:sp>
        <p:nvSpPr>
          <p:cNvPr id="144" name="Google Shape;144;p21"/>
          <p:cNvSpPr/>
          <p:nvPr/>
        </p:nvSpPr>
        <p:spPr>
          <a:xfrm>
            <a:off x="7141697" y="5427700"/>
            <a:ext cx="3110100" cy="993900"/>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3100"/>
              <a:buFont typeface="Roboto"/>
              <a:buNone/>
            </a:pPr>
            <a:r>
              <a:rPr b="1" i="0" lang="en-US" sz="3100" u="none" cap="none" strike="noStrike">
                <a:solidFill>
                  <a:srgbClr val="FFFFFF"/>
                </a:solidFill>
                <a:latin typeface="Roboto"/>
                <a:ea typeface="Roboto"/>
                <a:cs typeface="Roboto"/>
                <a:sym typeface="Roboto"/>
              </a:rPr>
              <a:t>Pricing Strategy</a:t>
            </a:r>
            <a:endParaRPr/>
          </a:p>
        </p:txBody>
      </p:sp>
      <p:sp>
        <p:nvSpPr>
          <p:cNvPr id="145" name="Google Shape;145;p21"/>
          <p:cNvSpPr/>
          <p:nvPr/>
        </p:nvSpPr>
        <p:spPr>
          <a:xfrm>
            <a:off x="1148882" y="8718696"/>
            <a:ext cx="2826885" cy="35136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Poppins Medium"/>
              <a:buNone/>
            </a:pPr>
            <a:r>
              <a:rPr b="0" i="0" lang="en-US" sz="1600" u="none" cap="none" strike="noStrike">
                <a:solidFill>
                  <a:srgbClr val="FFFFFF"/>
                </a:solidFill>
                <a:latin typeface="Poppins Medium"/>
                <a:ea typeface="Poppins Medium"/>
                <a:cs typeface="Poppins Medium"/>
                <a:sym typeface="Poppins Medium"/>
              </a:rPr>
              <a:t>Insperion Creatives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id="150" name="Google Shape;150;p22"/>
          <p:cNvPicPr preferRelativeResize="0"/>
          <p:nvPr/>
        </p:nvPicPr>
        <p:blipFill rotWithShape="1">
          <a:blip r:embed="rId3">
            <a:alphaModFix/>
          </a:blip>
          <a:srcRect b="298" l="1105" r="1105" t="48917"/>
          <a:stretch/>
        </p:blipFill>
        <p:spPr>
          <a:xfrm>
            <a:off x="685800" y="4998905"/>
            <a:ext cx="11606080" cy="4018096"/>
          </a:xfrm>
          <a:prstGeom prst="rect">
            <a:avLst/>
          </a:prstGeom>
          <a:noFill/>
          <a:ln>
            <a:noFill/>
          </a:ln>
        </p:spPr>
      </p:pic>
      <p:sp>
        <p:nvSpPr>
          <p:cNvPr id="151" name="Google Shape;151;p22"/>
          <p:cNvSpPr/>
          <p:nvPr/>
        </p:nvSpPr>
        <p:spPr>
          <a:xfrm>
            <a:off x="-179050" y="-250098"/>
            <a:ext cx="13362898" cy="6192177"/>
          </a:xfrm>
          <a:prstGeom prst="rect">
            <a:avLst/>
          </a:prstGeom>
          <a:solidFill>
            <a:srgbClr val="1D1D1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52" name="Google Shape;152;p22"/>
          <p:cNvSpPr/>
          <p:nvPr/>
        </p:nvSpPr>
        <p:spPr>
          <a:xfrm>
            <a:off x="1263355" y="2923161"/>
            <a:ext cx="10377538" cy="1978319"/>
          </a:xfrm>
          <a:prstGeom prst="rect">
            <a:avLst/>
          </a:prstGeom>
          <a:noFill/>
          <a:ln>
            <a:noFill/>
          </a:ln>
        </p:spPr>
        <p:txBody>
          <a:bodyPr anchorCtr="0" anchor="ctr" bIns="27075" lIns="27075" spcFirstLastPara="1" rIns="27075" wrap="square" tIns="27075">
            <a:noAutofit/>
          </a:bodyPr>
          <a:lstStyle/>
          <a:p>
            <a:pPr indent="0" lvl="0" marL="0" marR="0" rtl="0" algn="l">
              <a:lnSpc>
                <a:spcPct val="12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Marketing for Digital Design operations involves designing advertisements or promotional offers that will best draw customers toward a Design firm. In order to do this well, marketers conduct surveys or interviews with target consumers in order to establish their needs, what they respond to and what they look for when choosing such an organization. Marketers must then be able to use this information to draft successful campaigns that increase business and profits. In order for design businesses to succeed, they rely on marketing professionals to link potential consumers with their services and operations.</a:t>
            </a:r>
            <a:endParaRPr/>
          </a:p>
        </p:txBody>
      </p:sp>
      <p:sp>
        <p:nvSpPr>
          <p:cNvPr id="153" name="Google Shape;153;p22"/>
          <p:cNvSpPr/>
          <p:nvPr/>
        </p:nvSpPr>
        <p:spPr>
          <a:xfrm>
            <a:off x="1295618" y="711449"/>
            <a:ext cx="3264025"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Poppins SemiBold"/>
              <a:buNone/>
            </a:pPr>
            <a:r>
              <a:rPr b="0" i="0" lang="en-US" sz="1600" u="none" cap="none" strike="noStrike">
                <a:solidFill>
                  <a:srgbClr val="FFFFFF"/>
                </a:solidFill>
                <a:latin typeface="Poppins SemiBold"/>
                <a:ea typeface="Poppins SemiBold"/>
                <a:cs typeface="Poppins SemiBold"/>
                <a:sym typeface="Poppins SemiBold"/>
              </a:rPr>
              <a:t>Operation Plan</a:t>
            </a:r>
            <a:endParaRPr/>
          </a:p>
        </p:txBody>
      </p:sp>
      <p:sp>
        <p:nvSpPr>
          <p:cNvPr id="154" name="Google Shape;154;p22"/>
          <p:cNvSpPr/>
          <p:nvPr/>
        </p:nvSpPr>
        <p:spPr>
          <a:xfrm>
            <a:off x="1222619" y="2017748"/>
            <a:ext cx="4316320" cy="5240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3100"/>
              <a:buFont typeface="Roboto"/>
              <a:buNone/>
            </a:pPr>
            <a:r>
              <a:rPr b="1" i="0" lang="en-US" sz="3100" u="none" cap="none" strike="noStrike">
                <a:solidFill>
                  <a:srgbClr val="FFFFFF"/>
                </a:solidFill>
                <a:latin typeface="Roboto"/>
                <a:ea typeface="Roboto"/>
                <a:cs typeface="Roboto"/>
                <a:sym typeface="Roboto"/>
              </a:rPr>
              <a:t>Marketing Analysis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