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Lato"/>
      <p:regular r:id="rId24"/>
      <p:bold r:id="rId25"/>
      <p:italic r:id="rId26"/>
      <p:boldItalic r:id="rId27"/>
    </p:embeddedFont>
    <p:embeddedFont>
      <p:font typeface="Lato Black"/>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ato-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atoBlack-bold.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lack-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80" name="Shape 80"/>
        <p:cNvGrpSpPr/>
        <p:nvPr/>
      </p:nvGrpSpPr>
      <p:grpSpPr>
        <a:xfrm>
          <a:off x="0" y="0"/>
          <a:ext cx="0" cy="0"/>
          <a:chOff x="0" y="0"/>
          <a:chExt cx="0" cy="0"/>
        </a:xfrm>
      </p:grpSpPr>
      <p:sp>
        <p:nvSpPr>
          <p:cNvPr id="81" name="Google Shape;81;p1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4"/>
          <p:cNvSpPr/>
          <p:nvPr/>
        </p:nvSpPr>
        <p:spPr>
          <a:xfrm>
            <a:off x="0" y="0"/>
            <a:ext cx="9144000" cy="6858000"/>
          </a:xfrm>
          <a:prstGeom prst="rect">
            <a:avLst/>
          </a:prstGeom>
          <a:solidFill>
            <a:srgbClr val="0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2" name="Google Shape;92;p14"/>
          <p:cNvGrpSpPr/>
          <p:nvPr/>
        </p:nvGrpSpPr>
        <p:grpSpPr>
          <a:xfrm>
            <a:off x="1489830" y="2041899"/>
            <a:ext cx="6164341" cy="2121056"/>
            <a:chOff x="2086559" y="1628598"/>
            <a:chExt cx="6164341" cy="2121056"/>
          </a:xfrm>
        </p:grpSpPr>
        <p:sp>
          <p:nvSpPr>
            <p:cNvPr id="93" name="Google Shape;93;p14"/>
            <p:cNvSpPr/>
            <p:nvPr/>
          </p:nvSpPr>
          <p:spPr>
            <a:xfrm>
              <a:off x="4039438" y="3208480"/>
              <a:ext cx="2258583" cy="541174"/>
            </a:xfrm>
            <a:prstGeom prst="rect">
              <a:avLst/>
            </a:prstGeom>
            <a:noFill/>
            <a:ln>
              <a:noFill/>
            </a:ln>
          </p:spPr>
          <p:txBody>
            <a:bodyPr anchorCtr="0" anchor="t" bIns="45700" lIns="91425" spcFirstLastPara="1" rIns="91425" wrap="square" tIns="45700">
              <a:noAutofit/>
            </a:bodyPr>
            <a:lstStyle/>
            <a:p>
              <a:pPr indent="0" lvl="0" marL="0" marR="0" rtl="0" algn="ctr">
                <a:lnSpc>
                  <a:spcPct val="116666"/>
                </a:lnSpc>
                <a:spcBef>
                  <a:spcPts val="0"/>
                </a:spcBef>
                <a:spcAft>
                  <a:spcPts val="0"/>
                </a:spcAft>
                <a:buNone/>
              </a:pPr>
              <a:r>
                <a:rPr b="0" i="0" lang="en-US" sz="3000" u="none" cap="none" strike="noStrike">
                  <a:solidFill>
                    <a:srgbClr val="29AF8C"/>
                  </a:solidFill>
                  <a:latin typeface="Lato"/>
                  <a:ea typeface="Lato"/>
                  <a:cs typeface="Lato"/>
                  <a:sym typeface="Lato"/>
                </a:rPr>
                <a:t>Pitch Deck</a:t>
              </a:r>
              <a:endParaRPr b="0" i="0" sz="3000" u="none" cap="none" strike="noStrike">
                <a:solidFill>
                  <a:srgbClr val="29AF8C"/>
                </a:solidFill>
                <a:latin typeface="Lato"/>
                <a:ea typeface="Lato"/>
                <a:cs typeface="Lato"/>
                <a:sym typeface="Lato"/>
              </a:endParaRPr>
            </a:p>
          </p:txBody>
        </p:sp>
        <p:sp>
          <p:nvSpPr>
            <p:cNvPr id="94" name="Google Shape;94;p14"/>
            <p:cNvSpPr/>
            <p:nvPr/>
          </p:nvSpPr>
          <p:spPr>
            <a:xfrm>
              <a:off x="2086559" y="1628598"/>
              <a:ext cx="6164341"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1500" u="none" cap="none" strike="noStrike">
                  <a:solidFill>
                    <a:schemeClr val="lt1"/>
                  </a:solidFill>
                  <a:latin typeface="Lato Black"/>
                  <a:ea typeface="Lato Black"/>
                  <a:cs typeface="Lato Black"/>
                  <a:sym typeface="Lato Black"/>
                </a:rPr>
                <a:t>Startup</a:t>
              </a:r>
              <a:endParaRPr b="0" i="0" sz="6600" u="none" cap="none" strike="noStrike">
                <a:solidFill>
                  <a:schemeClr val="lt1"/>
                </a:solidFill>
                <a:latin typeface="Lato Black"/>
                <a:ea typeface="Lato Black"/>
                <a:cs typeface="Lato Black"/>
                <a:sym typeface="Lato Black"/>
              </a:endParaRPr>
            </a:p>
          </p:txBody>
        </p:sp>
      </p:grpSp>
      <p:sp>
        <p:nvSpPr>
          <p:cNvPr id="95" name="Google Shape;95;p14"/>
          <p:cNvSpPr/>
          <p:nvPr/>
        </p:nvSpPr>
        <p:spPr>
          <a:xfrm>
            <a:off x="6812838" y="2547225"/>
            <a:ext cx="231349" cy="231349"/>
          </a:xfrm>
          <a:prstGeom prst="mathPlus">
            <a:avLst>
              <a:gd fmla="val 7144" name="adj1"/>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6" name="Google Shape;96;p14"/>
          <p:cNvCxnSpPr/>
          <p:nvPr/>
        </p:nvCxnSpPr>
        <p:spPr>
          <a:xfrm>
            <a:off x="3766458" y="2225246"/>
            <a:ext cx="1611085" cy="0"/>
          </a:xfrm>
          <a:prstGeom prst="straightConnector1">
            <a:avLst/>
          </a:prstGeom>
          <a:noFill/>
          <a:ln cap="flat" cmpd="sng" w="12700">
            <a:solidFill>
              <a:srgbClr val="29AF8C"/>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208" name="Shape 208"/>
        <p:cNvGrpSpPr/>
        <p:nvPr/>
      </p:nvGrpSpPr>
      <p:grpSpPr>
        <a:xfrm>
          <a:off x="0" y="0"/>
          <a:ext cx="0" cy="0"/>
          <a:chOff x="0" y="0"/>
          <a:chExt cx="0" cy="0"/>
        </a:xfrm>
      </p:grpSpPr>
      <p:grpSp>
        <p:nvGrpSpPr>
          <p:cNvPr id="209" name="Google Shape;209;p23"/>
          <p:cNvGrpSpPr/>
          <p:nvPr/>
        </p:nvGrpSpPr>
        <p:grpSpPr>
          <a:xfrm flipH="1" rot="10800000">
            <a:off x="-15793" y="-1955793"/>
            <a:ext cx="9144000" cy="6155939"/>
            <a:chOff x="0" y="2660285"/>
            <a:chExt cx="9144000" cy="6155939"/>
          </a:xfrm>
        </p:grpSpPr>
        <p:sp>
          <p:nvSpPr>
            <p:cNvPr id="210" name="Google Shape;210;p23"/>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3"/>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2" name="Google Shape;212;p23"/>
          <p:cNvSpPr/>
          <p:nvPr/>
        </p:nvSpPr>
        <p:spPr>
          <a:xfrm>
            <a:off x="1928906" y="4903286"/>
            <a:ext cx="6761113" cy="150297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500">
                <a:solidFill>
                  <a:schemeClr val="dk1"/>
                </a:solidFill>
                <a:latin typeface="Lato"/>
                <a:ea typeface="Lato"/>
                <a:cs typeface="Lato"/>
                <a:sym typeface="Lato"/>
              </a:rPr>
              <a:t>Virtuoso will prepare a menu entitled Magnifico, a menu that will feature only the most exquisite Italian dishes, desserts, and beverages. From crispy Focaccia Bread, to decadent Tiramisu, cheesy Margherita pizza, and scrumptious pesto pasta. Authentic Italian dishes can now be all yours every other month starting at just $8.99.</a:t>
            </a:r>
            <a:endParaRPr sz="1500">
              <a:solidFill>
                <a:srgbClr val="3F3F3F"/>
              </a:solidFill>
              <a:latin typeface="Lato"/>
              <a:ea typeface="Lato"/>
              <a:cs typeface="Lato"/>
              <a:sym typeface="Lato"/>
            </a:endParaRPr>
          </a:p>
        </p:txBody>
      </p:sp>
      <p:sp>
        <p:nvSpPr>
          <p:cNvPr id="213" name="Google Shape;213;p23"/>
          <p:cNvSpPr/>
          <p:nvPr/>
        </p:nvSpPr>
        <p:spPr>
          <a:xfrm>
            <a:off x="1907495" y="4482536"/>
            <a:ext cx="180934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Magnifico</a:t>
            </a:r>
            <a:endParaRPr b="1" sz="2300">
              <a:solidFill>
                <a:srgbClr val="29AF8C"/>
              </a:solidFill>
              <a:latin typeface="Lato"/>
              <a:ea typeface="Lato"/>
              <a:cs typeface="Lato"/>
              <a:sym typeface="Lato"/>
            </a:endParaRPr>
          </a:p>
        </p:txBody>
      </p:sp>
      <p:cxnSp>
        <p:nvCxnSpPr>
          <p:cNvPr id="214" name="Google Shape;214;p23"/>
          <p:cNvCxnSpPr/>
          <p:nvPr/>
        </p:nvCxnSpPr>
        <p:spPr>
          <a:xfrm>
            <a:off x="2022341" y="4268271"/>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215" name="Google Shape;215;p23"/>
          <p:cNvSpPr/>
          <p:nvPr/>
        </p:nvSpPr>
        <p:spPr>
          <a:xfrm>
            <a:off x="7586234" y="2655209"/>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219" name="Shape 219"/>
        <p:cNvGrpSpPr/>
        <p:nvPr/>
      </p:nvGrpSpPr>
      <p:grpSpPr>
        <a:xfrm>
          <a:off x="0" y="0"/>
          <a:ext cx="0" cy="0"/>
          <a:chOff x="0" y="0"/>
          <a:chExt cx="0" cy="0"/>
        </a:xfrm>
      </p:grpSpPr>
      <p:sp>
        <p:nvSpPr>
          <p:cNvPr id="220" name="Google Shape;220;p24"/>
          <p:cNvSpPr/>
          <p:nvPr/>
        </p:nvSpPr>
        <p:spPr>
          <a:xfrm>
            <a:off x="527864" y="1338099"/>
            <a:ext cx="7532769" cy="12464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Based on a census conducted by the national census board of New York, Manhattan has total of 2, 632, 249 population as of 2016. </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About 49% of the population are fine dining enthusiasts who are looking for a restaurant that will provide an inviting fine dining experience.</a:t>
            </a:r>
            <a:endParaRPr sz="1500">
              <a:solidFill>
                <a:schemeClr val="dk1"/>
              </a:solidFill>
              <a:latin typeface="Lato"/>
              <a:ea typeface="Lato"/>
              <a:cs typeface="Lato"/>
              <a:sym typeface="Lato"/>
            </a:endParaRPr>
          </a:p>
        </p:txBody>
      </p:sp>
      <p:sp>
        <p:nvSpPr>
          <p:cNvPr id="221" name="Google Shape;221;p24"/>
          <p:cNvSpPr/>
          <p:nvPr/>
        </p:nvSpPr>
        <p:spPr>
          <a:xfrm>
            <a:off x="522789" y="916848"/>
            <a:ext cx="210456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Traction</a:t>
            </a:r>
            <a:endParaRPr b="1" sz="2300">
              <a:solidFill>
                <a:srgbClr val="29AF8C"/>
              </a:solidFill>
              <a:latin typeface="Lato"/>
              <a:ea typeface="Lato"/>
              <a:cs typeface="Lato"/>
              <a:sym typeface="Lato"/>
            </a:endParaRPr>
          </a:p>
        </p:txBody>
      </p:sp>
      <p:sp>
        <p:nvSpPr>
          <p:cNvPr id="222" name="Google Shape;222;p24"/>
          <p:cNvSpPr/>
          <p:nvPr/>
        </p:nvSpPr>
        <p:spPr>
          <a:xfrm>
            <a:off x="6528549" y="3381598"/>
            <a:ext cx="253252" cy="21316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4"/>
          <p:cNvSpPr/>
          <p:nvPr/>
        </p:nvSpPr>
        <p:spPr>
          <a:xfrm>
            <a:off x="6528549" y="4473526"/>
            <a:ext cx="253252" cy="103976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4"/>
          <p:cNvSpPr/>
          <p:nvPr/>
        </p:nvSpPr>
        <p:spPr>
          <a:xfrm>
            <a:off x="6072124" y="5718415"/>
            <a:ext cx="126247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Lato"/>
                <a:ea typeface="Lato"/>
                <a:cs typeface="Lato"/>
                <a:sym typeface="Lato"/>
              </a:rPr>
              <a:t>Population</a:t>
            </a:r>
            <a:endParaRPr b="1" sz="1600">
              <a:solidFill>
                <a:schemeClr val="dk1"/>
              </a:solidFill>
              <a:latin typeface="Lato"/>
              <a:ea typeface="Lato"/>
              <a:cs typeface="Lato"/>
              <a:sym typeface="Lato"/>
            </a:endParaRPr>
          </a:p>
        </p:txBody>
      </p:sp>
      <p:sp>
        <p:nvSpPr>
          <p:cNvPr id="225" name="Google Shape;225;p24"/>
          <p:cNvSpPr/>
          <p:nvPr/>
        </p:nvSpPr>
        <p:spPr>
          <a:xfrm>
            <a:off x="7007912" y="3882897"/>
            <a:ext cx="126247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Lato"/>
                <a:ea typeface="Lato"/>
                <a:cs typeface="Lato"/>
                <a:sym typeface="Lato"/>
              </a:rPr>
              <a:t>49</a:t>
            </a:r>
            <a:r>
              <a:rPr b="1" lang="en-US" sz="3200">
                <a:solidFill>
                  <a:schemeClr val="dk1"/>
                </a:solidFill>
                <a:latin typeface="Lato"/>
                <a:ea typeface="Lato"/>
                <a:cs typeface="Lato"/>
                <a:sym typeface="Lato"/>
              </a:rPr>
              <a:t>%</a:t>
            </a:r>
            <a:endParaRPr b="1" sz="1600">
              <a:solidFill>
                <a:schemeClr val="dk1"/>
              </a:solidFill>
              <a:latin typeface="Lato"/>
              <a:ea typeface="Lato"/>
              <a:cs typeface="Lato"/>
              <a:sym typeface="Lato"/>
            </a:endParaRPr>
          </a:p>
        </p:txBody>
      </p:sp>
      <p:sp>
        <p:nvSpPr>
          <p:cNvPr id="226" name="Google Shape;226;p24"/>
          <p:cNvSpPr/>
          <p:nvPr/>
        </p:nvSpPr>
        <p:spPr>
          <a:xfrm>
            <a:off x="7878794" y="2417043"/>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7" name="Google Shape;227;p24"/>
          <p:cNvCxnSpPr/>
          <p:nvPr/>
        </p:nvCxnSpPr>
        <p:spPr>
          <a:xfrm>
            <a:off x="619744" y="663208"/>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228" name="Google Shape;228;p24"/>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9" name="Google Shape;229;p24" title="Points scored"/>
          <p:cNvPicPr preferRelativeResize="0"/>
          <p:nvPr/>
        </p:nvPicPr>
        <p:blipFill>
          <a:blip r:embed="rId3">
            <a:alphaModFix/>
          </a:blip>
          <a:stretch>
            <a:fillRect/>
          </a:stretch>
        </p:blipFill>
        <p:spPr>
          <a:xfrm>
            <a:off x="619750" y="3427777"/>
            <a:ext cx="4023849" cy="2488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233" name="Shape 233"/>
        <p:cNvGrpSpPr/>
        <p:nvPr/>
      </p:nvGrpSpPr>
      <p:grpSpPr>
        <a:xfrm>
          <a:off x="0" y="0"/>
          <a:ext cx="0" cy="0"/>
          <a:chOff x="0" y="0"/>
          <a:chExt cx="0" cy="0"/>
        </a:xfrm>
      </p:grpSpPr>
      <p:sp>
        <p:nvSpPr>
          <p:cNvPr id="234" name="Google Shape;234;p25"/>
          <p:cNvSpPr/>
          <p:nvPr/>
        </p:nvSpPr>
        <p:spPr>
          <a:xfrm>
            <a:off x="634411" y="1358556"/>
            <a:ext cx="7261815"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The chosen target market will be the residents of Manhattan. This specific group of individuals was chosen based on the following factors : </a:t>
            </a:r>
            <a:endParaRPr/>
          </a:p>
        </p:txBody>
      </p:sp>
      <p:sp>
        <p:nvSpPr>
          <p:cNvPr id="235" name="Google Shape;235;p25"/>
          <p:cNvSpPr/>
          <p:nvPr/>
        </p:nvSpPr>
        <p:spPr>
          <a:xfrm>
            <a:off x="633969" y="938701"/>
            <a:ext cx="2234140"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Target Market</a:t>
            </a:r>
            <a:endParaRPr/>
          </a:p>
        </p:txBody>
      </p:sp>
      <p:sp>
        <p:nvSpPr>
          <p:cNvPr id="236" name="Google Shape;236;p25"/>
          <p:cNvSpPr/>
          <p:nvPr/>
        </p:nvSpPr>
        <p:spPr>
          <a:xfrm>
            <a:off x="629649" y="5419561"/>
            <a:ext cx="7261815"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Roughly 200, 000+ of the overall Manhattan’s population are looking for a new and exciting dining experience.</a:t>
            </a:r>
            <a:endParaRPr/>
          </a:p>
        </p:txBody>
      </p:sp>
      <p:sp>
        <p:nvSpPr>
          <p:cNvPr id="237" name="Google Shape;237;p25"/>
          <p:cNvSpPr/>
          <p:nvPr/>
        </p:nvSpPr>
        <p:spPr>
          <a:xfrm>
            <a:off x="3897188" y="4453790"/>
            <a:ext cx="4066856"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Percent of the entire population are workers who dine out every week</a:t>
            </a:r>
            <a:endParaRPr sz="1500">
              <a:solidFill>
                <a:schemeClr val="dk1"/>
              </a:solidFill>
              <a:latin typeface="Lato"/>
              <a:ea typeface="Lato"/>
              <a:cs typeface="Lato"/>
              <a:sym typeface="Lato"/>
            </a:endParaRPr>
          </a:p>
        </p:txBody>
      </p:sp>
      <p:cxnSp>
        <p:nvCxnSpPr>
          <p:cNvPr id="238" name="Google Shape;238;p25"/>
          <p:cNvCxnSpPr/>
          <p:nvPr/>
        </p:nvCxnSpPr>
        <p:spPr>
          <a:xfrm>
            <a:off x="4274842" y="2272552"/>
            <a:ext cx="0" cy="1588687"/>
          </a:xfrm>
          <a:prstGeom prst="straightConnector1">
            <a:avLst/>
          </a:prstGeom>
          <a:noFill/>
          <a:ln cap="flat" cmpd="sng" w="9525">
            <a:solidFill>
              <a:srgbClr val="F2F2F2"/>
            </a:solidFill>
            <a:prstDash val="solid"/>
            <a:miter lim="800000"/>
            <a:headEnd len="sm" w="sm" type="none"/>
            <a:tailEnd len="sm" w="sm" type="none"/>
          </a:ln>
        </p:spPr>
      </p:cxnSp>
      <p:grpSp>
        <p:nvGrpSpPr>
          <p:cNvPr id="239" name="Google Shape;239;p25"/>
          <p:cNvGrpSpPr/>
          <p:nvPr/>
        </p:nvGrpSpPr>
        <p:grpSpPr>
          <a:xfrm flipH="1">
            <a:off x="1386678" y="2421827"/>
            <a:ext cx="381635" cy="778510"/>
            <a:chOff x="0" y="0"/>
            <a:chExt cx="1908617" cy="3894455"/>
          </a:xfrm>
        </p:grpSpPr>
        <p:sp>
          <p:nvSpPr>
            <p:cNvPr id="240" name="Google Shape;240;p25"/>
            <p:cNvSpPr/>
            <p:nvPr/>
          </p:nvSpPr>
          <p:spPr>
            <a:xfrm>
              <a:off x="0" y="1085850"/>
              <a:ext cx="1908617" cy="2808605"/>
            </a:xfrm>
            <a:custGeom>
              <a:rect b="b" l="l" r="r" t="t"/>
              <a:pathLst>
                <a:path extrusionOk="0" h="749" w="509">
                  <a:moveTo>
                    <a:pt x="408" y="32"/>
                  </a:moveTo>
                  <a:cubicBezTo>
                    <a:pt x="400" y="12"/>
                    <a:pt x="379" y="0"/>
                    <a:pt x="358" y="0"/>
                  </a:cubicBezTo>
                  <a:cubicBezTo>
                    <a:pt x="348" y="0"/>
                    <a:pt x="347" y="0"/>
                    <a:pt x="340" y="0"/>
                  </a:cubicBezTo>
                  <a:cubicBezTo>
                    <a:pt x="151" y="0"/>
                    <a:pt x="151" y="0"/>
                    <a:pt x="151" y="0"/>
                  </a:cubicBezTo>
                  <a:cubicBezTo>
                    <a:pt x="126" y="0"/>
                    <a:pt x="108" y="12"/>
                    <a:pt x="101" y="32"/>
                  </a:cubicBezTo>
                  <a:cubicBezTo>
                    <a:pt x="9" y="311"/>
                    <a:pt x="9" y="311"/>
                    <a:pt x="9" y="311"/>
                  </a:cubicBezTo>
                  <a:cubicBezTo>
                    <a:pt x="0" y="335"/>
                    <a:pt x="12" y="361"/>
                    <a:pt x="35" y="370"/>
                  </a:cubicBezTo>
                  <a:cubicBezTo>
                    <a:pt x="59" y="379"/>
                    <a:pt x="85" y="367"/>
                    <a:pt x="93" y="343"/>
                  </a:cubicBezTo>
                  <a:cubicBezTo>
                    <a:pt x="118" y="278"/>
                    <a:pt x="118" y="278"/>
                    <a:pt x="118" y="278"/>
                  </a:cubicBezTo>
                  <a:cubicBezTo>
                    <a:pt x="118" y="278"/>
                    <a:pt x="119" y="271"/>
                    <a:pt x="119" y="300"/>
                  </a:cubicBezTo>
                  <a:cubicBezTo>
                    <a:pt x="119" y="687"/>
                    <a:pt x="119" y="687"/>
                    <a:pt x="119" y="687"/>
                  </a:cubicBezTo>
                  <a:cubicBezTo>
                    <a:pt x="119" y="721"/>
                    <a:pt x="147" y="749"/>
                    <a:pt x="180" y="749"/>
                  </a:cubicBezTo>
                  <a:cubicBezTo>
                    <a:pt x="214" y="749"/>
                    <a:pt x="241" y="721"/>
                    <a:pt x="241" y="687"/>
                  </a:cubicBezTo>
                  <a:cubicBezTo>
                    <a:pt x="241" y="434"/>
                    <a:pt x="241" y="434"/>
                    <a:pt x="241" y="434"/>
                  </a:cubicBezTo>
                  <a:cubicBezTo>
                    <a:pt x="241" y="434"/>
                    <a:pt x="241" y="432"/>
                    <a:pt x="243" y="432"/>
                  </a:cubicBezTo>
                  <a:cubicBezTo>
                    <a:pt x="266" y="432"/>
                    <a:pt x="266" y="432"/>
                    <a:pt x="266" y="432"/>
                  </a:cubicBezTo>
                  <a:cubicBezTo>
                    <a:pt x="268" y="432"/>
                    <a:pt x="268" y="434"/>
                    <a:pt x="268" y="434"/>
                  </a:cubicBezTo>
                  <a:cubicBezTo>
                    <a:pt x="268" y="687"/>
                    <a:pt x="268" y="687"/>
                    <a:pt x="268" y="687"/>
                  </a:cubicBezTo>
                  <a:cubicBezTo>
                    <a:pt x="268" y="721"/>
                    <a:pt x="295" y="749"/>
                    <a:pt x="329" y="749"/>
                  </a:cubicBezTo>
                  <a:cubicBezTo>
                    <a:pt x="362" y="749"/>
                    <a:pt x="389" y="721"/>
                    <a:pt x="389" y="687"/>
                  </a:cubicBezTo>
                  <a:cubicBezTo>
                    <a:pt x="389" y="300"/>
                    <a:pt x="389" y="300"/>
                    <a:pt x="389" y="300"/>
                  </a:cubicBezTo>
                  <a:cubicBezTo>
                    <a:pt x="389" y="271"/>
                    <a:pt x="392" y="280"/>
                    <a:pt x="392" y="280"/>
                  </a:cubicBezTo>
                  <a:cubicBezTo>
                    <a:pt x="415" y="343"/>
                    <a:pt x="415" y="343"/>
                    <a:pt x="415" y="343"/>
                  </a:cubicBezTo>
                  <a:cubicBezTo>
                    <a:pt x="424" y="367"/>
                    <a:pt x="450" y="379"/>
                    <a:pt x="473" y="370"/>
                  </a:cubicBezTo>
                  <a:cubicBezTo>
                    <a:pt x="497" y="361"/>
                    <a:pt x="509" y="335"/>
                    <a:pt x="500" y="311"/>
                  </a:cubicBezTo>
                  <a:lnTo>
                    <a:pt x="408" y="32"/>
                  </a:lnTo>
                  <a:close/>
                  <a:moveTo>
                    <a:pt x="408" y="32"/>
                  </a:moveTo>
                  <a:cubicBezTo>
                    <a:pt x="408" y="32"/>
                    <a:pt x="408" y="32"/>
                    <a:pt x="408" y="32"/>
                  </a:cubicBezTo>
                </a:path>
              </a:pathLst>
            </a:custGeom>
            <a:solidFill>
              <a:srgbClr val="29AF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25"/>
            <p:cNvSpPr/>
            <p:nvPr/>
          </p:nvSpPr>
          <p:spPr>
            <a:xfrm>
              <a:off x="466725" y="0"/>
              <a:ext cx="978436" cy="967105"/>
            </a:xfrm>
            <a:custGeom>
              <a:rect b="b" l="l" r="r" t="t"/>
              <a:pathLst>
                <a:path extrusionOk="0" h="258" w="261">
                  <a:moveTo>
                    <a:pt x="261" y="129"/>
                  </a:moveTo>
                  <a:cubicBezTo>
                    <a:pt x="261" y="200"/>
                    <a:pt x="203" y="258"/>
                    <a:pt x="131" y="258"/>
                  </a:cubicBezTo>
                  <a:cubicBezTo>
                    <a:pt x="59" y="258"/>
                    <a:pt x="0" y="200"/>
                    <a:pt x="0" y="129"/>
                  </a:cubicBezTo>
                  <a:cubicBezTo>
                    <a:pt x="0" y="58"/>
                    <a:pt x="59" y="0"/>
                    <a:pt x="131" y="0"/>
                  </a:cubicBezTo>
                  <a:cubicBezTo>
                    <a:pt x="203" y="0"/>
                    <a:pt x="261" y="58"/>
                    <a:pt x="261" y="129"/>
                  </a:cubicBezTo>
                  <a:close/>
                  <a:moveTo>
                    <a:pt x="261" y="129"/>
                  </a:moveTo>
                  <a:cubicBezTo>
                    <a:pt x="261" y="129"/>
                    <a:pt x="261" y="129"/>
                    <a:pt x="261" y="129"/>
                  </a:cubicBezTo>
                </a:path>
              </a:pathLst>
            </a:custGeom>
            <a:solidFill>
              <a:srgbClr val="29AF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2" name="Google Shape;242;p25"/>
          <p:cNvGrpSpPr/>
          <p:nvPr/>
        </p:nvGrpSpPr>
        <p:grpSpPr>
          <a:xfrm flipH="1">
            <a:off x="5676618" y="2416252"/>
            <a:ext cx="400049" cy="784858"/>
            <a:chOff x="0" y="0"/>
            <a:chExt cx="1990725" cy="3903913"/>
          </a:xfrm>
        </p:grpSpPr>
        <p:sp>
          <p:nvSpPr>
            <p:cNvPr id="243" name="Google Shape;243;p25"/>
            <p:cNvSpPr/>
            <p:nvPr/>
          </p:nvSpPr>
          <p:spPr>
            <a:xfrm>
              <a:off x="495300" y="0"/>
              <a:ext cx="978535" cy="978512"/>
            </a:xfrm>
            <a:custGeom>
              <a:rect b="b" l="l" r="r" t="t"/>
              <a:pathLst>
                <a:path extrusionOk="0" h="261" w="261">
                  <a:moveTo>
                    <a:pt x="261" y="130"/>
                  </a:moveTo>
                  <a:cubicBezTo>
                    <a:pt x="261" y="202"/>
                    <a:pt x="203" y="261"/>
                    <a:pt x="131" y="261"/>
                  </a:cubicBezTo>
                  <a:cubicBezTo>
                    <a:pt x="59" y="261"/>
                    <a:pt x="0" y="202"/>
                    <a:pt x="0" y="130"/>
                  </a:cubicBezTo>
                  <a:cubicBezTo>
                    <a:pt x="0" y="58"/>
                    <a:pt x="59" y="0"/>
                    <a:pt x="131" y="0"/>
                  </a:cubicBezTo>
                  <a:cubicBezTo>
                    <a:pt x="203" y="0"/>
                    <a:pt x="261" y="58"/>
                    <a:pt x="261" y="130"/>
                  </a:cubicBezTo>
                  <a:close/>
                  <a:moveTo>
                    <a:pt x="261" y="130"/>
                  </a:moveTo>
                  <a:cubicBezTo>
                    <a:pt x="261" y="130"/>
                    <a:pt x="261" y="130"/>
                    <a:pt x="261" y="130"/>
                  </a:cubicBezTo>
                </a:path>
              </a:pathLst>
            </a:custGeom>
            <a:solidFill>
              <a:srgbClr val="3A3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25"/>
            <p:cNvSpPr/>
            <p:nvPr/>
          </p:nvSpPr>
          <p:spPr>
            <a:xfrm>
              <a:off x="0" y="1095375"/>
              <a:ext cx="1990725" cy="2808538"/>
            </a:xfrm>
            <a:custGeom>
              <a:rect b="b" l="l" r="r" t="t"/>
              <a:pathLst>
                <a:path extrusionOk="0" h="749" w="531">
                  <a:moveTo>
                    <a:pt x="520" y="303"/>
                  </a:moveTo>
                  <a:cubicBezTo>
                    <a:pt x="409" y="32"/>
                    <a:pt x="409" y="32"/>
                    <a:pt x="409" y="32"/>
                  </a:cubicBezTo>
                  <a:cubicBezTo>
                    <a:pt x="402" y="19"/>
                    <a:pt x="397" y="0"/>
                    <a:pt x="371" y="0"/>
                  </a:cubicBezTo>
                  <a:cubicBezTo>
                    <a:pt x="173" y="0"/>
                    <a:pt x="173" y="0"/>
                    <a:pt x="173" y="0"/>
                  </a:cubicBezTo>
                  <a:cubicBezTo>
                    <a:pt x="147" y="0"/>
                    <a:pt x="134" y="17"/>
                    <a:pt x="126" y="33"/>
                  </a:cubicBezTo>
                  <a:cubicBezTo>
                    <a:pt x="11" y="301"/>
                    <a:pt x="11" y="301"/>
                    <a:pt x="11" y="301"/>
                  </a:cubicBezTo>
                  <a:cubicBezTo>
                    <a:pt x="0" y="324"/>
                    <a:pt x="9" y="351"/>
                    <a:pt x="31" y="362"/>
                  </a:cubicBezTo>
                  <a:cubicBezTo>
                    <a:pt x="53" y="373"/>
                    <a:pt x="80" y="364"/>
                    <a:pt x="91" y="342"/>
                  </a:cubicBezTo>
                  <a:cubicBezTo>
                    <a:pt x="100" y="324"/>
                    <a:pt x="100" y="324"/>
                    <a:pt x="100" y="324"/>
                  </a:cubicBezTo>
                  <a:cubicBezTo>
                    <a:pt x="100" y="324"/>
                    <a:pt x="103" y="319"/>
                    <a:pt x="102" y="324"/>
                  </a:cubicBezTo>
                  <a:cubicBezTo>
                    <a:pt x="96" y="357"/>
                    <a:pt x="78" y="457"/>
                    <a:pt x="78" y="457"/>
                  </a:cubicBezTo>
                  <a:cubicBezTo>
                    <a:pt x="74" y="478"/>
                    <a:pt x="88" y="495"/>
                    <a:pt x="109" y="495"/>
                  </a:cubicBezTo>
                  <a:cubicBezTo>
                    <a:pt x="159" y="495"/>
                    <a:pt x="159" y="495"/>
                    <a:pt x="159" y="495"/>
                  </a:cubicBezTo>
                  <a:cubicBezTo>
                    <a:pt x="163" y="495"/>
                    <a:pt x="162" y="497"/>
                    <a:pt x="162" y="497"/>
                  </a:cubicBezTo>
                  <a:cubicBezTo>
                    <a:pt x="162" y="698"/>
                    <a:pt x="162" y="698"/>
                    <a:pt x="162" y="698"/>
                  </a:cubicBezTo>
                  <a:cubicBezTo>
                    <a:pt x="162" y="731"/>
                    <a:pt x="183" y="749"/>
                    <a:pt x="209" y="749"/>
                  </a:cubicBezTo>
                  <a:cubicBezTo>
                    <a:pt x="235" y="749"/>
                    <a:pt x="256" y="731"/>
                    <a:pt x="256" y="698"/>
                  </a:cubicBezTo>
                  <a:cubicBezTo>
                    <a:pt x="256" y="497"/>
                    <a:pt x="256" y="497"/>
                    <a:pt x="256" y="497"/>
                  </a:cubicBezTo>
                  <a:cubicBezTo>
                    <a:pt x="256" y="497"/>
                    <a:pt x="255" y="495"/>
                    <a:pt x="258" y="495"/>
                  </a:cubicBezTo>
                  <a:cubicBezTo>
                    <a:pt x="260" y="495"/>
                    <a:pt x="267" y="495"/>
                    <a:pt x="270" y="495"/>
                  </a:cubicBezTo>
                  <a:cubicBezTo>
                    <a:pt x="272" y="495"/>
                    <a:pt x="272" y="497"/>
                    <a:pt x="272" y="497"/>
                  </a:cubicBezTo>
                  <a:cubicBezTo>
                    <a:pt x="272" y="698"/>
                    <a:pt x="272" y="698"/>
                    <a:pt x="272" y="698"/>
                  </a:cubicBezTo>
                  <a:cubicBezTo>
                    <a:pt x="272" y="731"/>
                    <a:pt x="293" y="749"/>
                    <a:pt x="318" y="749"/>
                  </a:cubicBezTo>
                  <a:cubicBezTo>
                    <a:pt x="344" y="749"/>
                    <a:pt x="365" y="731"/>
                    <a:pt x="365" y="698"/>
                  </a:cubicBezTo>
                  <a:cubicBezTo>
                    <a:pt x="365" y="498"/>
                    <a:pt x="365" y="498"/>
                    <a:pt x="365" y="498"/>
                  </a:cubicBezTo>
                  <a:cubicBezTo>
                    <a:pt x="365" y="498"/>
                    <a:pt x="365" y="495"/>
                    <a:pt x="369" y="495"/>
                  </a:cubicBezTo>
                  <a:cubicBezTo>
                    <a:pt x="423" y="495"/>
                    <a:pt x="423" y="495"/>
                    <a:pt x="423" y="495"/>
                  </a:cubicBezTo>
                  <a:cubicBezTo>
                    <a:pt x="444" y="495"/>
                    <a:pt x="458" y="478"/>
                    <a:pt x="454" y="457"/>
                  </a:cubicBezTo>
                  <a:cubicBezTo>
                    <a:pt x="454" y="457"/>
                    <a:pt x="437" y="350"/>
                    <a:pt x="432" y="321"/>
                  </a:cubicBezTo>
                  <a:cubicBezTo>
                    <a:pt x="431" y="313"/>
                    <a:pt x="445" y="342"/>
                    <a:pt x="445" y="342"/>
                  </a:cubicBezTo>
                  <a:cubicBezTo>
                    <a:pt x="455" y="365"/>
                    <a:pt x="476" y="374"/>
                    <a:pt x="498" y="364"/>
                  </a:cubicBezTo>
                  <a:cubicBezTo>
                    <a:pt x="521" y="353"/>
                    <a:pt x="531" y="326"/>
                    <a:pt x="520" y="303"/>
                  </a:cubicBezTo>
                  <a:close/>
                  <a:moveTo>
                    <a:pt x="520" y="303"/>
                  </a:moveTo>
                  <a:cubicBezTo>
                    <a:pt x="520" y="303"/>
                    <a:pt x="520" y="303"/>
                    <a:pt x="520" y="303"/>
                  </a:cubicBezTo>
                </a:path>
              </a:pathLst>
            </a:custGeom>
            <a:solidFill>
              <a:srgbClr val="3A3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5" name="Google Shape;245;p25"/>
          <p:cNvSpPr/>
          <p:nvPr/>
        </p:nvSpPr>
        <p:spPr>
          <a:xfrm>
            <a:off x="1187358" y="3369724"/>
            <a:ext cx="78027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Lato"/>
                <a:ea typeface="Lato"/>
                <a:cs typeface="Lato"/>
                <a:sym typeface="Lato"/>
              </a:rPr>
              <a:t>Male</a:t>
            </a:r>
            <a:endParaRPr b="1" sz="1600">
              <a:solidFill>
                <a:schemeClr val="dk1"/>
              </a:solidFill>
              <a:latin typeface="Lato"/>
              <a:ea typeface="Lato"/>
              <a:cs typeface="Lato"/>
              <a:sym typeface="Lato"/>
            </a:endParaRPr>
          </a:p>
        </p:txBody>
      </p:sp>
      <p:sp>
        <p:nvSpPr>
          <p:cNvPr id="246" name="Google Shape;246;p25"/>
          <p:cNvSpPr/>
          <p:nvPr/>
        </p:nvSpPr>
        <p:spPr>
          <a:xfrm>
            <a:off x="1967632" y="3277391"/>
            <a:ext cx="115679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Lato"/>
                <a:ea typeface="Lato"/>
                <a:cs typeface="Lato"/>
                <a:sym typeface="Lato"/>
              </a:rPr>
              <a:t>47.9</a:t>
            </a:r>
            <a:r>
              <a:rPr lang="en-US" sz="2000">
                <a:solidFill>
                  <a:schemeClr val="dk1"/>
                </a:solidFill>
                <a:latin typeface="Lato"/>
                <a:ea typeface="Lato"/>
                <a:cs typeface="Lato"/>
                <a:sym typeface="Lato"/>
              </a:rPr>
              <a:t>%</a:t>
            </a:r>
            <a:endParaRPr sz="2000">
              <a:solidFill>
                <a:schemeClr val="dk1"/>
              </a:solidFill>
              <a:latin typeface="Lato"/>
              <a:ea typeface="Lato"/>
              <a:cs typeface="Lato"/>
              <a:sym typeface="Lato"/>
            </a:endParaRPr>
          </a:p>
        </p:txBody>
      </p:sp>
      <p:sp>
        <p:nvSpPr>
          <p:cNvPr id="247" name="Google Shape;247;p25"/>
          <p:cNvSpPr/>
          <p:nvPr/>
        </p:nvSpPr>
        <p:spPr>
          <a:xfrm>
            <a:off x="5374148" y="3359811"/>
            <a:ext cx="1004989"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Lato"/>
                <a:ea typeface="Lato"/>
                <a:cs typeface="Lato"/>
                <a:sym typeface="Lato"/>
              </a:rPr>
              <a:t>Female</a:t>
            </a:r>
            <a:endParaRPr b="1" sz="1600">
              <a:solidFill>
                <a:schemeClr val="dk1"/>
              </a:solidFill>
              <a:latin typeface="Lato"/>
              <a:ea typeface="Lato"/>
              <a:cs typeface="Lato"/>
              <a:sym typeface="Lato"/>
            </a:endParaRPr>
          </a:p>
        </p:txBody>
      </p:sp>
      <p:sp>
        <p:nvSpPr>
          <p:cNvPr id="248" name="Google Shape;248;p25"/>
          <p:cNvSpPr/>
          <p:nvPr/>
        </p:nvSpPr>
        <p:spPr>
          <a:xfrm>
            <a:off x="6369231" y="3267478"/>
            <a:ext cx="115679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Lato"/>
                <a:ea typeface="Lato"/>
                <a:cs typeface="Lato"/>
                <a:sym typeface="Lato"/>
              </a:rPr>
              <a:t>52.1</a:t>
            </a:r>
            <a:r>
              <a:rPr lang="en-US" sz="2000">
                <a:solidFill>
                  <a:schemeClr val="dk1"/>
                </a:solidFill>
                <a:latin typeface="Lato"/>
                <a:ea typeface="Lato"/>
                <a:cs typeface="Lato"/>
                <a:sym typeface="Lato"/>
              </a:rPr>
              <a:t>%</a:t>
            </a:r>
            <a:endParaRPr sz="2000">
              <a:solidFill>
                <a:schemeClr val="dk1"/>
              </a:solidFill>
              <a:latin typeface="Lato"/>
              <a:ea typeface="Lato"/>
              <a:cs typeface="Lato"/>
              <a:sym typeface="Lato"/>
            </a:endParaRPr>
          </a:p>
        </p:txBody>
      </p:sp>
      <p:grpSp>
        <p:nvGrpSpPr>
          <p:cNvPr id="249" name="Google Shape;249;p25"/>
          <p:cNvGrpSpPr/>
          <p:nvPr/>
        </p:nvGrpSpPr>
        <p:grpSpPr>
          <a:xfrm>
            <a:off x="2489804" y="2333179"/>
            <a:ext cx="112449" cy="867931"/>
            <a:chOff x="3354651" y="2038639"/>
            <a:chExt cx="112449" cy="867931"/>
          </a:xfrm>
        </p:grpSpPr>
        <p:sp>
          <p:nvSpPr>
            <p:cNvPr id="250" name="Google Shape;250;p25"/>
            <p:cNvSpPr/>
            <p:nvPr/>
          </p:nvSpPr>
          <p:spPr>
            <a:xfrm>
              <a:off x="3354651" y="2038639"/>
              <a:ext cx="112449" cy="86793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5"/>
            <p:cNvSpPr/>
            <p:nvPr/>
          </p:nvSpPr>
          <p:spPr>
            <a:xfrm>
              <a:off x="3354651" y="2483223"/>
              <a:ext cx="112449" cy="4233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2" name="Google Shape;252;p25"/>
          <p:cNvGrpSpPr/>
          <p:nvPr/>
        </p:nvGrpSpPr>
        <p:grpSpPr>
          <a:xfrm>
            <a:off x="6891403" y="2345960"/>
            <a:ext cx="112449" cy="867931"/>
            <a:chOff x="3354651" y="2038639"/>
            <a:chExt cx="112449" cy="867931"/>
          </a:xfrm>
        </p:grpSpPr>
        <p:sp>
          <p:nvSpPr>
            <p:cNvPr id="253" name="Google Shape;253;p25"/>
            <p:cNvSpPr/>
            <p:nvPr/>
          </p:nvSpPr>
          <p:spPr>
            <a:xfrm>
              <a:off x="3354651" y="2038639"/>
              <a:ext cx="112449" cy="86793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5"/>
            <p:cNvSpPr/>
            <p:nvPr/>
          </p:nvSpPr>
          <p:spPr>
            <a:xfrm>
              <a:off x="3354651" y="2396915"/>
              <a:ext cx="112449" cy="50965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5" name="Google Shape;255;p25"/>
          <p:cNvGrpSpPr/>
          <p:nvPr/>
        </p:nvGrpSpPr>
        <p:grpSpPr>
          <a:xfrm flipH="1" rot="5400000">
            <a:off x="2163640" y="3595526"/>
            <a:ext cx="168453" cy="2292523"/>
            <a:chOff x="3354651" y="2038639"/>
            <a:chExt cx="112450" cy="867931"/>
          </a:xfrm>
        </p:grpSpPr>
        <p:sp>
          <p:nvSpPr>
            <p:cNvPr id="256" name="Google Shape;256;p25"/>
            <p:cNvSpPr/>
            <p:nvPr/>
          </p:nvSpPr>
          <p:spPr>
            <a:xfrm>
              <a:off x="3354651" y="2038639"/>
              <a:ext cx="112449" cy="86793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5"/>
            <p:cNvSpPr/>
            <p:nvPr/>
          </p:nvSpPr>
          <p:spPr>
            <a:xfrm>
              <a:off x="3354652" y="2322939"/>
              <a:ext cx="112449" cy="5836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8" name="Google Shape;258;p25"/>
          <p:cNvSpPr/>
          <p:nvPr/>
        </p:nvSpPr>
        <p:spPr>
          <a:xfrm>
            <a:off x="1669470" y="4154000"/>
            <a:ext cx="115679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Lato"/>
                <a:ea typeface="Lato"/>
                <a:cs typeface="Lato"/>
                <a:sym typeface="Lato"/>
              </a:rPr>
              <a:t>65.9</a:t>
            </a:r>
            <a:r>
              <a:rPr lang="en-US" sz="2000">
                <a:solidFill>
                  <a:schemeClr val="dk1"/>
                </a:solidFill>
                <a:latin typeface="Lato"/>
                <a:ea typeface="Lato"/>
                <a:cs typeface="Lato"/>
                <a:sym typeface="Lato"/>
              </a:rPr>
              <a:t>%</a:t>
            </a:r>
            <a:endParaRPr sz="2000">
              <a:solidFill>
                <a:schemeClr val="dk1"/>
              </a:solidFill>
              <a:latin typeface="Lato"/>
              <a:ea typeface="Lato"/>
              <a:cs typeface="Lato"/>
              <a:sym typeface="Lato"/>
            </a:endParaRPr>
          </a:p>
        </p:txBody>
      </p:sp>
      <p:sp>
        <p:nvSpPr>
          <p:cNvPr id="259" name="Google Shape;259;p25"/>
          <p:cNvSpPr/>
          <p:nvPr/>
        </p:nvSpPr>
        <p:spPr>
          <a:xfrm>
            <a:off x="6633135" y="704011"/>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0" name="Google Shape;260;p25"/>
          <p:cNvCxnSpPr/>
          <p:nvPr/>
        </p:nvCxnSpPr>
        <p:spPr>
          <a:xfrm>
            <a:off x="721342" y="692236"/>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261" name="Google Shape;261;p25"/>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265" name="Shape 265"/>
        <p:cNvGrpSpPr/>
        <p:nvPr/>
      </p:nvGrpSpPr>
      <p:grpSpPr>
        <a:xfrm>
          <a:off x="0" y="0"/>
          <a:ext cx="0" cy="0"/>
          <a:chOff x="0" y="0"/>
          <a:chExt cx="0" cy="0"/>
        </a:xfrm>
      </p:grpSpPr>
      <p:sp>
        <p:nvSpPr>
          <p:cNvPr id="266" name="Google Shape;266;p26"/>
          <p:cNvSpPr/>
          <p:nvPr/>
        </p:nvSpPr>
        <p:spPr>
          <a:xfrm>
            <a:off x="0" y="1"/>
            <a:ext cx="9144000" cy="2968792"/>
          </a:xfrm>
          <a:prstGeom prst="rect">
            <a:avLst/>
          </a:prstGeom>
          <a:blipFill rotWithShape="1">
            <a:blip r:embed="rId3">
              <a:alphaModFix/>
            </a:blip>
            <a:stretch>
              <a:fillRect b="-54487"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6"/>
          <p:cNvSpPr/>
          <p:nvPr/>
        </p:nvSpPr>
        <p:spPr>
          <a:xfrm>
            <a:off x="0" y="1"/>
            <a:ext cx="9144000" cy="2968792"/>
          </a:xfrm>
          <a:prstGeom prst="rect">
            <a:avLst/>
          </a:prstGeom>
          <a:solidFill>
            <a:srgbClr val="0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6"/>
          <p:cNvSpPr/>
          <p:nvPr/>
        </p:nvSpPr>
        <p:spPr>
          <a:xfrm>
            <a:off x="653233" y="2405614"/>
            <a:ext cx="2017485" cy="272868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6"/>
          <p:cNvSpPr/>
          <p:nvPr/>
        </p:nvSpPr>
        <p:spPr>
          <a:xfrm>
            <a:off x="3563258" y="2405614"/>
            <a:ext cx="2017485" cy="272868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6"/>
          <p:cNvSpPr/>
          <p:nvPr/>
        </p:nvSpPr>
        <p:spPr>
          <a:xfrm>
            <a:off x="6473283" y="2400872"/>
            <a:ext cx="2017485" cy="272868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6"/>
          <p:cNvSpPr/>
          <p:nvPr/>
        </p:nvSpPr>
        <p:spPr>
          <a:xfrm>
            <a:off x="745390" y="1341661"/>
            <a:ext cx="7734937"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lt1"/>
                </a:solidFill>
                <a:latin typeface="Lato"/>
                <a:ea typeface="Lato"/>
                <a:cs typeface="Lato"/>
                <a:sym typeface="Lato"/>
              </a:rPr>
              <a:t>Based on a survey conducted in 2017, Virtuoso concluded that the following companies will be considered as direct competitors :</a:t>
            </a:r>
            <a:endParaRPr sz="1500">
              <a:solidFill>
                <a:schemeClr val="lt1"/>
              </a:solidFill>
              <a:latin typeface="Lato"/>
              <a:ea typeface="Lato"/>
              <a:cs typeface="Lato"/>
              <a:sym typeface="Lato"/>
            </a:endParaRPr>
          </a:p>
        </p:txBody>
      </p:sp>
      <p:sp>
        <p:nvSpPr>
          <p:cNvPr id="272" name="Google Shape;272;p26"/>
          <p:cNvSpPr/>
          <p:nvPr/>
        </p:nvSpPr>
        <p:spPr>
          <a:xfrm>
            <a:off x="738109" y="917650"/>
            <a:ext cx="196936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Competition</a:t>
            </a:r>
            <a:endParaRPr/>
          </a:p>
        </p:txBody>
      </p:sp>
      <p:sp>
        <p:nvSpPr>
          <p:cNvPr id="273" name="Google Shape;273;p26"/>
          <p:cNvSpPr/>
          <p:nvPr/>
        </p:nvSpPr>
        <p:spPr>
          <a:xfrm>
            <a:off x="707725" y="2569625"/>
            <a:ext cx="1908600" cy="22035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000">
                <a:solidFill>
                  <a:schemeClr val="lt1"/>
                </a:solidFill>
                <a:latin typeface="Lato"/>
                <a:ea typeface="Lato"/>
                <a:cs typeface="Lato"/>
                <a:sym typeface="Lato"/>
              </a:rPr>
              <a:t>Exquisite Restaurant offers fresh Greek inspired dishes starting at only</a:t>
            </a:r>
            <a:endParaRPr b="1" sz="4000">
              <a:solidFill>
                <a:schemeClr val="lt1"/>
              </a:solidFill>
              <a:latin typeface="Lato"/>
              <a:ea typeface="Lato"/>
              <a:cs typeface="Lato"/>
              <a:sym typeface="Lato"/>
            </a:endParaRPr>
          </a:p>
        </p:txBody>
      </p:sp>
      <p:sp>
        <p:nvSpPr>
          <p:cNvPr id="274" name="Google Shape;274;p26"/>
          <p:cNvSpPr/>
          <p:nvPr/>
        </p:nvSpPr>
        <p:spPr>
          <a:xfrm>
            <a:off x="3705116" y="2569629"/>
            <a:ext cx="1733768"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2000">
                <a:solidFill>
                  <a:schemeClr val="lt1"/>
                </a:solidFill>
                <a:latin typeface="Lato"/>
                <a:ea typeface="Lato"/>
                <a:cs typeface="Lato"/>
                <a:sym typeface="Lato"/>
              </a:rPr>
              <a:t>Vienna Dishes offers Austrian inspired meals starting at only</a:t>
            </a:r>
            <a:endParaRPr sz="2000">
              <a:solidFill>
                <a:schemeClr val="lt1"/>
              </a:solidFill>
              <a:latin typeface="Lato"/>
              <a:ea typeface="Lato"/>
              <a:cs typeface="Lato"/>
              <a:sym typeface="Lato"/>
            </a:endParaRPr>
          </a:p>
        </p:txBody>
      </p:sp>
      <p:sp>
        <p:nvSpPr>
          <p:cNvPr id="275" name="Google Shape;275;p26"/>
          <p:cNvSpPr/>
          <p:nvPr/>
        </p:nvSpPr>
        <p:spPr>
          <a:xfrm>
            <a:off x="6524275" y="2757250"/>
            <a:ext cx="1915500" cy="1814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000">
                <a:solidFill>
                  <a:schemeClr val="lt1"/>
                </a:solidFill>
                <a:latin typeface="Lato"/>
                <a:ea typeface="Lato"/>
                <a:cs typeface="Lato"/>
                <a:sym typeface="Lato"/>
              </a:rPr>
              <a:t>Raclette offers a variety of Swiss inspired cheese dishes starting at only</a:t>
            </a:r>
            <a:endParaRPr sz="2000">
              <a:solidFill>
                <a:schemeClr val="lt1"/>
              </a:solidFill>
              <a:latin typeface="Lato"/>
              <a:ea typeface="Lato"/>
              <a:cs typeface="Lato"/>
              <a:sym typeface="Lato"/>
            </a:endParaRPr>
          </a:p>
        </p:txBody>
      </p:sp>
      <p:sp>
        <p:nvSpPr>
          <p:cNvPr id="276" name="Google Shape;276;p26"/>
          <p:cNvSpPr/>
          <p:nvPr/>
        </p:nvSpPr>
        <p:spPr>
          <a:xfrm>
            <a:off x="707717" y="5202569"/>
            <a:ext cx="1813509"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29AF8C"/>
                </a:solidFill>
                <a:latin typeface="Lato"/>
                <a:ea typeface="Lato"/>
                <a:cs typeface="Lato"/>
                <a:sym typeface="Lato"/>
              </a:rPr>
              <a:t>$19.99</a:t>
            </a:r>
            <a:endParaRPr/>
          </a:p>
        </p:txBody>
      </p:sp>
      <p:sp>
        <p:nvSpPr>
          <p:cNvPr id="277" name="Google Shape;277;p26"/>
          <p:cNvSpPr/>
          <p:nvPr/>
        </p:nvSpPr>
        <p:spPr>
          <a:xfrm>
            <a:off x="3641493" y="5202569"/>
            <a:ext cx="1813509"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29AF8C"/>
                </a:solidFill>
                <a:latin typeface="Lato"/>
                <a:ea typeface="Lato"/>
                <a:cs typeface="Lato"/>
                <a:sym typeface="Lato"/>
              </a:rPr>
              <a:t>$20.99</a:t>
            </a:r>
            <a:endParaRPr b="1" sz="4000">
              <a:solidFill>
                <a:srgbClr val="29AF8C"/>
              </a:solidFill>
              <a:latin typeface="Lato"/>
              <a:ea typeface="Lato"/>
              <a:cs typeface="Lato"/>
              <a:sym typeface="Lato"/>
            </a:endParaRPr>
          </a:p>
        </p:txBody>
      </p:sp>
      <p:sp>
        <p:nvSpPr>
          <p:cNvPr id="278" name="Google Shape;278;p26"/>
          <p:cNvSpPr/>
          <p:nvPr/>
        </p:nvSpPr>
        <p:spPr>
          <a:xfrm>
            <a:off x="6575270" y="5202569"/>
            <a:ext cx="1813509"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29AF8C"/>
                </a:solidFill>
                <a:latin typeface="Lato"/>
                <a:ea typeface="Lato"/>
                <a:cs typeface="Lato"/>
                <a:sym typeface="Lato"/>
              </a:rPr>
              <a:t>$18.99</a:t>
            </a:r>
            <a:endParaRPr b="1" sz="4000">
              <a:solidFill>
                <a:srgbClr val="29AF8C"/>
              </a:solidFill>
              <a:latin typeface="Lato"/>
              <a:ea typeface="Lato"/>
              <a:cs typeface="Lato"/>
              <a:sym typeface="Lato"/>
            </a:endParaRPr>
          </a:p>
        </p:txBody>
      </p:sp>
      <p:sp>
        <p:nvSpPr>
          <p:cNvPr id="279" name="Google Shape;279;p26"/>
          <p:cNvSpPr/>
          <p:nvPr/>
        </p:nvSpPr>
        <p:spPr>
          <a:xfrm>
            <a:off x="7314473" y="591740"/>
            <a:ext cx="335102" cy="335102"/>
          </a:xfrm>
          <a:prstGeom prst="mathPlus">
            <a:avLst>
              <a:gd fmla="val 7144"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0" name="Google Shape;280;p26"/>
          <p:cNvCxnSpPr/>
          <p:nvPr/>
        </p:nvCxnSpPr>
        <p:spPr>
          <a:xfrm>
            <a:off x="837454" y="663208"/>
            <a:ext cx="794307" cy="0"/>
          </a:xfrm>
          <a:prstGeom prst="straightConnector1">
            <a:avLst/>
          </a:prstGeom>
          <a:noFill/>
          <a:ln cap="flat" cmpd="sng" w="12700">
            <a:solidFill>
              <a:schemeClr val="lt1"/>
            </a:solidFill>
            <a:prstDash val="solid"/>
            <a:miter lim="800000"/>
            <a:headEnd len="sm" w="sm" type="none"/>
            <a:tailEnd len="sm" w="sm" type="none"/>
          </a:ln>
        </p:spPr>
      </p:cxnSp>
      <p:sp>
        <p:nvSpPr>
          <p:cNvPr id="281" name="Google Shape;281;p26"/>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285" name="Shape 285"/>
        <p:cNvGrpSpPr/>
        <p:nvPr/>
      </p:nvGrpSpPr>
      <p:grpSpPr>
        <a:xfrm>
          <a:off x="0" y="0"/>
          <a:ext cx="0" cy="0"/>
          <a:chOff x="0" y="0"/>
          <a:chExt cx="0" cy="0"/>
        </a:xfrm>
      </p:grpSpPr>
      <p:sp>
        <p:nvSpPr>
          <p:cNvPr id="286" name="Google Shape;286;p27"/>
          <p:cNvSpPr/>
          <p:nvPr/>
        </p:nvSpPr>
        <p:spPr>
          <a:xfrm>
            <a:off x="529723" y="938352"/>
            <a:ext cx="322080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Alternative Solutions</a:t>
            </a:r>
            <a:endParaRPr b="1" sz="2300">
              <a:solidFill>
                <a:srgbClr val="29AF8C"/>
              </a:solidFill>
              <a:latin typeface="Lato"/>
              <a:ea typeface="Lato"/>
              <a:cs typeface="Lato"/>
              <a:sym typeface="Lato"/>
            </a:endParaRPr>
          </a:p>
        </p:txBody>
      </p:sp>
      <p:sp>
        <p:nvSpPr>
          <p:cNvPr id="287" name="Google Shape;287;p27"/>
          <p:cNvSpPr/>
          <p:nvPr/>
        </p:nvSpPr>
        <p:spPr>
          <a:xfrm>
            <a:off x="525333" y="1349786"/>
            <a:ext cx="4575318"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The alternative solutions The Virtuoso Restaurant can provide are the following:</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Free dine-in for the first 50 customers.</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20% off on great selection of dishes.</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Weekly coupons and vouchers for lucky customers.</a:t>
            </a:r>
            <a:endParaRPr/>
          </a:p>
        </p:txBody>
      </p:sp>
      <p:sp>
        <p:nvSpPr>
          <p:cNvPr id="288" name="Google Shape;288;p27"/>
          <p:cNvSpPr/>
          <p:nvPr/>
        </p:nvSpPr>
        <p:spPr>
          <a:xfrm>
            <a:off x="5590348" y="1684601"/>
            <a:ext cx="2709806" cy="2400657"/>
          </a:xfrm>
          <a:prstGeom prst="rect">
            <a:avLst/>
          </a:prstGeom>
          <a:noFill/>
          <a:ln cap="flat" cmpd="sng" w="9525">
            <a:solidFill>
              <a:srgbClr val="29AF8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Lato"/>
                <a:ea typeface="Lato"/>
                <a:cs typeface="Lato"/>
                <a:sym typeface="Lato"/>
              </a:rPr>
              <a:t>Free Dine-in For The First </a:t>
            </a:r>
            <a:r>
              <a:rPr b="1" lang="en-US" sz="5400">
                <a:solidFill>
                  <a:srgbClr val="29AF8C"/>
                </a:solidFill>
                <a:latin typeface="Lato"/>
                <a:ea typeface="Lato"/>
                <a:cs typeface="Lato"/>
                <a:sym typeface="Lato"/>
              </a:rPr>
              <a:t>50</a:t>
            </a:r>
            <a:r>
              <a:rPr lang="en-US" sz="4000">
                <a:solidFill>
                  <a:schemeClr val="dk1"/>
                </a:solidFill>
                <a:latin typeface="Lato"/>
                <a:ea typeface="Lato"/>
                <a:cs typeface="Lato"/>
                <a:sym typeface="Lato"/>
              </a:rPr>
              <a:t> </a:t>
            </a:r>
            <a:r>
              <a:rPr lang="en-US" sz="3200">
                <a:solidFill>
                  <a:schemeClr val="dk1"/>
                </a:solidFill>
                <a:latin typeface="Lato"/>
                <a:ea typeface="Lato"/>
                <a:cs typeface="Lato"/>
                <a:sym typeface="Lato"/>
              </a:rPr>
              <a:t>Customers</a:t>
            </a:r>
            <a:endParaRPr sz="3200">
              <a:solidFill>
                <a:schemeClr val="dk1"/>
              </a:solidFill>
              <a:latin typeface="Lato"/>
              <a:ea typeface="Lato"/>
              <a:cs typeface="Lato"/>
              <a:sym typeface="Lato"/>
            </a:endParaRPr>
          </a:p>
        </p:txBody>
      </p:sp>
      <p:sp>
        <p:nvSpPr>
          <p:cNvPr id="289" name="Google Shape;289;p27"/>
          <p:cNvSpPr/>
          <p:nvPr/>
        </p:nvSpPr>
        <p:spPr>
          <a:xfrm>
            <a:off x="308498" y="4085258"/>
            <a:ext cx="231984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rgbClr val="29AF8C"/>
                </a:solidFill>
                <a:latin typeface="Lato"/>
                <a:ea typeface="Lato"/>
                <a:cs typeface="Lato"/>
                <a:sym typeface="Lato"/>
              </a:rPr>
              <a:t>20</a:t>
            </a:r>
            <a:r>
              <a:rPr b="1" lang="en-US" sz="6600">
                <a:solidFill>
                  <a:srgbClr val="29AF8C"/>
                </a:solidFill>
                <a:latin typeface="Lato"/>
                <a:ea typeface="Lato"/>
                <a:cs typeface="Lato"/>
                <a:sym typeface="Lato"/>
              </a:rPr>
              <a:t>%</a:t>
            </a:r>
            <a:endParaRPr b="1" sz="3200">
              <a:solidFill>
                <a:schemeClr val="dk1"/>
              </a:solidFill>
              <a:latin typeface="Lato"/>
              <a:ea typeface="Lato"/>
              <a:cs typeface="Lato"/>
              <a:sym typeface="Lato"/>
            </a:endParaRPr>
          </a:p>
        </p:txBody>
      </p:sp>
      <p:sp>
        <p:nvSpPr>
          <p:cNvPr id="290" name="Google Shape;290;p27"/>
          <p:cNvSpPr/>
          <p:nvPr/>
        </p:nvSpPr>
        <p:spPr>
          <a:xfrm>
            <a:off x="522286" y="5179547"/>
            <a:ext cx="498013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Lato"/>
                <a:ea typeface="Lato"/>
                <a:cs typeface="Lato"/>
                <a:sym typeface="Lato"/>
              </a:rPr>
              <a:t>Off On Great Selection Of Dishes</a:t>
            </a:r>
            <a:endParaRPr sz="2400">
              <a:solidFill>
                <a:schemeClr val="dk1"/>
              </a:solidFill>
              <a:latin typeface="Lato"/>
              <a:ea typeface="Lato"/>
              <a:cs typeface="Lato"/>
              <a:sym typeface="Lato"/>
            </a:endParaRPr>
          </a:p>
        </p:txBody>
      </p:sp>
      <p:sp>
        <p:nvSpPr>
          <p:cNvPr id="291" name="Google Shape;291;p27"/>
          <p:cNvSpPr/>
          <p:nvPr/>
        </p:nvSpPr>
        <p:spPr>
          <a:xfrm>
            <a:off x="7292041" y="603250"/>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2" name="Google Shape;292;p27"/>
          <p:cNvCxnSpPr/>
          <p:nvPr/>
        </p:nvCxnSpPr>
        <p:spPr>
          <a:xfrm>
            <a:off x="619744" y="692236"/>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293" name="Google Shape;293;p27"/>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7"/>
          <p:cNvSpPr/>
          <p:nvPr/>
        </p:nvSpPr>
        <p:spPr>
          <a:xfrm rot="-900000">
            <a:off x="5439027" y="1168199"/>
            <a:ext cx="1217123" cy="1032802"/>
          </a:xfrm>
          <a:prstGeom prst="triangle">
            <a:avLst>
              <a:gd fmla="val 50000" name="adj"/>
            </a:avLst>
          </a:prstGeom>
          <a:solidFill>
            <a:srgbClr val="29AF8C">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298" name="Shape 298"/>
        <p:cNvGrpSpPr/>
        <p:nvPr/>
      </p:nvGrpSpPr>
      <p:grpSpPr>
        <a:xfrm>
          <a:off x="0" y="0"/>
          <a:ext cx="0" cy="0"/>
          <a:chOff x="0" y="0"/>
          <a:chExt cx="0" cy="0"/>
        </a:xfrm>
      </p:grpSpPr>
      <p:sp>
        <p:nvSpPr>
          <p:cNvPr id="299" name="Google Shape;299;p28"/>
          <p:cNvSpPr/>
          <p:nvPr/>
        </p:nvSpPr>
        <p:spPr>
          <a:xfrm>
            <a:off x="940141" y="1693543"/>
            <a:ext cx="6172653" cy="17081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The company will utilize the following business model which will be implemented by early 2019:</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[SPECIFY BUSINESS MODEL]</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Revenue equivalent to roughly $80,000 to $90,000 will be expected by the end of 2019.</a:t>
            </a:r>
            <a:endParaRPr sz="1500">
              <a:solidFill>
                <a:schemeClr val="dk1"/>
              </a:solidFill>
              <a:latin typeface="Lato"/>
              <a:ea typeface="Lato"/>
              <a:cs typeface="Lato"/>
              <a:sym typeface="Lato"/>
            </a:endParaRPr>
          </a:p>
        </p:txBody>
      </p:sp>
      <p:sp>
        <p:nvSpPr>
          <p:cNvPr id="300" name="Google Shape;300;p28"/>
          <p:cNvSpPr/>
          <p:nvPr/>
        </p:nvSpPr>
        <p:spPr>
          <a:xfrm>
            <a:off x="917914" y="1274172"/>
            <a:ext cx="2557912"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Business Model</a:t>
            </a:r>
            <a:endParaRPr/>
          </a:p>
        </p:txBody>
      </p:sp>
      <p:sp>
        <p:nvSpPr>
          <p:cNvPr id="301" name="Google Shape;301;p28"/>
          <p:cNvSpPr/>
          <p:nvPr/>
        </p:nvSpPr>
        <p:spPr>
          <a:xfrm>
            <a:off x="0" y="4194629"/>
            <a:ext cx="9144000" cy="116114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8"/>
          <p:cNvSpPr/>
          <p:nvPr/>
        </p:nvSpPr>
        <p:spPr>
          <a:xfrm>
            <a:off x="942521" y="4421257"/>
            <a:ext cx="6371777" cy="707886"/>
          </a:xfrm>
          <a:prstGeom prst="rect">
            <a:avLst/>
          </a:prstGeom>
          <a:noFill/>
          <a:ln cap="flat" cmpd="sng" w="9525">
            <a:solidFill>
              <a:srgbClr val="29AF8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Lato"/>
                <a:ea typeface="Lato"/>
                <a:cs typeface="Lato"/>
                <a:sym typeface="Lato"/>
              </a:rPr>
              <a:t>Revenue equivalent to roughly $80,000 to $90,000 will be expected by the end of 2019</a:t>
            </a:r>
            <a:endParaRPr b="1" sz="2000">
              <a:solidFill>
                <a:schemeClr val="lt1"/>
              </a:solidFill>
              <a:latin typeface="Lato"/>
              <a:ea typeface="Lato"/>
              <a:cs typeface="Lato"/>
              <a:sym typeface="Lato"/>
            </a:endParaRPr>
          </a:p>
        </p:txBody>
      </p:sp>
      <p:sp>
        <p:nvSpPr>
          <p:cNvPr id="303" name="Google Shape;303;p28"/>
          <p:cNvSpPr/>
          <p:nvPr/>
        </p:nvSpPr>
        <p:spPr>
          <a:xfrm>
            <a:off x="7756498" y="1274172"/>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8"/>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05" name="Google Shape;305;p28"/>
          <p:cNvCxnSpPr/>
          <p:nvPr/>
        </p:nvCxnSpPr>
        <p:spPr>
          <a:xfrm>
            <a:off x="1032399" y="966511"/>
            <a:ext cx="794307"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309" name="Shape 309"/>
        <p:cNvGrpSpPr/>
        <p:nvPr/>
      </p:nvGrpSpPr>
      <p:grpSpPr>
        <a:xfrm>
          <a:off x="0" y="0"/>
          <a:ext cx="0" cy="0"/>
          <a:chOff x="0" y="0"/>
          <a:chExt cx="0" cy="0"/>
        </a:xfrm>
      </p:grpSpPr>
      <p:sp>
        <p:nvSpPr>
          <p:cNvPr id="310" name="Google Shape;310;p29"/>
          <p:cNvSpPr/>
          <p:nvPr/>
        </p:nvSpPr>
        <p:spPr>
          <a:xfrm>
            <a:off x="4225121" y="1691488"/>
            <a:ext cx="3971438" cy="7848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The company’s schedule will be as follows :</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[SPECIFY COMPANY SCHEDULE]</a:t>
            </a:r>
            <a:endParaRPr sz="1500">
              <a:solidFill>
                <a:schemeClr val="dk1"/>
              </a:solidFill>
              <a:latin typeface="Lato"/>
              <a:ea typeface="Lato"/>
              <a:cs typeface="Lato"/>
              <a:sym typeface="Lato"/>
            </a:endParaRPr>
          </a:p>
        </p:txBody>
      </p:sp>
      <p:sp>
        <p:nvSpPr>
          <p:cNvPr id="311" name="Google Shape;311;p29"/>
          <p:cNvSpPr/>
          <p:nvPr/>
        </p:nvSpPr>
        <p:spPr>
          <a:xfrm>
            <a:off x="4217977" y="1269661"/>
            <a:ext cx="1524095"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Schedule</a:t>
            </a:r>
            <a:endParaRPr/>
          </a:p>
        </p:txBody>
      </p:sp>
      <p:grpSp>
        <p:nvGrpSpPr>
          <p:cNvPr id="312" name="Google Shape;312;p29"/>
          <p:cNvGrpSpPr/>
          <p:nvPr/>
        </p:nvGrpSpPr>
        <p:grpSpPr>
          <a:xfrm>
            <a:off x="0" y="2660285"/>
            <a:ext cx="9144000" cy="6155939"/>
            <a:chOff x="0" y="2660285"/>
            <a:chExt cx="9144000" cy="6155939"/>
          </a:xfrm>
        </p:grpSpPr>
        <p:sp>
          <p:nvSpPr>
            <p:cNvPr id="313" name="Google Shape;313;p29"/>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9"/>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15" name="Google Shape;315;p29"/>
          <p:cNvCxnSpPr/>
          <p:nvPr/>
        </p:nvCxnSpPr>
        <p:spPr>
          <a:xfrm>
            <a:off x="4314021" y="1053277"/>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316" name="Google Shape;316;p29"/>
          <p:cNvSpPr/>
          <p:nvPr/>
        </p:nvSpPr>
        <p:spPr>
          <a:xfrm>
            <a:off x="1880133" y="1053277"/>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320" name="Shape 320"/>
        <p:cNvGrpSpPr/>
        <p:nvPr/>
      </p:nvGrpSpPr>
      <p:grpSpPr>
        <a:xfrm>
          <a:off x="0" y="0"/>
          <a:ext cx="0" cy="0"/>
          <a:chOff x="0" y="0"/>
          <a:chExt cx="0" cy="0"/>
        </a:xfrm>
      </p:grpSpPr>
      <p:sp>
        <p:nvSpPr>
          <p:cNvPr id="321" name="Google Shape;321;p30"/>
          <p:cNvSpPr/>
          <p:nvPr/>
        </p:nvSpPr>
        <p:spPr>
          <a:xfrm>
            <a:off x="775828" y="810227"/>
            <a:ext cx="199383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Investing</a:t>
            </a:r>
            <a:endParaRPr b="1" sz="2300">
              <a:solidFill>
                <a:srgbClr val="29AF8C"/>
              </a:solidFill>
              <a:latin typeface="Lato"/>
              <a:ea typeface="Lato"/>
              <a:cs typeface="Lato"/>
              <a:sym typeface="Lato"/>
            </a:endParaRPr>
          </a:p>
        </p:txBody>
      </p:sp>
      <p:sp>
        <p:nvSpPr>
          <p:cNvPr id="322" name="Google Shape;322;p30"/>
          <p:cNvSpPr/>
          <p:nvPr/>
        </p:nvSpPr>
        <p:spPr>
          <a:xfrm>
            <a:off x="784266" y="1234319"/>
            <a:ext cx="6844574"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In order to officially begin, the company will require a budget estimated between $60,000.00 and $70,000.00. This amount will be collected from the following sponsors : </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b="1" lang="en-US" sz="1500">
                <a:solidFill>
                  <a:schemeClr val="dk1"/>
                </a:solidFill>
                <a:latin typeface="Lato"/>
                <a:ea typeface="Lato"/>
                <a:cs typeface="Lato"/>
                <a:sym typeface="Lato"/>
              </a:rPr>
              <a:t>1. Glassware Inc.</a:t>
            </a:r>
            <a:endParaRPr/>
          </a:p>
          <a:p>
            <a:pPr indent="0" lvl="0" marL="0" marR="0" rtl="0" algn="l">
              <a:spcBef>
                <a:spcPts val="0"/>
              </a:spcBef>
              <a:spcAft>
                <a:spcPts val="0"/>
              </a:spcAft>
              <a:buNone/>
            </a:pPr>
            <a:br>
              <a:rPr b="1" lang="en-US" sz="1500">
                <a:solidFill>
                  <a:schemeClr val="dk1"/>
                </a:solidFill>
                <a:latin typeface="Lato"/>
                <a:ea typeface="Lato"/>
                <a:cs typeface="Lato"/>
                <a:sym typeface="Lato"/>
              </a:rPr>
            </a:br>
            <a:r>
              <a:rPr b="1" lang="en-US" sz="1500">
                <a:solidFill>
                  <a:schemeClr val="dk1"/>
                </a:solidFill>
                <a:latin typeface="Lato"/>
                <a:ea typeface="Lato"/>
                <a:cs typeface="Lato"/>
                <a:sym typeface="Lato"/>
              </a:rPr>
              <a:t>2. Manhattan National Finance Foundation</a:t>
            </a:r>
            <a:endParaRPr/>
          </a:p>
          <a:p>
            <a:pPr indent="0" lvl="0" marL="0" marR="0" rtl="0" algn="l">
              <a:spcBef>
                <a:spcPts val="0"/>
              </a:spcBef>
              <a:spcAft>
                <a:spcPts val="0"/>
              </a:spcAft>
              <a:buNone/>
            </a:pPr>
            <a:br>
              <a:rPr b="1" lang="en-US" sz="1500">
                <a:solidFill>
                  <a:schemeClr val="dk1"/>
                </a:solidFill>
                <a:latin typeface="Lato"/>
                <a:ea typeface="Lato"/>
                <a:cs typeface="Lato"/>
                <a:sym typeface="Lato"/>
              </a:rPr>
            </a:br>
            <a:r>
              <a:rPr b="1" lang="en-US" sz="1500">
                <a:solidFill>
                  <a:schemeClr val="dk1"/>
                </a:solidFill>
                <a:latin typeface="Lato"/>
                <a:ea typeface="Lato"/>
                <a:cs typeface="Lato"/>
                <a:sym typeface="Lato"/>
              </a:rPr>
              <a:t>3. JYA Financial Corp.</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Each sponsor has agreed to contribute and invest at least $20,000.00 for Virtuoso.</a:t>
            </a:r>
            <a:endParaRPr sz="1500">
              <a:solidFill>
                <a:schemeClr val="dk1"/>
              </a:solidFill>
              <a:latin typeface="Lato"/>
              <a:ea typeface="Lato"/>
              <a:cs typeface="Lato"/>
              <a:sym typeface="Lato"/>
            </a:endParaRPr>
          </a:p>
        </p:txBody>
      </p:sp>
      <p:sp>
        <p:nvSpPr>
          <p:cNvPr id="323" name="Google Shape;323;p30"/>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30"/>
          <p:cNvSpPr/>
          <p:nvPr/>
        </p:nvSpPr>
        <p:spPr>
          <a:xfrm>
            <a:off x="885645" y="5055238"/>
            <a:ext cx="4915453" cy="938719"/>
          </a:xfrm>
          <a:prstGeom prst="rect">
            <a:avLst/>
          </a:prstGeom>
          <a:noFill/>
          <a:ln cap="flat" cmpd="sng" w="9525">
            <a:solidFill>
              <a:srgbClr val="29AF8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Lato"/>
                <a:ea typeface="Lato"/>
                <a:cs typeface="Lato"/>
                <a:sym typeface="Lato"/>
              </a:rPr>
              <a:t>Each sponsor has agreed to contribute and invest at least </a:t>
            </a:r>
            <a:r>
              <a:rPr b="1" lang="en-US" sz="4000">
                <a:solidFill>
                  <a:srgbClr val="29AF8C"/>
                </a:solidFill>
                <a:latin typeface="Lato"/>
                <a:ea typeface="Lato"/>
                <a:cs typeface="Lato"/>
                <a:sym typeface="Lato"/>
              </a:rPr>
              <a:t>$20,000.00 </a:t>
            </a:r>
            <a:r>
              <a:rPr lang="en-US" sz="1500">
                <a:solidFill>
                  <a:schemeClr val="dk1"/>
                </a:solidFill>
                <a:latin typeface="Lato"/>
                <a:ea typeface="Lato"/>
                <a:cs typeface="Lato"/>
                <a:sym typeface="Lato"/>
              </a:rPr>
              <a:t>for Virtuoso</a:t>
            </a:r>
            <a:endParaRPr sz="1500">
              <a:solidFill>
                <a:schemeClr val="dk1"/>
              </a:solidFill>
              <a:latin typeface="Lato"/>
              <a:ea typeface="Lato"/>
              <a:cs typeface="Lato"/>
              <a:sym typeface="Lato"/>
            </a:endParaRPr>
          </a:p>
        </p:txBody>
      </p:sp>
      <p:sp>
        <p:nvSpPr>
          <p:cNvPr id="325" name="Google Shape;325;p30"/>
          <p:cNvSpPr/>
          <p:nvPr/>
        </p:nvSpPr>
        <p:spPr>
          <a:xfrm rot="-900000">
            <a:off x="731459" y="4485048"/>
            <a:ext cx="1217123" cy="1032802"/>
          </a:xfrm>
          <a:prstGeom prst="triangle">
            <a:avLst>
              <a:gd fmla="val 50000" name="adj"/>
            </a:avLst>
          </a:prstGeom>
          <a:solidFill>
            <a:srgbClr val="29AF8C">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6" name="Google Shape;326;p30"/>
          <p:cNvCxnSpPr/>
          <p:nvPr/>
        </p:nvCxnSpPr>
        <p:spPr>
          <a:xfrm>
            <a:off x="888684" y="614755"/>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327" name="Google Shape;327;p30"/>
          <p:cNvSpPr/>
          <p:nvPr/>
        </p:nvSpPr>
        <p:spPr>
          <a:xfrm>
            <a:off x="7043804" y="4520733"/>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331" name="Shape 331"/>
        <p:cNvGrpSpPr/>
        <p:nvPr/>
      </p:nvGrpSpPr>
      <p:grpSpPr>
        <a:xfrm>
          <a:off x="0" y="0"/>
          <a:ext cx="0" cy="0"/>
          <a:chOff x="0" y="0"/>
          <a:chExt cx="0" cy="0"/>
        </a:xfrm>
      </p:grpSpPr>
      <p:sp>
        <p:nvSpPr>
          <p:cNvPr id="332" name="Google Shape;332;p31"/>
          <p:cNvSpPr/>
          <p:nvPr/>
        </p:nvSpPr>
        <p:spPr>
          <a:xfrm>
            <a:off x="860615" y="1361692"/>
            <a:ext cx="7013897" cy="21698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Visit our restaurant every Monday to Friday from 12pm to 12am and Saturday from 11am to 11pm at [ADDRESS].</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For more bookings and reservations contact any of these contact details :</a:t>
            </a:r>
            <a:endParaRPr/>
          </a:p>
          <a:p>
            <a:pPr indent="0" lvl="0" marL="0" marR="0" rtl="0" algn="l">
              <a:spcBef>
                <a:spcPts val="0"/>
              </a:spcBef>
              <a:spcAft>
                <a:spcPts val="0"/>
              </a:spcAft>
              <a:buNone/>
            </a:pPr>
            <a:br>
              <a:rPr lang="en-US" sz="1500">
                <a:solidFill>
                  <a:schemeClr val="dk1"/>
                </a:solidFill>
                <a:latin typeface="Lato"/>
                <a:ea typeface="Lato"/>
                <a:cs typeface="Lato"/>
                <a:sym typeface="Lato"/>
              </a:rPr>
            </a:br>
            <a:r>
              <a:rPr lang="en-US" sz="1500">
                <a:solidFill>
                  <a:schemeClr val="dk1"/>
                </a:solidFill>
                <a:latin typeface="Lato"/>
                <a:ea typeface="Lato"/>
                <a:cs typeface="Lato"/>
                <a:sym typeface="Lato"/>
              </a:rPr>
              <a:t>[Phone Number]</a:t>
            </a:r>
            <a:endParaRPr/>
          </a:p>
          <a:p>
            <a:pPr indent="0" lvl="0" marL="0" marR="0" rtl="0" algn="l">
              <a:spcBef>
                <a:spcPts val="0"/>
              </a:spcBef>
              <a:spcAft>
                <a:spcPts val="0"/>
              </a:spcAft>
              <a:buNone/>
            </a:pPr>
            <a:r>
              <a:rPr lang="en-US" sz="1500">
                <a:solidFill>
                  <a:schemeClr val="dk1"/>
                </a:solidFill>
                <a:latin typeface="Lato"/>
                <a:ea typeface="Lato"/>
                <a:cs typeface="Lato"/>
                <a:sym typeface="Lato"/>
              </a:rPr>
              <a:t>[Email]</a:t>
            </a:r>
            <a:endParaRPr/>
          </a:p>
          <a:p>
            <a:pPr indent="0" lvl="0" marL="0" marR="0" rtl="0" algn="l">
              <a:spcBef>
                <a:spcPts val="0"/>
              </a:spcBef>
              <a:spcAft>
                <a:spcPts val="0"/>
              </a:spcAft>
              <a:buNone/>
            </a:pPr>
            <a:r>
              <a:rPr lang="en-US" sz="1500">
                <a:solidFill>
                  <a:schemeClr val="dk1"/>
                </a:solidFill>
                <a:latin typeface="Lato"/>
                <a:ea typeface="Lato"/>
                <a:cs typeface="Lato"/>
                <a:sym typeface="Lato"/>
              </a:rPr>
              <a:t>[Website]</a:t>
            </a:r>
            <a:endParaRPr/>
          </a:p>
        </p:txBody>
      </p:sp>
      <p:sp>
        <p:nvSpPr>
          <p:cNvPr id="333" name="Google Shape;333;p31"/>
          <p:cNvSpPr/>
          <p:nvPr/>
        </p:nvSpPr>
        <p:spPr>
          <a:xfrm>
            <a:off x="849887" y="936591"/>
            <a:ext cx="1967953"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Contact Us</a:t>
            </a:r>
            <a:endParaRPr b="1" sz="2300">
              <a:solidFill>
                <a:srgbClr val="29AF8C"/>
              </a:solidFill>
              <a:latin typeface="Lato"/>
              <a:ea typeface="Lato"/>
              <a:cs typeface="Lato"/>
              <a:sym typeface="Lato"/>
            </a:endParaRPr>
          </a:p>
        </p:txBody>
      </p:sp>
      <p:grpSp>
        <p:nvGrpSpPr>
          <p:cNvPr id="334" name="Google Shape;334;p31"/>
          <p:cNvGrpSpPr/>
          <p:nvPr/>
        </p:nvGrpSpPr>
        <p:grpSpPr>
          <a:xfrm flipH="1">
            <a:off x="27381" y="2660285"/>
            <a:ext cx="9144000" cy="6155939"/>
            <a:chOff x="0" y="2660285"/>
            <a:chExt cx="9144000" cy="6155939"/>
          </a:xfrm>
        </p:grpSpPr>
        <p:sp>
          <p:nvSpPr>
            <p:cNvPr id="335" name="Google Shape;335;p31"/>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31"/>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37" name="Google Shape;337;p31"/>
          <p:cNvCxnSpPr/>
          <p:nvPr/>
        </p:nvCxnSpPr>
        <p:spPr>
          <a:xfrm>
            <a:off x="952279" y="708884"/>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338" name="Google Shape;338;p31"/>
          <p:cNvSpPr/>
          <p:nvPr/>
        </p:nvSpPr>
        <p:spPr>
          <a:xfrm>
            <a:off x="5724875" y="769040"/>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342" name="Shape 342"/>
        <p:cNvGrpSpPr/>
        <p:nvPr/>
      </p:nvGrpSpPr>
      <p:grpSpPr>
        <a:xfrm>
          <a:off x="0" y="0"/>
          <a:ext cx="0" cy="0"/>
          <a:chOff x="0" y="0"/>
          <a:chExt cx="0" cy="0"/>
        </a:xfrm>
      </p:grpSpPr>
      <p:sp>
        <p:nvSpPr>
          <p:cNvPr id="343" name="Google Shape;343;p32"/>
          <p:cNvSpPr/>
          <p:nvPr/>
        </p:nvSpPr>
        <p:spPr>
          <a:xfrm>
            <a:off x="3323068" y="1283348"/>
            <a:ext cx="5456216"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29AF8C"/>
                </a:solidFill>
                <a:latin typeface="Lato"/>
                <a:ea typeface="Lato"/>
                <a:cs typeface="Lato"/>
                <a:sym typeface="Lato"/>
              </a:rPr>
              <a:t>Thank You</a:t>
            </a:r>
            <a:endParaRPr/>
          </a:p>
        </p:txBody>
      </p:sp>
      <p:grpSp>
        <p:nvGrpSpPr>
          <p:cNvPr id="344" name="Google Shape;344;p32"/>
          <p:cNvGrpSpPr/>
          <p:nvPr/>
        </p:nvGrpSpPr>
        <p:grpSpPr>
          <a:xfrm>
            <a:off x="0" y="2660285"/>
            <a:ext cx="9144000" cy="6155939"/>
            <a:chOff x="0" y="2660285"/>
            <a:chExt cx="9144000" cy="6155939"/>
          </a:xfrm>
        </p:grpSpPr>
        <p:sp>
          <p:nvSpPr>
            <p:cNvPr id="345" name="Google Shape;345;p32"/>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32"/>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47" name="Google Shape;347;p32"/>
          <p:cNvSpPr/>
          <p:nvPr/>
        </p:nvSpPr>
        <p:spPr>
          <a:xfrm>
            <a:off x="3370698" y="1335739"/>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100" name="Shape 100"/>
        <p:cNvGrpSpPr/>
        <p:nvPr/>
      </p:nvGrpSpPr>
      <p:grpSpPr>
        <a:xfrm>
          <a:off x="0" y="0"/>
          <a:ext cx="0" cy="0"/>
          <a:chOff x="0" y="0"/>
          <a:chExt cx="0" cy="0"/>
        </a:xfrm>
      </p:grpSpPr>
      <p:sp>
        <p:nvSpPr>
          <p:cNvPr id="101" name="Google Shape;101;p15"/>
          <p:cNvSpPr/>
          <p:nvPr/>
        </p:nvSpPr>
        <p:spPr>
          <a:xfrm>
            <a:off x="3283806" y="1489208"/>
            <a:ext cx="4597451" cy="1234284"/>
          </a:xfrm>
          <a:prstGeom prst="rect">
            <a:avLst/>
          </a:prstGeom>
          <a:noFill/>
          <a:ln>
            <a:noFill/>
          </a:ln>
        </p:spPr>
        <p:txBody>
          <a:bodyPr anchorCtr="0" anchor="t" bIns="45700" lIns="91425" spcFirstLastPara="1" rIns="91425" wrap="square" tIns="45700">
            <a:noAutofit/>
          </a:bodyPr>
          <a:lstStyle/>
          <a:p>
            <a:pPr indent="0" lvl="0" marL="0" marR="0" rtl="0" algn="l">
              <a:lnSpc>
                <a:spcPct val="146666"/>
              </a:lnSpc>
              <a:spcBef>
                <a:spcPts val="0"/>
              </a:spcBef>
              <a:spcAft>
                <a:spcPts val="0"/>
              </a:spcAft>
              <a:buNone/>
            </a:pPr>
            <a:r>
              <a:rPr b="0" i="0" lang="en-US" sz="1500" u="none" cap="none" strike="noStrike">
                <a:solidFill>
                  <a:schemeClr val="dk1"/>
                </a:solidFill>
                <a:latin typeface="Lato"/>
                <a:ea typeface="Lato"/>
                <a:cs typeface="Lato"/>
                <a:sym typeface="Lato"/>
              </a:rPr>
              <a:t>Virtuoso is an Italian inspired restaurant based in Manhattan, New York. Operating since 1990, it was founded by Alain Rom who was a culinary graduate from La Cuisine Paris.</a:t>
            </a:r>
            <a:endParaRPr b="0" i="0" sz="1500" u="none" cap="none" strike="noStrike">
              <a:solidFill>
                <a:srgbClr val="3F3F3F"/>
              </a:solidFill>
              <a:latin typeface="Lato"/>
              <a:ea typeface="Lato"/>
              <a:cs typeface="Lato"/>
              <a:sym typeface="Lato"/>
            </a:endParaRPr>
          </a:p>
        </p:txBody>
      </p:sp>
      <p:sp>
        <p:nvSpPr>
          <p:cNvPr id="102" name="Google Shape;102;p15"/>
          <p:cNvSpPr/>
          <p:nvPr/>
        </p:nvSpPr>
        <p:spPr>
          <a:xfrm>
            <a:off x="3283806" y="1076649"/>
            <a:ext cx="163355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300" u="none" cap="none" strike="noStrike">
                <a:solidFill>
                  <a:srgbClr val="29AF8C"/>
                </a:solidFill>
                <a:latin typeface="Lato"/>
                <a:ea typeface="Lato"/>
                <a:cs typeface="Lato"/>
                <a:sym typeface="Lato"/>
              </a:rPr>
              <a:t>About Us</a:t>
            </a:r>
            <a:endParaRPr b="1" sz="2300">
              <a:solidFill>
                <a:srgbClr val="29AF8C"/>
              </a:solidFill>
              <a:latin typeface="Lato"/>
              <a:ea typeface="Lato"/>
              <a:cs typeface="Lato"/>
              <a:sym typeface="Lato"/>
            </a:endParaRPr>
          </a:p>
        </p:txBody>
      </p:sp>
      <p:sp>
        <p:nvSpPr>
          <p:cNvPr id="103" name="Google Shape;103;p15"/>
          <p:cNvSpPr/>
          <p:nvPr/>
        </p:nvSpPr>
        <p:spPr>
          <a:xfrm>
            <a:off x="1973212" y="1489208"/>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4" name="Google Shape;104;p15"/>
          <p:cNvCxnSpPr/>
          <p:nvPr/>
        </p:nvCxnSpPr>
        <p:spPr>
          <a:xfrm>
            <a:off x="3366601" y="902481"/>
            <a:ext cx="794307" cy="0"/>
          </a:xfrm>
          <a:prstGeom prst="straightConnector1">
            <a:avLst/>
          </a:prstGeom>
          <a:noFill/>
          <a:ln cap="flat" cmpd="sng" w="12700">
            <a:solidFill>
              <a:schemeClr val="dk1"/>
            </a:solidFill>
            <a:prstDash val="solid"/>
            <a:miter lim="800000"/>
            <a:headEnd len="sm" w="sm" type="none"/>
            <a:tailEnd len="sm" w="sm" type="none"/>
          </a:ln>
        </p:spPr>
      </p:cxnSp>
      <p:grpSp>
        <p:nvGrpSpPr>
          <p:cNvPr id="105" name="Google Shape;105;p15"/>
          <p:cNvGrpSpPr/>
          <p:nvPr/>
        </p:nvGrpSpPr>
        <p:grpSpPr>
          <a:xfrm>
            <a:off x="0" y="2660285"/>
            <a:ext cx="9144000" cy="6155939"/>
            <a:chOff x="0" y="2660285"/>
            <a:chExt cx="9144000" cy="6155939"/>
          </a:xfrm>
        </p:grpSpPr>
        <p:sp>
          <p:nvSpPr>
            <p:cNvPr id="106" name="Google Shape;106;p15"/>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111" name="Shape 111"/>
        <p:cNvGrpSpPr/>
        <p:nvPr/>
      </p:nvGrpSpPr>
      <p:grpSpPr>
        <a:xfrm>
          <a:off x="0" y="0"/>
          <a:ext cx="0" cy="0"/>
          <a:chOff x="0" y="0"/>
          <a:chExt cx="0" cy="0"/>
        </a:xfrm>
      </p:grpSpPr>
      <p:sp>
        <p:nvSpPr>
          <p:cNvPr id="112" name="Google Shape;112;p16"/>
          <p:cNvSpPr/>
          <p:nvPr/>
        </p:nvSpPr>
        <p:spPr>
          <a:xfrm>
            <a:off x="936461" y="2025227"/>
            <a:ext cx="4318509" cy="909160"/>
          </a:xfrm>
          <a:prstGeom prst="rect">
            <a:avLst/>
          </a:prstGeom>
          <a:noFill/>
          <a:ln>
            <a:noFill/>
          </a:ln>
        </p:spPr>
        <p:txBody>
          <a:bodyPr anchorCtr="0" anchor="t" bIns="45700" lIns="91425" spcFirstLastPara="1" rIns="91425" wrap="square" tIns="45700">
            <a:noAutofit/>
          </a:bodyPr>
          <a:lstStyle/>
          <a:p>
            <a:pPr indent="0" lvl="0" marL="0" marR="0" rtl="0" algn="l">
              <a:lnSpc>
                <a:spcPct val="146666"/>
              </a:lnSpc>
              <a:spcBef>
                <a:spcPts val="0"/>
              </a:spcBef>
              <a:spcAft>
                <a:spcPts val="0"/>
              </a:spcAft>
              <a:buNone/>
            </a:pPr>
            <a:r>
              <a:rPr lang="en-US" sz="1500">
                <a:solidFill>
                  <a:schemeClr val="dk1"/>
                </a:solidFill>
                <a:latin typeface="Lato"/>
                <a:ea typeface="Lato"/>
                <a:cs typeface="Lato"/>
                <a:sym typeface="Lato"/>
              </a:rPr>
              <a:t>Our vision is to be able to provide fresh, authentic, and affordable Italian food to all of our customers.</a:t>
            </a:r>
            <a:endParaRPr sz="1500">
              <a:solidFill>
                <a:srgbClr val="3F3F3F"/>
              </a:solidFill>
              <a:latin typeface="Lato"/>
              <a:ea typeface="Lato"/>
              <a:cs typeface="Lato"/>
              <a:sym typeface="Lato"/>
            </a:endParaRPr>
          </a:p>
        </p:txBody>
      </p:sp>
      <p:sp>
        <p:nvSpPr>
          <p:cNvPr id="113" name="Google Shape;113;p16"/>
          <p:cNvSpPr/>
          <p:nvPr/>
        </p:nvSpPr>
        <p:spPr>
          <a:xfrm>
            <a:off x="943603" y="1615642"/>
            <a:ext cx="174343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Vision</a:t>
            </a:r>
            <a:endParaRPr b="1" sz="2300">
              <a:solidFill>
                <a:srgbClr val="29AF8C"/>
              </a:solidFill>
              <a:latin typeface="Lato"/>
              <a:ea typeface="Lato"/>
              <a:cs typeface="Lato"/>
              <a:sym typeface="Lato"/>
            </a:endParaRPr>
          </a:p>
        </p:txBody>
      </p:sp>
      <p:grpSp>
        <p:nvGrpSpPr>
          <p:cNvPr id="114" name="Google Shape;114;p16"/>
          <p:cNvGrpSpPr/>
          <p:nvPr/>
        </p:nvGrpSpPr>
        <p:grpSpPr>
          <a:xfrm flipH="1">
            <a:off x="11591" y="2660285"/>
            <a:ext cx="9144000" cy="6155939"/>
            <a:chOff x="0" y="2660285"/>
            <a:chExt cx="9144000" cy="6155939"/>
          </a:xfrm>
        </p:grpSpPr>
        <p:sp>
          <p:nvSpPr>
            <p:cNvPr id="115" name="Google Shape;115;p16"/>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7" name="Google Shape;117;p16"/>
          <p:cNvSpPr/>
          <p:nvPr/>
        </p:nvSpPr>
        <p:spPr>
          <a:xfrm>
            <a:off x="7041948" y="1174752"/>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8" name="Google Shape;118;p16"/>
          <p:cNvCxnSpPr/>
          <p:nvPr/>
        </p:nvCxnSpPr>
        <p:spPr>
          <a:xfrm>
            <a:off x="1033431" y="1401451"/>
            <a:ext cx="794307"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122" name="Shape 122"/>
        <p:cNvGrpSpPr/>
        <p:nvPr/>
      </p:nvGrpSpPr>
      <p:grpSpPr>
        <a:xfrm>
          <a:off x="0" y="0"/>
          <a:ext cx="0" cy="0"/>
          <a:chOff x="0" y="0"/>
          <a:chExt cx="0" cy="0"/>
        </a:xfrm>
      </p:grpSpPr>
      <p:sp>
        <p:nvSpPr>
          <p:cNvPr id="123" name="Google Shape;123;p17"/>
          <p:cNvSpPr/>
          <p:nvPr/>
        </p:nvSpPr>
        <p:spPr>
          <a:xfrm>
            <a:off x="3305881" y="4734374"/>
            <a:ext cx="5284843" cy="928844"/>
          </a:xfrm>
          <a:prstGeom prst="rect">
            <a:avLst/>
          </a:prstGeom>
          <a:noFill/>
          <a:ln>
            <a:noFill/>
          </a:ln>
        </p:spPr>
        <p:txBody>
          <a:bodyPr anchorCtr="0" anchor="t" bIns="45700" lIns="91425" spcFirstLastPara="1" rIns="91425" wrap="square" tIns="45700">
            <a:noAutofit/>
          </a:bodyPr>
          <a:lstStyle/>
          <a:p>
            <a:pPr indent="0" lvl="0" marL="0" marR="0" rtl="0" algn="l">
              <a:lnSpc>
                <a:spcPct val="146666"/>
              </a:lnSpc>
              <a:spcBef>
                <a:spcPts val="0"/>
              </a:spcBef>
              <a:spcAft>
                <a:spcPts val="0"/>
              </a:spcAft>
              <a:buNone/>
            </a:pPr>
            <a:r>
              <a:rPr lang="en-US" sz="1500">
                <a:solidFill>
                  <a:schemeClr val="dk1"/>
                </a:solidFill>
                <a:latin typeface="Lato"/>
                <a:ea typeface="Lato"/>
                <a:cs typeface="Lato"/>
                <a:sym typeface="Lato"/>
              </a:rPr>
              <a:t>Our mission is to become one of the leading fine dining restaurants around the globe in the year 2026 by acquiring the prestigious Michelin Star award.</a:t>
            </a:r>
            <a:endParaRPr sz="1500">
              <a:solidFill>
                <a:srgbClr val="3F3F3F"/>
              </a:solidFill>
              <a:latin typeface="Lato"/>
              <a:ea typeface="Lato"/>
              <a:cs typeface="Lato"/>
              <a:sym typeface="Lato"/>
            </a:endParaRPr>
          </a:p>
        </p:txBody>
      </p:sp>
      <p:sp>
        <p:nvSpPr>
          <p:cNvPr id="124" name="Google Shape;124;p17"/>
          <p:cNvSpPr/>
          <p:nvPr/>
        </p:nvSpPr>
        <p:spPr>
          <a:xfrm>
            <a:off x="3291366" y="4316491"/>
            <a:ext cx="200439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Mission</a:t>
            </a:r>
            <a:endParaRPr b="1" sz="2300">
              <a:solidFill>
                <a:srgbClr val="29AF8C"/>
              </a:solidFill>
              <a:latin typeface="Lato"/>
              <a:ea typeface="Lato"/>
              <a:cs typeface="Lato"/>
              <a:sym typeface="Lato"/>
            </a:endParaRPr>
          </a:p>
        </p:txBody>
      </p:sp>
      <p:grpSp>
        <p:nvGrpSpPr>
          <p:cNvPr id="125" name="Google Shape;125;p17"/>
          <p:cNvGrpSpPr/>
          <p:nvPr/>
        </p:nvGrpSpPr>
        <p:grpSpPr>
          <a:xfrm flipH="1" rot="10800000">
            <a:off x="0" y="-1955793"/>
            <a:ext cx="9144000" cy="6155939"/>
            <a:chOff x="0" y="2660285"/>
            <a:chExt cx="9144000" cy="6155939"/>
          </a:xfrm>
        </p:grpSpPr>
        <p:sp>
          <p:nvSpPr>
            <p:cNvPr id="126" name="Google Shape;126;p17"/>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7"/>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8" name="Google Shape;128;p17"/>
          <p:cNvSpPr/>
          <p:nvPr/>
        </p:nvSpPr>
        <p:spPr>
          <a:xfrm>
            <a:off x="1860348" y="5328116"/>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9" name="Google Shape;129;p17"/>
          <p:cNvCxnSpPr/>
          <p:nvPr/>
        </p:nvCxnSpPr>
        <p:spPr>
          <a:xfrm>
            <a:off x="3405098" y="4119410"/>
            <a:ext cx="794307"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133" name="Shape 133"/>
        <p:cNvGrpSpPr/>
        <p:nvPr/>
      </p:nvGrpSpPr>
      <p:grpSpPr>
        <a:xfrm>
          <a:off x="0" y="0"/>
          <a:ext cx="0" cy="0"/>
          <a:chOff x="0" y="0"/>
          <a:chExt cx="0" cy="0"/>
        </a:xfrm>
      </p:grpSpPr>
      <p:sp>
        <p:nvSpPr>
          <p:cNvPr id="134" name="Google Shape;134;p18"/>
          <p:cNvSpPr/>
          <p:nvPr/>
        </p:nvSpPr>
        <p:spPr>
          <a:xfrm rot="-900000">
            <a:off x="4571355" y="1418147"/>
            <a:ext cx="2956193" cy="2508508"/>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8"/>
          <p:cNvSpPr/>
          <p:nvPr/>
        </p:nvSpPr>
        <p:spPr>
          <a:xfrm>
            <a:off x="3431289" y="535509"/>
            <a:ext cx="2281422"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00">
                <a:solidFill>
                  <a:srgbClr val="29AF8C"/>
                </a:solidFill>
                <a:latin typeface="Lato"/>
                <a:ea typeface="Lato"/>
                <a:cs typeface="Lato"/>
                <a:sym typeface="Lato"/>
              </a:rPr>
              <a:t>Company Staff</a:t>
            </a:r>
            <a:endParaRPr/>
          </a:p>
        </p:txBody>
      </p:sp>
      <p:sp>
        <p:nvSpPr>
          <p:cNvPr id="136" name="Google Shape;136;p18"/>
          <p:cNvSpPr/>
          <p:nvPr/>
        </p:nvSpPr>
        <p:spPr>
          <a:xfrm>
            <a:off x="1073723" y="4824879"/>
            <a:ext cx="199145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ato"/>
                <a:ea typeface="Lato"/>
                <a:cs typeface="Lato"/>
                <a:sym typeface="Lato"/>
              </a:rPr>
              <a:t>Executive Chef</a:t>
            </a:r>
            <a:endParaRPr i="1" sz="1200">
              <a:solidFill>
                <a:srgbClr val="7F7F7F"/>
              </a:solidFill>
              <a:latin typeface="Lato"/>
              <a:ea typeface="Lato"/>
              <a:cs typeface="Lato"/>
              <a:sym typeface="Lato"/>
            </a:endParaRPr>
          </a:p>
        </p:txBody>
      </p:sp>
      <p:sp>
        <p:nvSpPr>
          <p:cNvPr id="137" name="Google Shape;137;p18"/>
          <p:cNvSpPr/>
          <p:nvPr/>
        </p:nvSpPr>
        <p:spPr>
          <a:xfrm>
            <a:off x="1073570" y="4492539"/>
            <a:ext cx="263341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ato"/>
                <a:ea typeface="Lato"/>
                <a:cs typeface="Lato"/>
                <a:sym typeface="Lato"/>
              </a:rPr>
              <a:t>Chef. Jacob West</a:t>
            </a:r>
            <a:endParaRPr sz="2000">
              <a:solidFill>
                <a:srgbClr val="3F3F3F"/>
              </a:solidFill>
              <a:latin typeface="Lato"/>
              <a:ea typeface="Lato"/>
              <a:cs typeface="Lato"/>
              <a:sym typeface="Lato"/>
            </a:endParaRPr>
          </a:p>
        </p:txBody>
      </p:sp>
      <p:sp>
        <p:nvSpPr>
          <p:cNvPr id="138" name="Google Shape;138;p18"/>
          <p:cNvSpPr/>
          <p:nvPr/>
        </p:nvSpPr>
        <p:spPr>
          <a:xfrm>
            <a:off x="1074317" y="5132342"/>
            <a:ext cx="3220122" cy="53675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Lato"/>
                <a:ea typeface="Lato"/>
                <a:cs typeface="Lato"/>
                <a:sym typeface="Lato"/>
              </a:rPr>
              <a:t>Manages the kitchen staff, menu creation, plating design and supplies.</a:t>
            </a:r>
            <a:endParaRPr sz="1200">
              <a:solidFill>
                <a:srgbClr val="3F3F3F"/>
              </a:solidFill>
              <a:latin typeface="Lato"/>
              <a:ea typeface="Lato"/>
              <a:cs typeface="Lato"/>
              <a:sym typeface="Lato"/>
            </a:endParaRPr>
          </a:p>
        </p:txBody>
      </p:sp>
      <p:sp>
        <p:nvSpPr>
          <p:cNvPr id="139" name="Google Shape;139;p18"/>
          <p:cNvSpPr/>
          <p:nvPr/>
        </p:nvSpPr>
        <p:spPr>
          <a:xfrm>
            <a:off x="5061192" y="5129458"/>
            <a:ext cx="3053536" cy="7598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Lato"/>
                <a:ea typeface="Lato"/>
                <a:cs typeface="Lato"/>
                <a:sym typeface="Lato"/>
              </a:rPr>
              <a:t>Directs the food presentation, manages the work schedule and ensures food quality.</a:t>
            </a:r>
            <a:endParaRPr sz="1200">
              <a:solidFill>
                <a:srgbClr val="3F3F3F"/>
              </a:solidFill>
              <a:latin typeface="Lato"/>
              <a:ea typeface="Lato"/>
              <a:cs typeface="Lato"/>
              <a:sym typeface="Lato"/>
            </a:endParaRPr>
          </a:p>
        </p:txBody>
      </p:sp>
      <p:sp>
        <p:nvSpPr>
          <p:cNvPr id="140" name="Google Shape;140;p18"/>
          <p:cNvSpPr/>
          <p:nvPr/>
        </p:nvSpPr>
        <p:spPr>
          <a:xfrm>
            <a:off x="5060332" y="4491741"/>
            <a:ext cx="270814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ato"/>
                <a:ea typeface="Lato"/>
                <a:cs typeface="Lato"/>
                <a:sym typeface="Lato"/>
              </a:rPr>
              <a:t>Chef. Scarlet Ye</a:t>
            </a:r>
            <a:endParaRPr sz="2000">
              <a:solidFill>
                <a:srgbClr val="3F3F3F"/>
              </a:solidFill>
              <a:latin typeface="Lato"/>
              <a:ea typeface="Lato"/>
              <a:cs typeface="Lato"/>
              <a:sym typeface="Lato"/>
            </a:endParaRPr>
          </a:p>
        </p:txBody>
      </p:sp>
      <p:sp>
        <p:nvSpPr>
          <p:cNvPr id="141" name="Google Shape;141;p18"/>
          <p:cNvSpPr/>
          <p:nvPr/>
        </p:nvSpPr>
        <p:spPr>
          <a:xfrm>
            <a:off x="5064037" y="4834104"/>
            <a:ext cx="157806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ato"/>
                <a:ea typeface="Lato"/>
                <a:cs typeface="Lato"/>
                <a:sym typeface="Lato"/>
              </a:rPr>
              <a:t>Sous Chef</a:t>
            </a:r>
            <a:endParaRPr i="1" sz="1200">
              <a:solidFill>
                <a:srgbClr val="7F7F7F"/>
              </a:solidFill>
              <a:latin typeface="Lato"/>
              <a:ea typeface="Lato"/>
              <a:cs typeface="Lato"/>
              <a:sym typeface="Lato"/>
            </a:endParaRPr>
          </a:p>
        </p:txBody>
      </p:sp>
      <p:sp>
        <p:nvSpPr>
          <p:cNvPr id="142" name="Google Shape;142;p18"/>
          <p:cNvSpPr/>
          <p:nvPr/>
        </p:nvSpPr>
        <p:spPr>
          <a:xfrm>
            <a:off x="5165868" y="2133600"/>
            <a:ext cx="2120303" cy="1903147"/>
          </a:xfrm>
          <a:prstGeom prst="rect">
            <a:avLst/>
          </a:prstGeom>
          <a:blipFill rotWithShape="1">
            <a:blip r:embed="rId3">
              <a:alphaModFix/>
            </a:blip>
            <a:stretch>
              <a:fillRect b="-38132" l="-9882" r="-9452" t="-1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8"/>
          <p:cNvSpPr/>
          <p:nvPr/>
        </p:nvSpPr>
        <p:spPr>
          <a:xfrm rot="-900000">
            <a:off x="585005" y="1464388"/>
            <a:ext cx="2956193" cy="2508508"/>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p:nvPr/>
        </p:nvSpPr>
        <p:spPr>
          <a:xfrm>
            <a:off x="1174364" y="2132510"/>
            <a:ext cx="2022946" cy="1903147"/>
          </a:xfrm>
          <a:prstGeom prst="rect">
            <a:avLst/>
          </a:prstGeom>
          <a:blipFill rotWithShape="1">
            <a:blip r:embed="rId4">
              <a:alphaModFix/>
            </a:blip>
            <a:stretch>
              <a:fillRect b="-20173" l="-9417" r="-9566" t="-1000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8"/>
          <p:cNvSpPr/>
          <p:nvPr/>
        </p:nvSpPr>
        <p:spPr>
          <a:xfrm>
            <a:off x="3110756" y="1880846"/>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8"/>
          <p:cNvSpPr/>
          <p:nvPr/>
        </p:nvSpPr>
        <p:spPr>
          <a:xfrm>
            <a:off x="7213423" y="1870025"/>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7" name="Google Shape;147;p18"/>
          <p:cNvCxnSpPr/>
          <p:nvPr/>
        </p:nvCxnSpPr>
        <p:spPr>
          <a:xfrm>
            <a:off x="4174847" y="403875"/>
            <a:ext cx="794307"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151" name="Shape 151"/>
        <p:cNvGrpSpPr/>
        <p:nvPr/>
      </p:nvGrpSpPr>
      <p:grpSpPr>
        <a:xfrm>
          <a:off x="0" y="0"/>
          <a:ext cx="0" cy="0"/>
          <a:chOff x="0" y="0"/>
          <a:chExt cx="0" cy="0"/>
        </a:xfrm>
      </p:grpSpPr>
      <p:sp>
        <p:nvSpPr>
          <p:cNvPr id="152" name="Google Shape;152;p19"/>
          <p:cNvSpPr/>
          <p:nvPr/>
        </p:nvSpPr>
        <p:spPr>
          <a:xfrm rot="-900000">
            <a:off x="4571355" y="1418147"/>
            <a:ext cx="2956193" cy="2508508"/>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9"/>
          <p:cNvSpPr/>
          <p:nvPr/>
        </p:nvSpPr>
        <p:spPr>
          <a:xfrm rot="-900000">
            <a:off x="585005" y="1464388"/>
            <a:ext cx="2956193" cy="2508508"/>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9"/>
          <p:cNvSpPr/>
          <p:nvPr/>
        </p:nvSpPr>
        <p:spPr>
          <a:xfrm>
            <a:off x="1078609" y="5120852"/>
            <a:ext cx="2981888" cy="53675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Lato"/>
                <a:ea typeface="Lato"/>
                <a:cs typeface="Lato"/>
                <a:sym typeface="Lato"/>
              </a:rPr>
              <a:t>In charge of preparing and serving appetizers, dishes and beverages</a:t>
            </a:r>
            <a:endParaRPr sz="1200">
              <a:solidFill>
                <a:srgbClr val="3F3F3F"/>
              </a:solidFill>
              <a:latin typeface="Lato"/>
              <a:ea typeface="Lato"/>
              <a:cs typeface="Lato"/>
              <a:sym typeface="Lato"/>
            </a:endParaRPr>
          </a:p>
        </p:txBody>
      </p:sp>
      <p:sp>
        <p:nvSpPr>
          <p:cNvPr id="155" name="Google Shape;155;p19"/>
          <p:cNvSpPr/>
          <p:nvPr/>
        </p:nvSpPr>
        <p:spPr>
          <a:xfrm>
            <a:off x="1088145" y="4816685"/>
            <a:ext cx="239255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ato"/>
                <a:ea typeface="Lato"/>
                <a:cs typeface="Lato"/>
                <a:sym typeface="Lato"/>
              </a:rPr>
              <a:t>Station Chef</a:t>
            </a:r>
            <a:endParaRPr i="1" sz="1200">
              <a:solidFill>
                <a:srgbClr val="7F7F7F"/>
              </a:solidFill>
              <a:latin typeface="Lato"/>
              <a:ea typeface="Lato"/>
              <a:cs typeface="Lato"/>
              <a:sym typeface="Lato"/>
            </a:endParaRPr>
          </a:p>
        </p:txBody>
      </p:sp>
      <p:sp>
        <p:nvSpPr>
          <p:cNvPr id="156" name="Google Shape;156;p19"/>
          <p:cNvSpPr/>
          <p:nvPr/>
        </p:nvSpPr>
        <p:spPr>
          <a:xfrm>
            <a:off x="1069661" y="4497757"/>
            <a:ext cx="210071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ato"/>
                <a:ea typeface="Lato"/>
                <a:cs typeface="Lato"/>
                <a:sym typeface="Lato"/>
              </a:rPr>
              <a:t>Chef. Mike Tsu</a:t>
            </a:r>
            <a:endParaRPr sz="2000">
              <a:solidFill>
                <a:srgbClr val="3F3F3F"/>
              </a:solidFill>
              <a:latin typeface="Lato"/>
              <a:ea typeface="Lato"/>
              <a:cs typeface="Lato"/>
              <a:sym typeface="Lato"/>
            </a:endParaRPr>
          </a:p>
        </p:txBody>
      </p:sp>
      <p:sp>
        <p:nvSpPr>
          <p:cNvPr id="157" name="Google Shape;157;p19"/>
          <p:cNvSpPr/>
          <p:nvPr/>
        </p:nvSpPr>
        <p:spPr>
          <a:xfrm>
            <a:off x="5059724" y="5116847"/>
            <a:ext cx="3152569" cy="30591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Lato"/>
                <a:ea typeface="Lato"/>
                <a:cs typeface="Lato"/>
                <a:sym typeface="Lato"/>
              </a:rPr>
              <a:t>In charge of preparing and serving desserts.</a:t>
            </a:r>
            <a:endParaRPr sz="1200">
              <a:solidFill>
                <a:srgbClr val="3F3F3F"/>
              </a:solidFill>
              <a:latin typeface="Lato"/>
              <a:ea typeface="Lato"/>
              <a:cs typeface="Lato"/>
              <a:sym typeface="Lato"/>
            </a:endParaRPr>
          </a:p>
        </p:txBody>
      </p:sp>
      <p:sp>
        <p:nvSpPr>
          <p:cNvPr id="158" name="Google Shape;158;p19"/>
          <p:cNvSpPr/>
          <p:nvPr/>
        </p:nvSpPr>
        <p:spPr>
          <a:xfrm>
            <a:off x="5060418" y="4811243"/>
            <a:ext cx="295123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ato"/>
                <a:ea typeface="Lato"/>
                <a:cs typeface="Lato"/>
                <a:sym typeface="Lato"/>
              </a:rPr>
              <a:t>Dessert Chef</a:t>
            </a:r>
            <a:endParaRPr i="1" sz="1200">
              <a:solidFill>
                <a:srgbClr val="7F7F7F"/>
              </a:solidFill>
              <a:latin typeface="Lato"/>
              <a:ea typeface="Lato"/>
              <a:cs typeface="Lato"/>
              <a:sym typeface="Lato"/>
            </a:endParaRPr>
          </a:p>
        </p:txBody>
      </p:sp>
      <p:sp>
        <p:nvSpPr>
          <p:cNvPr id="159" name="Google Shape;159;p19"/>
          <p:cNvSpPr/>
          <p:nvPr/>
        </p:nvSpPr>
        <p:spPr>
          <a:xfrm>
            <a:off x="5062930" y="4496109"/>
            <a:ext cx="271527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ato"/>
                <a:ea typeface="Lato"/>
                <a:cs typeface="Lato"/>
                <a:sym typeface="Lato"/>
              </a:rPr>
              <a:t>Chef. Patrice Johnson</a:t>
            </a:r>
            <a:endParaRPr sz="2000">
              <a:solidFill>
                <a:srgbClr val="3F3F3F"/>
              </a:solidFill>
              <a:latin typeface="Lato"/>
              <a:ea typeface="Lato"/>
              <a:cs typeface="Lato"/>
              <a:sym typeface="Lato"/>
            </a:endParaRPr>
          </a:p>
        </p:txBody>
      </p:sp>
      <p:sp>
        <p:nvSpPr>
          <p:cNvPr id="160" name="Google Shape;160;p19"/>
          <p:cNvSpPr/>
          <p:nvPr/>
        </p:nvSpPr>
        <p:spPr>
          <a:xfrm>
            <a:off x="1174364" y="2132510"/>
            <a:ext cx="2022946" cy="1903147"/>
          </a:xfrm>
          <a:prstGeom prst="rect">
            <a:avLst/>
          </a:prstGeom>
          <a:blipFill rotWithShape="1">
            <a:blip r:embed="rId3">
              <a:alphaModFix/>
            </a:blip>
            <a:stretch>
              <a:fillRect b="-42861" l="-2510" r="-3291" t="-600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9"/>
          <p:cNvSpPr/>
          <p:nvPr/>
        </p:nvSpPr>
        <p:spPr>
          <a:xfrm>
            <a:off x="5165868" y="2133600"/>
            <a:ext cx="2120303" cy="1903147"/>
          </a:xfrm>
          <a:prstGeom prst="rect">
            <a:avLst/>
          </a:prstGeom>
          <a:blipFill rotWithShape="1">
            <a:blip r:embed="rId4">
              <a:alphaModFix/>
            </a:blip>
            <a:stretch>
              <a:fillRect b="-51440" l="-2505" r="-7076" t="-1273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9"/>
          <p:cNvSpPr/>
          <p:nvPr/>
        </p:nvSpPr>
        <p:spPr>
          <a:xfrm>
            <a:off x="3431289" y="535509"/>
            <a:ext cx="2281422"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00">
                <a:solidFill>
                  <a:srgbClr val="29AF8C"/>
                </a:solidFill>
                <a:latin typeface="Lato"/>
                <a:ea typeface="Lato"/>
                <a:cs typeface="Lato"/>
                <a:sym typeface="Lato"/>
              </a:rPr>
              <a:t>Company Staff</a:t>
            </a:r>
            <a:endParaRPr/>
          </a:p>
        </p:txBody>
      </p:sp>
      <p:cxnSp>
        <p:nvCxnSpPr>
          <p:cNvPr id="163" name="Google Shape;163;p19"/>
          <p:cNvCxnSpPr/>
          <p:nvPr/>
        </p:nvCxnSpPr>
        <p:spPr>
          <a:xfrm>
            <a:off x="4174847" y="403875"/>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164" name="Google Shape;164;p19"/>
          <p:cNvSpPr/>
          <p:nvPr/>
        </p:nvSpPr>
        <p:spPr>
          <a:xfrm>
            <a:off x="3110756" y="1880846"/>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9"/>
          <p:cNvSpPr/>
          <p:nvPr/>
        </p:nvSpPr>
        <p:spPr>
          <a:xfrm>
            <a:off x="7213423" y="1870025"/>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169" name="Shape 169"/>
        <p:cNvGrpSpPr/>
        <p:nvPr/>
      </p:nvGrpSpPr>
      <p:grpSpPr>
        <a:xfrm>
          <a:off x="0" y="0"/>
          <a:ext cx="0" cy="0"/>
          <a:chOff x="0" y="0"/>
          <a:chExt cx="0" cy="0"/>
        </a:xfrm>
      </p:grpSpPr>
      <p:sp>
        <p:nvSpPr>
          <p:cNvPr id="170" name="Google Shape;170;p20"/>
          <p:cNvSpPr/>
          <p:nvPr/>
        </p:nvSpPr>
        <p:spPr>
          <a:xfrm>
            <a:off x="628399" y="3588762"/>
            <a:ext cx="1893458"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The Problem</a:t>
            </a:r>
            <a:endParaRPr b="1" sz="2300">
              <a:solidFill>
                <a:srgbClr val="29AF8C"/>
              </a:solidFill>
              <a:latin typeface="Lato"/>
              <a:ea typeface="Lato"/>
              <a:cs typeface="Lato"/>
              <a:sym typeface="Lato"/>
            </a:endParaRPr>
          </a:p>
        </p:txBody>
      </p:sp>
      <p:sp>
        <p:nvSpPr>
          <p:cNvPr id="171" name="Google Shape;171;p20"/>
          <p:cNvSpPr/>
          <p:nvPr/>
        </p:nvSpPr>
        <p:spPr>
          <a:xfrm>
            <a:off x="628307" y="4011462"/>
            <a:ext cx="4403838" cy="1220847"/>
          </a:xfrm>
          <a:prstGeom prst="rect">
            <a:avLst/>
          </a:prstGeom>
          <a:noFill/>
          <a:ln>
            <a:noFill/>
          </a:ln>
        </p:spPr>
        <p:txBody>
          <a:bodyPr anchorCtr="0" anchor="t" bIns="45700" lIns="91425" spcFirstLastPara="1" rIns="91425" wrap="square" tIns="45700">
            <a:noAutofit/>
          </a:bodyPr>
          <a:lstStyle/>
          <a:p>
            <a:pPr indent="0" lvl="0" marL="0" marR="0" rtl="0" algn="l">
              <a:lnSpc>
                <a:spcPct val="146666"/>
              </a:lnSpc>
              <a:spcBef>
                <a:spcPts val="0"/>
              </a:spcBef>
              <a:spcAft>
                <a:spcPts val="0"/>
              </a:spcAft>
              <a:buNone/>
            </a:pPr>
            <a:r>
              <a:rPr lang="en-US" sz="1500">
                <a:solidFill>
                  <a:schemeClr val="dk1"/>
                </a:solidFill>
                <a:latin typeface="Lato"/>
                <a:ea typeface="Lato"/>
                <a:cs typeface="Lato"/>
                <a:sym typeface="Lato"/>
              </a:rPr>
              <a:t>The 2017 Michelin Guide survey shows that only 2 out of 300 Italian restaurants around Manhattan have Michelin star ratings due to poor services and mediocre Italian dishes.</a:t>
            </a:r>
            <a:endParaRPr sz="1500">
              <a:solidFill>
                <a:srgbClr val="3F3F3F"/>
              </a:solidFill>
              <a:latin typeface="Lato"/>
              <a:ea typeface="Lato"/>
              <a:cs typeface="Lato"/>
              <a:sym typeface="Lato"/>
            </a:endParaRPr>
          </a:p>
        </p:txBody>
      </p:sp>
      <p:grpSp>
        <p:nvGrpSpPr>
          <p:cNvPr id="172" name="Google Shape;172;p20"/>
          <p:cNvGrpSpPr/>
          <p:nvPr/>
        </p:nvGrpSpPr>
        <p:grpSpPr>
          <a:xfrm rot="10800000">
            <a:off x="11588" y="-1955793"/>
            <a:ext cx="9144000" cy="6155939"/>
            <a:chOff x="0" y="2660285"/>
            <a:chExt cx="9144000" cy="6155939"/>
          </a:xfrm>
        </p:grpSpPr>
        <p:sp>
          <p:nvSpPr>
            <p:cNvPr id="173" name="Google Shape;173;p20"/>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0"/>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5" name="Google Shape;175;p20"/>
          <p:cNvSpPr/>
          <p:nvPr/>
        </p:nvSpPr>
        <p:spPr>
          <a:xfrm>
            <a:off x="6775435" y="5232309"/>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6" name="Google Shape;176;p20"/>
          <p:cNvCxnSpPr/>
          <p:nvPr/>
        </p:nvCxnSpPr>
        <p:spPr>
          <a:xfrm>
            <a:off x="725148" y="3327474"/>
            <a:ext cx="794307"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180" name="Shape 180"/>
        <p:cNvGrpSpPr/>
        <p:nvPr/>
      </p:nvGrpSpPr>
      <p:grpSpPr>
        <a:xfrm>
          <a:off x="0" y="0"/>
          <a:ext cx="0" cy="0"/>
          <a:chOff x="0" y="0"/>
          <a:chExt cx="0" cy="0"/>
        </a:xfrm>
      </p:grpSpPr>
      <p:sp>
        <p:nvSpPr>
          <p:cNvPr id="181" name="Google Shape;181;p21"/>
          <p:cNvSpPr/>
          <p:nvPr/>
        </p:nvSpPr>
        <p:spPr>
          <a:xfrm>
            <a:off x="629384" y="1591638"/>
            <a:ext cx="5771416" cy="1502976"/>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500">
                <a:solidFill>
                  <a:schemeClr val="dk1"/>
                </a:solidFill>
                <a:latin typeface="Lato"/>
                <a:ea typeface="Lato"/>
                <a:cs typeface="Lato"/>
                <a:sym typeface="Lato"/>
              </a:rPr>
              <a:t>Virtuoso will plan, produce, and provide all of its customers with Italian dishes, desserts, and beverages. These will be made with only the freshest, high quality ingredients sourced from within the state of Manhattan that will be handled by well trained professional chefs.</a:t>
            </a:r>
            <a:endParaRPr sz="1500">
              <a:solidFill>
                <a:srgbClr val="3F3F3F"/>
              </a:solidFill>
              <a:latin typeface="Lato"/>
              <a:ea typeface="Lato"/>
              <a:cs typeface="Lato"/>
              <a:sym typeface="Lato"/>
            </a:endParaRPr>
          </a:p>
        </p:txBody>
      </p:sp>
      <p:sp>
        <p:nvSpPr>
          <p:cNvPr id="182" name="Google Shape;182;p21"/>
          <p:cNvSpPr/>
          <p:nvPr/>
        </p:nvSpPr>
        <p:spPr>
          <a:xfrm>
            <a:off x="620993" y="1174752"/>
            <a:ext cx="205527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Our Solution</a:t>
            </a:r>
            <a:endParaRPr/>
          </a:p>
        </p:txBody>
      </p:sp>
      <p:grpSp>
        <p:nvGrpSpPr>
          <p:cNvPr id="183" name="Google Shape;183;p21"/>
          <p:cNvGrpSpPr/>
          <p:nvPr/>
        </p:nvGrpSpPr>
        <p:grpSpPr>
          <a:xfrm flipH="1">
            <a:off x="11591" y="2660285"/>
            <a:ext cx="9144000" cy="6155939"/>
            <a:chOff x="0" y="2660285"/>
            <a:chExt cx="9144000" cy="6155939"/>
          </a:xfrm>
        </p:grpSpPr>
        <p:sp>
          <p:nvSpPr>
            <p:cNvPr id="184" name="Google Shape;184;p21"/>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1"/>
            <p:cNvSpPr/>
            <p:nvPr/>
          </p:nvSpPr>
          <p:spPr>
            <a:xfrm flipH="1" rot="6594663">
              <a:off x="1206728" y="2883904"/>
              <a:ext cx="4479555" cy="5708702"/>
            </a:xfrm>
            <a:custGeom>
              <a:rect b="b" l="l" r="r" t="t"/>
              <a:pathLst>
                <a:path extrusionOk="0" h="5006583" w="3928610">
                  <a:moveTo>
                    <a:pt x="0" y="5003135"/>
                  </a:moveTo>
                  <a:lnTo>
                    <a:pt x="865565" y="2626504"/>
                  </a:lnTo>
                  <a:lnTo>
                    <a:pt x="3928610" y="0"/>
                  </a:lnTo>
                  <a:lnTo>
                    <a:pt x="3928610" y="5006583"/>
                  </a:lnTo>
                  <a:lnTo>
                    <a:pt x="0" y="5003135"/>
                  </a:lnTo>
                  <a:close/>
                </a:path>
              </a:pathLst>
            </a:cu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6" name="Google Shape;186;p21"/>
          <p:cNvSpPr/>
          <p:nvPr/>
        </p:nvSpPr>
        <p:spPr>
          <a:xfrm>
            <a:off x="6584748" y="1174752"/>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87" name="Google Shape;187;p21"/>
          <p:cNvCxnSpPr/>
          <p:nvPr/>
        </p:nvCxnSpPr>
        <p:spPr>
          <a:xfrm>
            <a:off x="725148" y="920458"/>
            <a:ext cx="794307"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EFD"/>
        </a:solidFill>
      </p:bgPr>
    </p:bg>
    <p:spTree>
      <p:nvGrpSpPr>
        <p:cNvPr id="191" name="Shape 191"/>
        <p:cNvGrpSpPr/>
        <p:nvPr/>
      </p:nvGrpSpPr>
      <p:grpSpPr>
        <a:xfrm>
          <a:off x="0" y="0"/>
          <a:ext cx="0" cy="0"/>
          <a:chOff x="0" y="0"/>
          <a:chExt cx="0" cy="0"/>
        </a:xfrm>
      </p:grpSpPr>
      <p:sp>
        <p:nvSpPr>
          <p:cNvPr id="192" name="Google Shape;192;p22"/>
          <p:cNvSpPr/>
          <p:nvPr/>
        </p:nvSpPr>
        <p:spPr>
          <a:xfrm rot="-900000">
            <a:off x="513739" y="1937383"/>
            <a:ext cx="1217123" cy="1032802"/>
          </a:xfrm>
          <a:prstGeom prst="triangle">
            <a:avLst>
              <a:gd fmla="val 50000" name="adj"/>
            </a:avLst>
          </a:prstGeom>
          <a:solidFill>
            <a:srgbClr val="29AF8C">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2"/>
          <p:cNvSpPr/>
          <p:nvPr/>
        </p:nvSpPr>
        <p:spPr>
          <a:xfrm>
            <a:off x="672591" y="1179843"/>
            <a:ext cx="1941104"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29AF8C"/>
                </a:solidFill>
                <a:latin typeface="Lato"/>
                <a:ea typeface="Lato"/>
                <a:cs typeface="Lato"/>
                <a:sym typeface="Lato"/>
              </a:rPr>
              <a:t>Advantages</a:t>
            </a:r>
            <a:endParaRPr/>
          </a:p>
        </p:txBody>
      </p:sp>
      <p:sp>
        <p:nvSpPr>
          <p:cNvPr id="194" name="Google Shape;194;p22"/>
          <p:cNvSpPr/>
          <p:nvPr/>
        </p:nvSpPr>
        <p:spPr>
          <a:xfrm>
            <a:off x="670845" y="1617464"/>
            <a:ext cx="4640743"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ato"/>
                <a:ea typeface="Lato"/>
                <a:cs typeface="Lato"/>
                <a:sym typeface="Lato"/>
              </a:rPr>
              <a:t>Virtuoso will provide Italian food enthusiasts with :</a:t>
            </a:r>
            <a:endParaRPr/>
          </a:p>
        </p:txBody>
      </p:sp>
      <p:cxnSp>
        <p:nvCxnSpPr>
          <p:cNvPr id="195" name="Google Shape;195;p22"/>
          <p:cNvCxnSpPr/>
          <p:nvPr/>
        </p:nvCxnSpPr>
        <p:spPr>
          <a:xfrm>
            <a:off x="756105" y="920458"/>
            <a:ext cx="794307" cy="0"/>
          </a:xfrm>
          <a:prstGeom prst="straightConnector1">
            <a:avLst/>
          </a:prstGeom>
          <a:noFill/>
          <a:ln cap="flat" cmpd="sng" w="12700">
            <a:solidFill>
              <a:schemeClr val="dk1"/>
            </a:solidFill>
            <a:prstDash val="solid"/>
            <a:miter lim="800000"/>
            <a:headEnd len="sm" w="sm" type="none"/>
            <a:tailEnd len="sm" w="sm" type="none"/>
          </a:ln>
        </p:spPr>
      </p:cxnSp>
      <p:sp>
        <p:nvSpPr>
          <p:cNvPr id="196" name="Google Shape;196;p22"/>
          <p:cNvSpPr/>
          <p:nvPr/>
        </p:nvSpPr>
        <p:spPr>
          <a:xfrm>
            <a:off x="670845" y="2378250"/>
            <a:ext cx="3591873" cy="1131079"/>
          </a:xfrm>
          <a:prstGeom prst="rect">
            <a:avLst/>
          </a:prstGeom>
          <a:noFill/>
          <a:ln cap="flat" cmpd="sng" w="9525">
            <a:solidFill>
              <a:srgbClr val="14897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500">
                <a:solidFill>
                  <a:schemeClr val="dk1"/>
                </a:solidFill>
                <a:latin typeface="Lato"/>
                <a:ea typeface="Lato"/>
                <a:cs typeface="Lato"/>
                <a:sym typeface="Lato"/>
              </a:rPr>
              <a:t>An Italian garden inspired restaurant to provide the customers with a friendly, inviting ambiance</a:t>
            </a:r>
            <a:endParaRPr/>
          </a:p>
        </p:txBody>
      </p:sp>
      <p:sp>
        <p:nvSpPr>
          <p:cNvPr id="197" name="Google Shape;197;p22"/>
          <p:cNvSpPr/>
          <p:nvPr/>
        </p:nvSpPr>
        <p:spPr>
          <a:xfrm>
            <a:off x="4879774" y="2401044"/>
            <a:ext cx="3591873" cy="1085490"/>
          </a:xfrm>
          <a:prstGeom prst="rect">
            <a:avLst/>
          </a:prstGeom>
          <a:noFill/>
          <a:ln cap="flat" cmpd="sng" w="9525">
            <a:solidFill>
              <a:srgbClr val="14897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500">
                <a:solidFill>
                  <a:schemeClr val="dk1"/>
                </a:solidFill>
                <a:latin typeface="Lato"/>
                <a:ea typeface="Lato"/>
                <a:cs typeface="Lato"/>
                <a:sym typeface="Lato"/>
              </a:rPr>
              <a:t>Affordable, appetizing Italian appetizers, dishes, desserts, and beverages starting at just </a:t>
            </a:r>
            <a:r>
              <a:rPr b="1" lang="en-US" sz="1500">
                <a:solidFill>
                  <a:schemeClr val="dk1"/>
                </a:solidFill>
                <a:latin typeface="Lato"/>
                <a:ea typeface="Lato"/>
                <a:cs typeface="Lato"/>
                <a:sym typeface="Lato"/>
              </a:rPr>
              <a:t>$4.99</a:t>
            </a:r>
            <a:endParaRPr/>
          </a:p>
        </p:txBody>
      </p:sp>
      <p:sp>
        <p:nvSpPr>
          <p:cNvPr id="198" name="Google Shape;198;p22"/>
          <p:cNvSpPr/>
          <p:nvPr/>
        </p:nvSpPr>
        <p:spPr>
          <a:xfrm>
            <a:off x="670845" y="4523737"/>
            <a:ext cx="3591873" cy="784830"/>
          </a:xfrm>
          <a:prstGeom prst="rect">
            <a:avLst/>
          </a:prstGeom>
          <a:noFill/>
          <a:ln cap="flat" cmpd="sng" w="9525">
            <a:solidFill>
              <a:srgbClr val="14897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500">
                <a:solidFill>
                  <a:schemeClr val="dk1"/>
                </a:solidFill>
                <a:latin typeface="Lato"/>
                <a:ea typeface="Lato"/>
                <a:cs typeface="Lato"/>
                <a:sym typeface="Lato"/>
              </a:rPr>
              <a:t>Free parking and Wi-Fi for all dining customers</a:t>
            </a:r>
            <a:endParaRPr/>
          </a:p>
        </p:txBody>
      </p:sp>
      <p:sp>
        <p:nvSpPr>
          <p:cNvPr id="199" name="Google Shape;199;p22"/>
          <p:cNvSpPr/>
          <p:nvPr/>
        </p:nvSpPr>
        <p:spPr>
          <a:xfrm>
            <a:off x="4879774" y="4546532"/>
            <a:ext cx="3591873" cy="739241"/>
          </a:xfrm>
          <a:prstGeom prst="rect">
            <a:avLst/>
          </a:prstGeom>
          <a:noFill/>
          <a:ln cap="flat" cmpd="sng" w="9525">
            <a:solidFill>
              <a:srgbClr val="14897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500">
                <a:solidFill>
                  <a:schemeClr val="dk1"/>
                </a:solidFill>
                <a:latin typeface="Lato"/>
                <a:ea typeface="Lato"/>
                <a:cs typeface="Lato"/>
                <a:sym typeface="Lato"/>
              </a:rPr>
              <a:t>Free delivery for orders worth more than </a:t>
            </a:r>
            <a:r>
              <a:rPr b="1" lang="en-US" sz="1500">
                <a:solidFill>
                  <a:schemeClr val="dk1"/>
                </a:solidFill>
                <a:latin typeface="Lato"/>
                <a:ea typeface="Lato"/>
                <a:cs typeface="Lato"/>
                <a:sym typeface="Lato"/>
              </a:rPr>
              <a:t>$39.99</a:t>
            </a:r>
            <a:endParaRPr/>
          </a:p>
        </p:txBody>
      </p:sp>
      <p:sp>
        <p:nvSpPr>
          <p:cNvPr id="200" name="Google Shape;200;p22"/>
          <p:cNvSpPr/>
          <p:nvPr/>
        </p:nvSpPr>
        <p:spPr>
          <a:xfrm rot="-900000">
            <a:off x="4739790" y="1937383"/>
            <a:ext cx="1217123" cy="1032802"/>
          </a:xfrm>
          <a:prstGeom prst="triangle">
            <a:avLst>
              <a:gd fmla="val 50000" name="adj"/>
            </a:avLst>
          </a:prstGeom>
          <a:solidFill>
            <a:srgbClr val="29AF8C">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2"/>
          <p:cNvSpPr/>
          <p:nvPr/>
        </p:nvSpPr>
        <p:spPr>
          <a:xfrm rot="-900000">
            <a:off x="513740" y="3943652"/>
            <a:ext cx="1217123" cy="1032802"/>
          </a:xfrm>
          <a:prstGeom prst="triangle">
            <a:avLst>
              <a:gd fmla="val 50000" name="adj"/>
            </a:avLst>
          </a:prstGeom>
          <a:solidFill>
            <a:srgbClr val="29AF8C">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2"/>
          <p:cNvSpPr/>
          <p:nvPr/>
        </p:nvSpPr>
        <p:spPr>
          <a:xfrm rot="-900000">
            <a:off x="4739791" y="3943652"/>
            <a:ext cx="1217123" cy="1032802"/>
          </a:xfrm>
          <a:prstGeom prst="triangle">
            <a:avLst>
              <a:gd fmla="val 50000" name="adj"/>
            </a:avLst>
          </a:prstGeom>
          <a:solidFill>
            <a:srgbClr val="29AF8C">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2"/>
          <p:cNvSpPr/>
          <p:nvPr/>
        </p:nvSpPr>
        <p:spPr>
          <a:xfrm>
            <a:off x="6340608" y="5738373"/>
            <a:ext cx="335102" cy="335102"/>
          </a:xfrm>
          <a:prstGeom prst="mathPlus">
            <a:avLst>
              <a:gd fmla="val 7144"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22"/>
          <p:cNvSpPr/>
          <p:nvPr/>
        </p:nvSpPr>
        <p:spPr>
          <a:xfrm>
            <a:off x="6934200" y="6242455"/>
            <a:ext cx="2209800" cy="615545"/>
          </a:xfrm>
          <a:prstGeom prst="triangle">
            <a:avLst>
              <a:gd fmla="val 50000" name="adj"/>
            </a:avLst>
          </a:prstGeom>
          <a:solidFill>
            <a:srgbClr val="29AF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