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embeddedFontLst>
    <p:embeddedFont>
      <p:font typeface="Roboto Black"/>
      <p:bold r:id="rId19"/>
      <p:boldItalic r:id="rId20"/>
    </p:embeddedFont>
    <p:embeddedFont>
      <p:font typeface="Roboto"/>
      <p:regular r:id="rId21"/>
      <p:bold r:id="rId22"/>
      <p:italic r:id="rId23"/>
      <p:boldItalic r:id="rId24"/>
    </p:embeddedFont>
    <p:embeddedFont>
      <p:font typeface="Roboto Medium"/>
      <p:regular r:id="rId25"/>
      <p:bold r:id="rId26"/>
      <p:italic r:id="rId27"/>
      <p:boldItalic r:id="rId28"/>
    </p:embeddedFont>
    <p:embeddedFont>
      <p:font typeface="Poppins"/>
      <p:regular r:id="rId29"/>
      <p:bold r:id="rId30"/>
      <p:italic r:id="rId31"/>
      <p:boldItalic r:id="rId32"/>
    </p:embeddedFont>
    <p:embeddedFont>
      <p:font typeface="Helvetica Neue"/>
      <p:regular r:id="rId33"/>
      <p:bold r:id="rId34"/>
      <p:italic r:id="rId35"/>
      <p:boldItalic r:id="rId36"/>
    </p:embeddedFont>
    <p:embeddedFont>
      <p:font typeface="Roboto Light"/>
      <p:regular r:id="rId37"/>
      <p:bold r:id="rId38"/>
      <p:italic r:id="rId39"/>
      <p:boldItalic r:id="rId40"/>
    </p:embeddedFont>
    <p:embeddedFont>
      <p:font typeface="Helvetica Neue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Light-boldItalic.fntdata"/><Relationship Id="rId20" Type="http://schemas.openxmlformats.org/officeDocument/2006/relationships/font" Target="fonts/RobotoBlack-boldItalic.fntdata"/><Relationship Id="rId42" Type="http://schemas.openxmlformats.org/officeDocument/2006/relationships/font" Target="fonts/HelveticaNeueLight-bold.fntdata"/><Relationship Id="rId41" Type="http://schemas.openxmlformats.org/officeDocument/2006/relationships/font" Target="fonts/HelveticaNeueLight-regular.fntdata"/><Relationship Id="rId22" Type="http://schemas.openxmlformats.org/officeDocument/2006/relationships/font" Target="fonts/Roboto-bold.fntdata"/><Relationship Id="rId44" Type="http://schemas.openxmlformats.org/officeDocument/2006/relationships/font" Target="fonts/HelveticaNeueLight-boldItalic.fntdata"/><Relationship Id="rId21" Type="http://schemas.openxmlformats.org/officeDocument/2006/relationships/font" Target="fonts/Roboto-regular.fntdata"/><Relationship Id="rId43" Type="http://schemas.openxmlformats.org/officeDocument/2006/relationships/font" Target="fonts/HelveticaNeueLight-italic.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Medium-bold.fntdata"/><Relationship Id="rId25" Type="http://schemas.openxmlformats.org/officeDocument/2006/relationships/font" Target="fonts/RobotoMedium-regular.fntdata"/><Relationship Id="rId28" Type="http://schemas.openxmlformats.org/officeDocument/2006/relationships/font" Target="fonts/RobotoMedium-boldItalic.fntdata"/><Relationship Id="rId27" Type="http://schemas.openxmlformats.org/officeDocument/2006/relationships/font" Target="fonts/RobotoMedium-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HelveticaNeue-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HelveticaNeue-italic.fntdata"/><Relationship Id="rId12" Type="http://schemas.openxmlformats.org/officeDocument/2006/relationships/slide" Target="slides/slide8.xml"/><Relationship Id="rId34" Type="http://schemas.openxmlformats.org/officeDocument/2006/relationships/font" Target="fonts/HelveticaNeue-bold.fntdata"/><Relationship Id="rId15" Type="http://schemas.openxmlformats.org/officeDocument/2006/relationships/slide" Target="slides/slide11.xml"/><Relationship Id="rId37" Type="http://schemas.openxmlformats.org/officeDocument/2006/relationships/font" Target="fonts/RobotoLight-regular.fntdata"/><Relationship Id="rId14" Type="http://schemas.openxmlformats.org/officeDocument/2006/relationships/slide" Target="slides/slide10.xml"/><Relationship Id="rId36" Type="http://schemas.openxmlformats.org/officeDocument/2006/relationships/font" Target="fonts/HelveticaNeue-boldItalic.fntdata"/><Relationship Id="rId17" Type="http://schemas.openxmlformats.org/officeDocument/2006/relationships/slide" Target="slides/slide13.xml"/><Relationship Id="rId39" Type="http://schemas.openxmlformats.org/officeDocument/2006/relationships/font" Target="fonts/RobotoLight-italic.fntdata"/><Relationship Id="rId16" Type="http://schemas.openxmlformats.org/officeDocument/2006/relationships/slide" Target="slides/slide12.xml"/><Relationship Id="rId38" Type="http://schemas.openxmlformats.org/officeDocument/2006/relationships/font" Target="fonts/RobotoLight-bold.fntdata"/><Relationship Id="rId19" Type="http://schemas.openxmlformats.org/officeDocument/2006/relationships/font" Target="fonts/RobotoBlack-bold.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 name="Google Shape;129;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20.jpg"/><Relationship Id="rId5"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9.jpg"/><Relationship Id="rId5"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1.jpg"/><Relationship Id="rId6"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8.jpg"/><Relationship Id="rId5"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0" l="0" r="0" t="0"/>
          <a:stretch/>
        </p:blipFill>
        <p:spPr>
          <a:xfrm>
            <a:off x="-1730675" y="-7088462"/>
            <a:ext cx="27845350" cy="20884012"/>
          </a:xfrm>
          <a:prstGeom prst="rect">
            <a:avLst/>
          </a:prstGeom>
          <a:noFill/>
          <a:ln>
            <a:noFill/>
          </a:ln>
        </p:spPr>
      </p:pic>
      <p:sp>
        <p:nvSpPr>
          <p:cNvPr id="60" name="Google Shape;60;p14"/>
          <p:cNvSpPr txBox="1"/>
          <p:nvPr>
            <p:ph idx="4294967295" type="subTitle"/>
          </p:nvPr>
        </p:nvSpPr>
        <p:spPr>
          <a:xfrm>
            <a:off x="4878685" y="11381434"/>
            <a:ext cx="10664230" cy="177899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+982 23489234 | hometel@gmail.com | home@tel.com</a:t>
            </a:r>
            <a:endParaRPr/>
          </a:p>
        </p:txBody>
      </p:sp>
      <p:sp>
        <p:nvSpPr>
          <p:cNvPr id="61" name="Google Shape;61;p14"/>
          <p:cNvSpPr txBox="1"/>
          <p:nvPr>
            <p:ph idx="4294967295" type="ctrTitle"/>
          </p:nvPr>
        </p:nvSpPr>
        <p:spPr>
          <a:xfrm>
            <a:off x="4878684" y="8226373"/>
            <a:ext cx="12780314" cy="3079378"/>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9451FF"/>
              </a:buClr>
              <a:buSzPts val="8000"/>
              <a:buFont typeface="Poppins"/>
              <a:buNone/>
            </a:pPr>
            <a:r>
              <a:rPr b="1" i="0" lang="en-US" sz="8000" u="none" cap="none" strike="noStrike">
                <a:solidFill>
                  <a:srgbClr val="9451FF"/>
                </a:solidFill>
                <a:latin typeface="Poppins"/>
                <a:ea typeface="Poppins"/>
                <a:cs typeface="Poppins"/>
                <a:sym typeface="Poppins"/>
              </a:rPr>
              <a:t>HOME TEL.</a:t>
            </a:r>
            <a:endParaRPr/>
          </a:p>
          <a:p>
            <a:pPr indent="0" lvl="0" marL="0" marR="0" rtl="0" algn="l">
              <a:lnSpc>
                <a:spcPct val="100000"/>
              </a:lnSpc>
              <a:spcBef>
                <a:spcPts val="0"/>
              </a:spcBef>
              <a:spcAft>
                <a:spcPts val="0"/>
              </a:spcAft>
              <a:buClr>
                <a:srgbClr val="9451FF"/>
              </a:buClr>
              <a:buSzPts val="8000"/>
              <a:buFont typeface="Poppins"/>
              <a:buNone/>
            </a:pPr>
            <a:r>
              <a:rPr b="1" i="0" lang="en-US" sz="8000" u="none" cap="none" strike="noStrike">
                <a:solidFill>
                  <a:srgbClr val="9451FF"/>
                </a:solidFill>
                <a:latin typeface="Poppins"/>
                <a:ea typeface="Poppins"/>
                <a:cs typeface="Poppins"/>
                <a:sym typeface="Poppins"/>
              </a:rPr>
              <a:t>COMMUNICATIONS</a:t>
            </a:r>
            <a:endParaRPr/>
          </a:p>
        </p:txBody>
      </p:sp>
      <p:sp>
        <p:nvSpPr>
          <p:cNvPr id="62" name="Google Shape;62;p14"/>
          <p:cNvSpPr/>
          <p:nvPr/>
        </p:nvSpPr>
        <p:spPr>
          <a:xfrm>
            <a:off x="1271071" y="8649535"/>
            <a:ext cx="2743638" cy="3760109"/>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3" name="Google Shape;63;p14"/>
          <p:cNvSpPr/>
          <p:nvPr/>
        </p:nvSpPr>
        <p:spPr>
          <a:xfrm>
            <a:off x="21852194" y="1295400"/>
            <a:ext cx="1274507" cy="1282716"/>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id="150" name="Google Shape;150;p23"/>
          <p:cNvPicPr preferRelativeResize="0"/>
          <p:nvPr/>
        </p:nvPicPr>
        <p:blipFill rotWithShape="1">
          <a:blip r:embed="rId3">
            <a:alphaModFix amt="10000"/>
          </a:blip>
          <a:srcRect b="0" l="13560" r="29113" t="0"/>
          <a:stretch/>
        </p:blipFill>
        <p:spPr>
          <a:xfrm>
            <a:off x="9175725" y="6073427"/>
            <a:ext cx="5991573" cy="5991573"/>
          </a:xfrm>
          <a:prstGeom prst="rect">
            <a:avLst/>
          </a:prstGeom>
          <a:noFill/>
          <a:ln>
            <a:noFill/>
          </a:ln>
        </p:spPr>
      </p:pic>
      <p:pic>
        <p:nvPicPr>
          <p:cNvPr id="151" name="Google Shape;151;p23"/>
          <p:cNvPicPr preferRelativeResize="0"/>
          <p:nvPr/>
        </p:nvPicPr>
        <p:blipFill rotWithShape="1">
          <a:blip r:embed="rId4">
            <a:alphaModFix amt="10000"/>
          </a:blip>
          <a:srcRect b="0" l="16662" r="16662" t="0"/>
          <a:stretch/>
        </p:blipFill>
        <p:spPr>
          <a:xfrm>
            <a:off x="16776675" y="6073427"/>
            <a:ext cx="5991573" cy="5991573"/>
          </a:xfrm>
          <a:prstGeom prst="rect">
            <a:avLst/>
          </a:prstGeom>
          <a:noFill/>
          <a:ln>
            <a:noFill/>
          </a:ln>
        </p:spPr>
      </p:pic>
      <p:pic>
        <p:nvPicPr>
          <p:cNvPr id="152" name="Google Shape;152;p23"/>
          <p:cNvPicPr preferRelativeResize="0"/>
          <p:nvPr/>
        </p:nvPicPr>
        <p:blipFill rotWithShape="1">
          <a:blip r:embed="rId5">
            <a:alphaModFix amt="10000"/>
          </a:blip>
          <a:srcRect b="3927" l="14777" r="22378" t="1818"/>
          <a:stretch/>
        </p:blipFill>
        <p:spPr>
          <a:xfrm>
            <a:off x="1562593" y="6073427"/>
            <a:ext cx="5991574" cy="5991573"/>
          </a:xfrm>
          <a:prstGeom prst="rect">
            <a:avLst/>
          </a:prstGeom>
          <a:noFill/>
          <a:ln>
            <a:noFill/>
          </a:ln>
        </p:spPr>
      </p:pic>
      <p:sp>
        <p:nvSpPr>
          <p:cNvPr id="153" name="Google Shape;153;p23"/>
          <p:cNvSpPr/>
          <p:nvPr/>
        </p:nvSpPr>
        <p:spPr>
          <a:xfrm>
            <a:off x="3239558" y="2509437"/>
            <a:ext cx="17904884" cy="1257296"/>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SUBSCRIBERS STATISTICS</a:t>
            </a:r>
            <a:endParaRPr/>
          </a:p>
        </p:txBody>
      </p:sp>
      <p:sp>
        <p:nvSpPr>
          <p:cNvPr id="154" name="Google Shape;154;p23"/>
          <p:cNvSpPr/>
          <p:nvPr/>
        </p:nvSpPr>
        <p:spPr>
          <a:xfrm>
            <a:off x="1957127" y="9152918"/>
            <a:ext cx="5202506"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sold products as of January 2023</a:t>
            </a:r>
            <a:endParaRPr/>
          </a:p>
        </p:txBody>
      </p:sp>
      <p:sp>
        <p:nvSpPr>
          <p:cNvPr id="155" name="Google Shape;155;p23"/>
          <p:cNvSpPr/>
          <p:nvPr/>
        </p:nvSpPr>
        <p:spPr>
          <a:xfrm>
            <a:off x="3211649" y="7398009"/>
            <a:ext cx="2693462" cy="14351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9451FF"/>
              </a:buClr>
              <a:buSzPts val="9000"/>
              <a:buFont typeface="Roboto Black"/>
              <a:buNone/>
            </a:pPr>
            <a:r>
              <a:rPr b="0" i="0" lang="en-US" sz="9000" u="none" cap="none" strike="noStrike">
                <a:solidFill>
                  <a:srgbClr val="9451FF"/>
                </a:solidFill>
                <a:latin typeface="Roboto Black"/>
                <a:ea typeface="Roboto Black"/>
                <a:cs typeface="Roboto Black"/>
                <a:sym typeface="Roboto Black"/>
              </a:rPr>
              <a:t>50%</a:t>
            </a:r>
            <a:endParaRPr/>
          </a:p>
        </p:txBody>
      </p:sp>
      <p:sp>
        <p:nvSpPr>
          <p:cNvPr id="156" name="Google Shape;156;p23"/>
          <p:cNvSpPr/>
          <p:nvPr/>
        </p:nvSpPr>
        <p:spPr>
          <a:xfrm>
            <a:off x="9570259" y="9133892"/>
            <a:ext cx="5202505" cy="1612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positive product reviews as of January 2025</a:t>
            </a:r>
            <a:endParaRPr/>
          </a:p>
        </p:txBody>
      </p:sp>
      <p:sp>
        <p:nvSpPr>
          <p:cNvPr id="157" name="Google Shape;157;p23"/>
          <p:cNvSpPr/>
          <p:nvPr/>
        </p:nvSpPr>
        <p:spPr>
          <a:xfrm>
            <a:off x="10824781" y="7391684"/>
            <a:ext cx="2693461" cy="14351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9451FF"/>
              </a:buClr>
              <a:buSzPts val="9000"/>
              <a:buFont typeface="Roboto Black"/>
              <a:buNone/>
            </a:pPr>
            <a:r>
              <a:rPr b="0" i="0" lang="en-US" sz="9000" u="none" cap="none" strike="noStrike">
                <a:solidFill>
                  <a:srgbClr val="9451FF"/>
                </a:solidFill>
                <a:latin typeface="Roboto Black"/>
                <a:ea typeface="Roboto Black"/>
                <a:cs typeface="Roboto Black"/>
                <a:sym typeface="Roboto Black"/>
              </a:rPr>
              <a:t>70%</a:t>
            </a:r>
            <a:endParaRPr/>
          </a:p>
        </p:txBody>
      </p:sp>
      <p:sp>
        <p:nvSpPr>
          <p:cNvPr id="158" name="Google Shape;158;p23"/>
          <p:cNvSpPr/>
          <p:nvPr/>
        </p:nvSpPr>
        <p:spPr>
          <a:xfrm>
            <a:off x="17171209" y="9133892"/>
            <a:ext cx="5202505" cy="1612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landline and internet subscribers as of January 2028</a:t>
            </a:r>
            <a:endParaRPr/>
          </a:p>
        </p:txBody>
      </p:sp>
      <p:sp>
        <p:nvSpPr>
          <p:cNvPr id="159" name="Google Shape;159;p23"/>
          <p:cNvSpPr/>
          <p:nvPr/>
        </p:nvSpPr>
        <p:spPr>
          <a:xfrm>
            <a:off x="18425730" y="7391684"/>
            <a:ext cx="2693462" cy="14351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9451FF"/>
              </a:buClr>
              <a:buSzPts val="9000"/>
              <a:buFont typeface="Roboto Black"/>
              <a:buNone/>
            </a:pPr>
            <a:r>
              <a:rPr b="0" i="0" lang="en-US" sz="9000" u="none" cap="none" strike="noStrike">
                <a:solidFill>
                  <a:srgbClr val="9451FF"/>
                </a:solidFill>
                <a:latin typeface="Roboto Black"/>
                <a:ea typeface="Roboto Black"/>
                <a:cs typeface="Roboto Black"/>
                <a:sym typeface="Roboto Black"/>
              </a:rPr>
              <a:t>80%</a:t>
            </a:r>
            <a:endParaRPr/>
          </a:p>
        </p:txBody>
      </p:sp>
      <p:sp>
        <p:nvSpPr>
          <p:cNvPr id="160" name="Google Shape;160;p23"/>
          <p:cNvSpPr/>
          <p:nvPr/>
        </p:nvSpPr>
        <p:spPr>
          <a:xfrm>
            <a:off x="1596333" y="13148869"/>
            <a:ext cx="21191332" cy="567133"/>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Google Shape;165;p24"/>
          <p:cNvPicPr preferRelativeResize="0"/>
          <p:nvPr/>
        </p:nvPicPr>
        <p:blipFill rotWithShape="1">
          <a:blip r:embed="rId3">
            <a:alphaModFix/>
          </a:blip>
          <a:srcRect b="0" l="16633" r="16632" t="0"/>
          <a:stretch/>
        </p:blipFill>
        <p:spPr>
          <a:xfrm>
            <a:off x="1854199" y="5055618"/>
            <a:ext cx="4196508" cy="4196508"/>
          </a:xfrm>
          <a:prstGeom prst="rect">
            <a:avLst/>
          </a:prstGeom>
          <a:noFill/>
          <a:ln>
            <a:noFill/>
          </a:ln>
        </p:spPr>
      </p:pic>
      <p:sp>
        <p:nvSpPr>
          <p:cNvPr id="166" name="Google Shape;166;p24"/>
          <p:cNvSpPr/>
          <p:nvPr/>
        </p:nvSpPr>
        <p:spPr>
          <a:xfrm>
            <a:off x="1583903" y="8267700"/>
            <a:ext cx="1663701" cy="1663700"/>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7" name="Google Shape;167;p24"/>
          <p:cNvSpPr/>
          <p:nvPr/>
        </p:nvSpPr>
        <p:spPr>
          <a:xfrm>
            <a:off x="1550387" y="10595510"/>
            <a:ext cx="5970855" cy="1663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3500"/>
              <a:buFont typeface="Roboto Medium"/>
              <a:buNone/>
            </a:pPr>
            <a:r>
              <a:rPr b="0" i="0" lang="en-US" sz="3500" u="none" cap="none" strike="noStrike">
                <a:solidFill>
                  <a:srgbClr val="5E5E5E"/>
                </a:solidFill>
                <a:latin typeface="Roboto Medium"/>
                <a:ea typeface="Roboto Medium"/>
                <a:cs typeface="Roboto Medium"/>
                <a:sym typeface="Roboto Medium"/>
              </a:rPr>
              <a:t>Affordable, Quality Internet and Landline Connection</a:t>
            </a:r>
            <a:endParaRPr/>
          </a:p>
        </p:txBody>
      </p:sp>
      <p:sp>
        <p:nvSpPr>
          <p:cNvPr id="168" name="Google Shape;168;p24"/>
          <p:cNvSpPr/>
          <p:nvPr/>
        </p:nvSpPr>
        <p:spPr>
          <a:xfrm>
            <a:off x="1279466" y="8528049"/>
            <a:ext cx="2272575"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01</a:t>
            </a:r>
            <a:endParaRPr/>
          </a:p>
        </p:txBody>
      </p:sp>
      <p:sp>
        <p:nvSpPr>
          <p:cNvPr id="169" name="Google Shape;169;p24"/>
          <p:cNvSpPr/>
          <p:nvPr/>
        </p:nvSpPr>
        <p:spPr>
          <a:xfrm>
            <a:off x="3239558" y="2055727"/>
            <a:ext cx="17904884" cy="1257296"/>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COMPANY OFFERS</a:t>
            </a:r>
            <a:endParaRPr/>
          </a:p>
        </p:txBody>
      </p:sp>
      <p:pic>
        <p:nvPicPr>
          <p:cNvPr id="170" name="Google Shape;170;p24"/>
          <p:cNvPicPr preferRelativeResize="0"/>
          <p:nvPr/>
        </p:nvPicPr>
        <p:blipFill rotWithShape="1">
          <a:blip r:embed="rId4">
            <a:alphaModFix/>
          </a:blip>
          <a:srcRect b="16666" l="0" r="0" t="16666"/>
          <a:stretch/>
        </p:blipFill>
        <p:spPr>
          <a:xfrm>
            <a:off x="18262598" y="5055618"/>
            <a:ext cx="4196508" cy="4196508"/>
          </a:xfrm>
          <a:prstGeom prst="rect">
            <a:avLst/>
          </a:prstGeom>
          <a:noFill/>
          <a:ln>
            <a:noFill/>
          </a:ln>
        </p:spPr>
      </p:pic>
      <p:sp>
        <p:nvSpPr>
          <p:cNvPr id="171" name="Google Shape;171;p24"/>
          <p:cNvSpPr/>
          <p:nvPr/>
        </p:nvSpPr>
        <p:spPr>
          <a:xfrm>
            <a:off x="17992303" y="8267699"/>
            <a:ext cx="1663701" cy="1663701"/>
          </a:xfrm>
          <a:prstGeom prst="rect">
            <a:avLst/>
          </a:prstGeom>
          <a:solidFill>
            <a:srgbClr val="FFCC6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2" name="Google Shape;172;p24"/>
          <p:cNvSpPr/>
          <p:nvPr/>
        </p:nvSpPr>
        <p:spPr>
          <a:xfrm>
            <a:off x="17933388" y="10595510"/>
            <a:ext cx="5970855" cy="6223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3500"/>
              <a:buFont typeface="Roboto Medium"/>
              <a:buNone/>
            </a:pPr>
            <a:r>
              <a:rPr b="0" i="0" lang="en-US" sz="3500" u="none" cap="none" strike="noStrike">
                <a:solidFill>
                  <a:srgbClr val="5E5E5E"/>
                </a:solidFill>
                <a:latin typeface="Roboto Medium"/>
                <a:ea typeface="Roboto Medium"/>
                <a:cs typeface="Roboto Medium"/>
                <a:sym typeface="Roboto Medium"/>
              </a:rPr>
              <a:t>Hassle-Free Service</a:t>
            </a:r>
            <a:endParaRPr/>
          </a:p>
        </p:txBody>
      </p:sp>
      <p:sp>
        <p:nvSpPr>
          <p:cNvPr id="173" name="Google Shape;173;p24"/>
          <p:cNvSpPr/>
          <p:nvPr/>
        </p:nvSpPr>
        <p:spPr>
          <a:xfrm>
            <a:off x="17687866" y="8528050"/>
            <a:ext cx="2272575"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03</a:t>
            </a:r>
            <a:endParaRPr/>
          </a:p>
        </p:txBody>
      </p:sp>
      <p:pic>
        <p:nvPicPr>
          <p:cNvPr id="174" name="Google Shape;174;p24"/>
          <p:cNvPicPr preferRelativeResize="0"/>
          <p:nvPr/>
        </p:nvPicPr>
        <p:blipFill rotWithShape="1">
          <a:blip r:embed="rId5">
            <a:alphaModFix/>
          </a:blip>
          <a:srcRect b="5599" l="11087" r="11086" t="16574"/>
          <a:stretch/>
        </p:blipFill>
        <p:spPr>
          <a:xfrm>
            <a:off x="9899846" y="5055618"/>
            <a:ext cx="4196507" cy="4196508"/>
          </a:xfrm>
          <a:prstGeom prst="rect">
            <a:avLst/>
          </a:prstGeom>
          <a:noFill/>
          <a:ln>
            <a:noFill/>
          </a:ln>
        </p:spPr>
      </p:pic>
      <p:sp>
        <p:nvSpPr>
          <p:cNvPr id="175" name="Google Shape;175;p24"/>
          <p:cNvSpPr/>
          <p:nvPr/>
        </p:nvSpPr>
        <p:spPr>
          <a:xfrm>
            <a:off x="9629549" y="8267700"/>
            <a:ext cx="1663701" cy="1663701"/>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6" name="Google Shape;176;p24"/>
          <p:cNvSpPr/>
          <p:nvPr/>
        </p:nvSpPr>
        <p:spPr>
          <a:xfrm>
            <a:off x="9596033" y="10563760"/>
            <a:ext cx="5372566" cy="1143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3500"/>
              <a:buFont typeface="Roboto Medium"/>
              <a:buNone/>
            </a:pPr>
            <a:r>
              <a:rPr b="0" i="0" lang="en-US" sz="3500" u="none" cap="none" strike="noStrike">
                <a:solidFill>
                  <a:srgbClr val="5E5E5E"/>
                </a:solidFill>
                <a:latin typeface="Roboto Medium"/>
                <a:ea typeface="Roboto Medium"/>
                <a:cs typeface="Roboto Medium"/>
                <a:sym typeface="Roboto Medium"/>
              </a:rPr>
              <a:t>Biggest and Broadest Connectivity</a:t>
            </a:r>
            <a:endParaRPr/>
          </a:p>
        </p:txBody>
      </p:sp>
      <p:sp>
        <p:nvSpPr>
          <p:cNvPr id="177" name="Google Shape;177;p24"/>
          <p:cNvSpPr/>
          <p:nvPr/>
        </p:nvSpPr>
        <p:spPr>
          <a:xfrm>
            <a:off x="9325112" y="8528050"/>
            <a:ext cx="2272575"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02</a:t>
            </a:r>
            <a:endParaRPr/>
          </a:p>
        </p:txBody>
      </p:sp>
      <p:sp>
        <p:nvSpPr>
          <p:cNvPr id="178" name="Google Shape;178;p24"/>
          <p:cNvSpPr/>
          <p:nvPr/>
        </p:nvSpPr>
        <p:spPr>
          <a:xfrm>
            <a:off x="7608768" y="0"/>
            <a:ext cx="9166464" cy="567132"/>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25"/>
          <p:cNvPicPr preferRelativeResize="0"/>
          <p:nvPr/>
        </p:nvPicPr>
        <p:blipFill rotWithShape="1">
          <a:blip r:embed="rId3">
            <a:alphaModFix/>
          </a:blip>
          <a:srcRect b="15802" l="18908" r="0" t="3937"/>
          <a:stretch/>
        </p:blipFill>
        <p:spPr>
          <a:xfrm>
            <a:off x="6833754" y="-65088"/>
            <a:ext cx="10447927" cy="6894812"/>
          </a:xfrm>
          <a:prstGeom prst="rect">
            <a:avLst/>
          </a:prstGeom>
          <a:noFill/>
          <a:ln>
            <a:noFill/>
          </a:ln>
        </p:spPr>
      </p:pic>
      <p:pic>
        <p:nvPicPr>
          <p:cNvPr id="184" name="Google Shape;184;p25"/>
          <p:cNvPicPr preferRelativeResize="0"/>
          <p:nvPr/>
        </p:nvPicPr>
        <p:blipFill rotWithShape="1">
          <a:blip r:embed="rId4">
            <a:alphaModFix/>
          </a:blip>
          <a:srcRect b="11101" l="48238" r="0" t="15816"/>
          <a:stretch/>
        </p:blipFill>
        <p:spPr>
          <a:xfrm>
            <a:off x="6859154" y="6788360"/>
            <a:ext cx="8401699" cy="7022382"/>
          </a:xfrm>
          <a:prstGeom prst="rect">
            <a:avLst/>
          </a:prstGeom>
          <a:noFill/>
          <a:ln>
            <a:noFill/>
          </a:ln>
        </p:spPr>
      </p:pic>
      <p:pic>
        <p:nvPicPr>
          <p:cNvPr id="185" name="Google Shape;185;p25"/>
          <p:cNvPicPr preferRelativeResize="0"/>
          <p:nvPr/>
        </p:nvPicPr>
        <p:blipFill rotWithShape="1">
          <a:blip r:embed="rId5">
            <a:alphaModFix/>
          </a:blip>
          <a:srcRect b="0" l="6777" r="6778" t="0"/>
          <a:stretch/>
        </p:blipFill>
        <p:spPr>
          <a:xfrm>
            <a:off x="15926953" y="6788360"/>
            <a:ext cx="8531595" cy="6964066"/>
          </a:xfrm>
          <a:prstGeom prst="rect">
            <a:avLst/>
          </a:prstGeom>
          <a:noFill/>
          <a:ln>
            <a:noFill/>
          </a:ln>
        </p:spPr>
      </p:pic>
      <p:pic>
        <p:nvPicPr>
          <p:cNvPr id="186" name="Google Shape;186;p25"/>
          <p:cNvPicPr preferRelativeResize="0"/>
          <p:nvPr/>
        </p:nvPicPr>
        <p:blipFill rotWithShape="1">
          <a:blip r:embed="rId6">
            <a:alphaModFix/>
          </a:blip>
          <a:srcRect b="0" l="20746" r="11075" t="7958"/>
          <a:stretch/>
        </p:blipFill>
        <p:spPr>
          <a:xfrm>
            <a:off x="-28413" y="-12998"/>
            <a:ext cx="6876030" cy="13741996"/>
          </a:xfrm>
          <a:prstGeom prst="rect">
            <a:avLst/>
          </a:prstGeom>
          <a:noFill/>
          <a:ln>
            <a:noFill/>
          </a:ln>
        </p:spPr>
      </p:pic>
      <p:sp>
        <p:nvSpPr>
          <p:cNvPr id="187" name="Google Shape;187;p25"/>
          <p:cNvSpPr/>
          <p:nvPr/>
        </p:nvSpPr>
        <p:spPr>
          <a:xfrm>
            <a:off x="14026259" y="-1"/>
            <a:ext cx="3227903" cy="13716002"/>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8" name="Google Shape;188;p25"/>
          <p:cNvSpPr/>
          <p:nvPr/>
        </p:nvSpPr>
        <p:spPr>
          <a:xfrm>
            <a:off x="17252553" y="-1"/>
            <a:ext cx="7131447" cy="1371600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25"/>
          <p:cNvSpPr/>
          <p:nvPr/>
        </p:nvSpPr>
        <p:spPr>
          <a:xfrm>
            <a:off x="18466177" y="5556252"/>
            <a:ext cx="4723176" cy="26034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451FF"/>
              </a:buClr>
              <a:buSzPts val="7000"/>
              <a:buFont typeface="Poppins"/>
              <a:buNone/>
            </a:pPr>
            <a:r>
              <a:rPr b="1" i="0" lang="en-US" sz="7000" u="none" cap="none" strike="noStrike">
                <a:solidFill>
                  <a:srgbClr val="9451FF"/>
                </a:solidFill>
                <a:latin typeface="Poppins"/>
                <a:ea typeface="Poppins"/>
                <a:cs typeface="Poppins"/>
                <a:sym typeface="Poppins"/>
              </a:rPr>
              <a:t>IMAGE GALLERY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26"/>
          <p:cNvPicPr preferRelativeResize="0"/>
          <p:nvPr/>
        </p:nvPicPr>
        <p:blipFill rotWithShape="1">
          <a:blip r:embed="rId3">
            <a:alphaModFix/>
          </a:blip>
          <a:srcRect b="0" l="31739" r="31739" t="0"/>
          <a:stretch/>
        </p:blipFill>
        <p:spPr>
          <a:xfrm>
            <a:off x="17688344" y="0"/>
            <a:ext cx="5120401" cy="9344587"/>
          </a:xfrm>
          <a:prstGeom prst="rect">
            <a:avLst/>
          </a:prstGeom>
          <a:noFill/>
          <a:ln>
            <a:noFill/>
          </a:ln>
        </p:spPr>
      </p:pic>
      <p:sp>
        <p:nvSpPr>
          <p:cNvPr id="195" name="Google Shape;195;p26"/>
          <p:cNvSpPr/>
          <p:nvPr/>
        </p:nvSpPr>
        <p:spPr>
          <a:xfrm>
            <a:off x="17695359" y="9255621"/>
            <a:ext cx="5120401" cy="4460379"/>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26"/>
          <p:cNvSpPr/>
          <p:nvPr/>
        </p:nvSpPr>
        <p:spPr>
          <a:xfrm>
            <a:off x="18365252" y="11718553"/>
            <a:ext cx="3780616"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Chief Marketing Officer</a:t>
            </a:r>
            <a:endParaRPr/>
          </a:p>
        </p:txBody>
      </p:sp>
      <p:sp>
        <p:nvSpPr>
          <p:cNvPr id="197" name="Google Shape;197;p26"/>
          <p:cNvSpPr/>
          <p:nvPr/>
        </p:nvSpPr>
        <p:spPr>
          <a:xfrm>
            <a:off x="18157281" y="10883050"/>
            <a:ext cx="4196557" cy="774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Victor Hope</a:t>
            </a:r>
            <a:endParaRPr/>
          </a:p>
        </p:txBody>
      </p:sp>
      <p:sp>
        <p:nvSpPr>
          <p:cNvPr id="198" name="Google Shape;198;p26"/>
          <p:cNvSpPr/>
          <p:nvPr/>
        </p:nvSpPr>
        <p:spPr>
          <a:xfrm>
            <a:off x="12589958" y="-15379"/>
            <a:ext cx="5120401" cy="4460379"/>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9" name="Google Shape;199;p26"/>
          <p:cNvSpPr/>
          <p:nvPr/>
        </p:nvSpPr>
        <p:spPr>
          <a:xfrm>
            <a:off x="12931833" y="2447553"/>
            <a:ext cx="4436651"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Chief Quality Control Officer</a:t>
            </a:r>
            <a:endParaRPr/>
          </a:p>
        </p:txBody>
      </p:sp>
      <p:sp>
        <p:nvSpPr>
          <p:cNvPr id="200" name="Google Shape;200;p26"/>
          <p:cNvSpPr/>
          <p:nvPr/>
        </p:nvSpPr>
        <p:spPr>
          <a:xfrm>
            <a:off x="13051880" y="1612050"/>
            <a:ext cx="4196558" cy="774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Gladys Hope</a:t>
            </a:r>
            <a:endParaRPr/>
          </a:p>
        </p:txBody>
      </p:sp>
      <p:sp>
        <p:nvSpPr>
          <p:cNvPr id="201" name="Google Shape;201;p26"/>
          <p:cNvSpPr/>
          <p:nvPr/>
        </p:nvSpPr>
        <p:spPr>
          <a:xfrm>
            <a:off x="7484558" y="9255621"/>
            <a:ext cx="5120401" cy="4460379"/>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2" name="Google Shape;202;p26"/>
          <p:cNvSpPr/>
          <p:nvPr/>
        </p:nvSpPr>
        <p:spPr>
          <a:xfrm>
            <a:off x="8154451" y="11718553"/>
            <a:ext cx="3780616"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Founder &amp; Chairman</a:t>
            </a:r>
            <a:endParaRPr/>
          </a:p>
        </p:txBody>
      </p:sp>
      <p:sp>
        <p:nvSpPr>
          <p:cNvPr id="203" name="Google Shape;203;p26"/>
          <p:cNvSpPr/>
          <p:nvPr/>
        </p:nvSpPr>
        <p:spPr>
          <a:xfrm>
            <a:off x="7946481" y="10883050"/>
            <a:ext cx="4196557" cy="774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William Hope</a:t>
            </a:r>
            <a:endParaRPr/>
          </a:p>
        </p:txBody>
      </p:sp>
      <p:sp>
        <p:nvSpPr>
          <p:cNvPr id="204" name="Google Shape;204;p26"/>
          <p:cNvSpPr/>
          <p:nvPr/>
        </p:nvSpPr>
        <p:spPr>
          <a:xfrm>
            <a:off x="1558925" y="6970186"/>
            <a:ext cx="5837105" cy="260349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THE</a:t>
            </a:r>
            <a:endParaRPr/>
          </a:p>
          <a:p>
            <a:pPr indent="0" lvl="0" marL="0" marR="0" rtl="0" algn="l">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TEAM</a:t>
            </a:r>
            <a:endParaRPr/>
          </a:p>
        </p:txBody>
      </p:sp>
      <p:sp>
        <p:nvSpPr>
          <p:cNvPr id="205" name="Google Shape;205;p26"/>
          <p:cNvSpPr/>
          <p:nvPr/>
        </p:nvSpPr>
        <p:spPr>
          <a:xfrm rot="-5400000">
            <a:off x="-1972818" y="11253541"/>
            <a:ext cx="4516141" cy="570505"/>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6" name="Google Shape;206;p26"/>
          <p:cNvPicPr preferRelativeResize="0"/>
          <p:nvPr/>
        </p:nvPicPr>
        <p:blipFill rotWithShape="1">
          <a:blip r:embed="rId4">
            <a:alphaModFix/>
          </a:blip>
          <a:srcRect b="6693" l="17283" r="16002" t="357"/>
          <a:stretch/>
        </p:blipFill>
        <p:spPr>
          <a:xfrm>
            <a:off x="7484558" y="0"/>
            <a:ext cx="5120401" cy="9881890"/>
          </a:xfrm>
          <a:prstGeom prst="rect">
            <a:avLst/>
          </a:prstGeom>
          <a:noFill/>
          <a:ln>
            <a:noFill/>
          </a:ln>
        </p:spPr>
      </p:pic>
      <p:pic>
        <p:nvPicPr>
          <p:cNvPr id="207" name="Google Shape;207;p26"/>
          <p:cNvPicPr preferRelativeResize="0"/>
          <p:nvPr/>
        </p:nvPicPr>
        <p:blipFill rotWithShape="1">
          <a:blip r:embed="rId5">
            <a:alphaModFix/>
          </a:blip>
          <a:srcRect b="11796" l="20001" r="9510" t="751"/>
          <a:stretch/>
        </p:blipFill>
        <p:spPr>
          <a:xfrm>
            <a:off x="12589958" y="4188023"/>
            <a:ext cx="5120401" cy="95279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7"/>
          <p:cNvSpPr/>
          <p:nvPr/>
        </p:nvSpPr>
        <p:spPr>
          <a:xfrm>
            <a:off x="8572581" y="0"/>
            <a:ext cx="812810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3" name="Google Shape;213;p27"/>
          <p:cNvSpPr/>
          <p:nvPr/>
        </p:nvSpPr>
        <p:spPr>
          <a:xfrm>
            <a:off x="4878685" y="7981955"/>
            <a:ext cx="11249057" cy="278129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C32B"/>
              </a:buClr>
              <a:buSzPts val="15000"/>
              <a:buFont typeface="Poppins"/>
              <a:buNone/>
            </a:pPr>
            <a:r>
              <a:rPr b="1" i="0" lang="en-US" sz="15000" u="none" cap="none" strike="noStrike">
                <a:solidFill>
                  <a:srgbClr val="FFC32B"/>
                </a:solidFill>
                <a:latin typeface="Poppins"/>
                <a:ea typeface="Poppins"/>
                <a:cs typeface="Poppins"/>
                <a:sym typeface="Poppins"/>
              </a:rPr>
              <a:t>THANK</a:t>
            </a:r>
            <a:r>
              <a:rPr b="1" i="0" lang="en-US" sz="15000" u="none" cap="none" strike="noStrike">
                <a:solidFill>
                  <a:srgbClr val="F4D3BC"/>
                </a:solidFill>
                <a:latin typeface="Poppins"/>
                <a:ea typeface="Poppins"/>
                <a:cs typeface="Poppins"/>
                <a:sym typeface="Poppins"/>
              </a:rPr>
              <a:t> </a:t>
            </a:r>
            <a:r>
              <a:rPr b="1" i="0" lang="en-US" sz="15000" u="none" cap="none" strike="noStrike">
                <a:solidFill>
                  <a:srgbClr val="9451FF"/>
                </a:solidFill>
                <a:latin typeface="Poppins"/>
                <a:ea typeface="Poppins"/>
                <a:cs typeface="Poppins"/>
                <a:sym typeface="Poppins"/>
              </a:rPr>
              <a:t>YOU</a:t>
            </a:r>
            <a:endParaRPr/>
          </a:p>
        </p:txBody>
      </p:sp>
      <p:sp>
        <p:nvSpPr>
          <p:cNvPr id="214" name="Google Shape;214;p27"/>
          <p:cNvSpPr txBox="1"/>
          <p:nvPr>
            <p:ph idx="1" type="body"/>
          </p:nvPr>
        </p:nvSpPr>
        <p:spPr>
          <a:xfrm>
            <a:off x="4878685" y="11381434"/>
            <a:ext cx="10664230" cy="1778993"/>
          </a:xfrm>
          <a:prstGeom prst="rect">
            <a:avLst/>
          </a:prstGeom>
          <a:noFill/>
          <a:ln>
            <a:noFill/>
          </a:ln>
        </p:spPr>
        <p:txBody>
          <a:bodyPr anchorCtr="0" anchor="ctr" bIns="50800" lIns="50800" spcFirstLastPara="1" rIns="50800" wrap="square" tIns="50800">
            <a:noAutofit/>
          </a:bodyPr>
          <a:lstStyle/>
          <a:p>
            <a:pPr indent="0" lvl="0" marL="0" rtl="0" algn="r">
              <a:lnSpc>
                <a:spcPct val="100000"/>
              </a:lnSpc>
              <a:spcBef>
                <a:spcPts val="0"/>
              </a:spcBef>
              <a:spcAft>
                <a:spcPts val="0"/>
              </a:spcAft>
              <a:buClr>
                <a:srgbClr val="000000"/>
              </a:buClr>
              <a:buSzPts val="3000"/>
              <a:buFont typeface="Roboto Light"/>
              <a:buNone/>
            </a:pPr>
            <a:r>
              <a:rPr lang="en-US" sz="3000">
                <a:latin typeface="Roboto Light"/>
                <a:ea typeface="Roboto Light"/>
                <a:cs typeface="Roboto Light"/>
                <a:sym typeface="Roboto Light"/>
              </a:rPr>
              <a:t>+982 23489234 | hometel@gmail.com | home@tel.com</a:t>
            </a:r>
            <a:endParaRPr/>
          </a:p>
        </p:txBody>
      </p:sp>
      <p:sp>
        <p:nvSpPr>
          <p:cNvPr id="215" name="Google Shape;215;p27"/>
          <p:cNvSpPr/>
          <p:nvPr/>
        </p:nvSpPr>
        <p:spPr>
          <a:xfrm>
            <a:off x="1271071" y="8649535"/>
            <a:ext cx="2743638" cy="3760109"/>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6" name="Google Shape;216;p27"/>
          <p:cNvSpPr/>
          <p:nvPr/>
        </p:nvSpPr>
        <p:spPr>
          <a:xfrm>
            <a:off x="21852194" y="1295400"/>
            <a:ext cx="1274506" cy="1282716"/>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1530847" y="7250575"/>
            <a:ext cx="9538166" cy="3661259"/>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5E5E5E"/>
              </a:buClr>
              <a:buSzPts val="2500"/>
              <a:buFont typeface="Roboto Light"/>
              <a:buNone/>
            </a:pPr>
            <a:r>
              <a:rPr b="0" i="0" lang="en-US" sz="2500" u="none" cap="none" strike="noStrike">
                <a:solidFill>
                  <a:srgbClr val="5E5E5E"/>
                </a:solidFill>
                <a:latin typeface="Roboto Light"/>
                <a:ea typeface="Roboto Light"/>
                <a:cs typeface="Roboto Light"/>
                <a:sym typeface="Roboto Light"/>
              </a:rPr>
              <a:t>This product report will be held at Home Tel. Communications Conference Room on January 23, 2021 from 10am to 8pm. It is aimed to be launched in the mid 2022’s and aspires to deliver the fast and reliable internet connection on a bigger and broader scale across the country starting at just $39.99. If approved, the profits gained from the project will be donated to the international feeding program organized by Feeding America.</a:t>
            </a:r>
            <a:endParaRPr/>
          </a:p>
        </p:txBody>
      </p:sp>
      <p:sp>
        <p:nvSpPr>
          <p:cNvPr id="69" name="Google Shape;69;p15"/>
          <p:cNvSpPr/>
          <p:nvPr/>
        </p:nvSpPr>
        <p:spPr>
          <a:xfrm>
            <a:off x="1563087" y="6123139"/>
            <a:ext cx="9538166" cy="812797"/>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5E5E5E"/>
              </a:buClr>
              <a:buSzPts val="4000"/>
              <a:buFont typeface="Poppins"/>
              <a:buNone/>
            </a:pPr>
            <a:r>
              <a:rPr b="1" i="0" lang="en-US" sz="4000" u="none" cap="none" strike="noStrike">
                <a:solidFill>
                  <a:srgbClr val="5E5E5E"/>
                </a:solidFill>
                <a:latin typeface="Poppins"/>
                <a:ea typeface="Poppins"/>
                <a:cs typeface="Poppins"/>
                <a:sym typeface="Poppins"/>
              </a:rPr>
              <a:t>Fibre Optic Tech Product Sales</a:t>
            </a:r>
            <a:endParaRPr/>
          </a:p>
        </p:txBody>
      </p:sp>
      <p:sp>
        <p:nvSpPr>
          <p:cNvPr id="70" name="Google Shape;70;p15"/>
          <p:cNvSpPr/>
          <p:nvPr/>
        </p:nvSpPr>
        <p:spPr>
          <a:xfrm>
            <a:off x="4807066" y="2202787"/>
            <a:ext cx="14846068" cy="1257296"/>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7000"/>
              <a:buFont typeface="Poppins"/>
              <a:buNone/>
            </a:pPr>
            <a:r>
              <a:rPr b="1" i="0" lang="en-US" sz="7000" u="none" cap="none" strike="noStrike">
                <a:solidFill>
                  <a:srgbClr val="9451FF"/>
                </a:solidFill>
                <a:latin typeface="Poppins"/>
                <a:ea typeface="Poppins"/>
                <a:cs typeface="Poppins"/>
                <a:sym typeface="Poppins"/>
              </a:rPr>
              <a:t>BOOST SUBSCRIBER REPORT</a:t>
            </a:r>
            <a:endParaRPr/>
          </a:p>
        </p:txBody>
      </p:sp>
      <p:sp>
        <p:nvSpPr>
          <p:cNvPr id="71" name="Google Shape;71;p15"/>
          <p:cNvSpPr/>
          <p:nvPr/>
        </p:nvSpPr>
        <p:spPr>
          <a:xfrm>
            <a:off x="13285188" y="7253505"/>
            <a:ext cx="9538166" cy="3661259"/>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5E5E5E"/>
              </a:buClr>
              <a:buSzPts val="2500"/>
              <a:buFont typeface="Roboto Light"/>
              <a:buNone/>
            </a:pPr>
            <a:r>
              <a:rPr b="0" i="0" lang="en-US" sz="2500" u="none" cap="none" strike="noStrike">
                <a:solidFill>
                  <a:srgbClr val="5E5E5E"/>
                </a:solidFill>
                <a:latin typeface="Roboto Light"/>
                <a:ea typeface="Roboto Light"/>
                <a:cs typeface="Roboto Light"/>
                <a:sym typeface="Roboto Light"/>
              </a:rPr>
              <a:t>This product report will be discussed at Home Tel. Communications CEO Meeting Room on February 03, 2024 from 8am to 9pm. This product report is aimed to discuss the positive effects and generated profits gained from the landline sales launched during 2020 as well as launch a new marketing campaign for the product sales. Profits gained from this project will be used for the system upgrade of Home Tel. Communications.</a:t>
            </a:r>
            <a:endParaRPr/>
          </a:p>
        </p:txBody>
      </p:sp>
      <p:sp>
        <p:nvSpPr>
          <p:cNvPr id="72" name="Google Shape;72;p15"/>
          <p:cNvSpPr/>
          <p:nvPr/>
        </p:nvSpPr>
        <p:spPr>
          <a:xfrm>
            <a:off x="13361388" y="6161239"/>
            <a:ext cx="9538166" cy="81279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5E5E5E"/>
              </a:buClr>
              <a:buSzPts val="4000"/>
              <a:buFont typeface="Poppins"/>
              <a:buNone/>
            </a:pPr>
            <a:r>
              <a:rPr b="1" i="0" lang="en-US" sz="4000" u="none" cap="none" strike="noStrike">
                <a:solidFill>
                  <a:srgbClr val="5E5E5E"/>
                </a:solidFill>
                <a:latin typeface="Poppins"/>
                <a:ea typeface="Poppins"/>
                <a:cs typeface="Poppins"/>
                <a:sym typeface="Poppins"/>
              </a:rPr>
              <a:t>Home Tel. Landline Sales</a:t>
            </a:r>
            <a:endParaRPr/>
          </a:p>
        </p:txBody>
      </p:sp>
      <p:sp>
        <p:nvSpPr>
          <p:cNvPr id="73" name="Google Shape;73;p15"/>
          <p:cNvSpPr/>
          <p:nvPr/>
        </p:nvSpPr>
        <p:spPr>
          <a:xfrm>
            <a:off x="1575871" y="11497411"/>
            <a:ext cx="9436399" cy="567132"/>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4" name="Google Shape;74;p15"/>
          <p:cNvSpPr/>
          <p:nvPr/>
        </p:nvSpPr>
        <p:spPr>
          <a:xfrm>
            <a:off x="13336070" y="11497411"/>
            <a:ext cx="9436399" cy="567132"/>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p:nvPr/>
        </p:nvSpPr>
        <p:spPr>
          <a:xfrm>
            <a:off x="13746484" y="8993852"/>
            <a:ext cx="9060270"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Intertwine, Inc. is a social interaction &amp; networking site located in San Francisco, California. Founded in 2008 by Kevin Wilson, a website programmer and an IT expert from the city of Dallas, Texas.</a:t>
            </a:r>
            <a:endParaRPr/>
          </a:p>
        </p:txBody>
      </p:sp>
      <p:sp>
        <p:nvSpPr>
          <p:cNvPr id="80" name="Google Shape;80;p16"/>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1" name="Google Shape;81;p16"/>
          <p:cNvSpPr/>
          <p:nvPr/>
        </p:nvSpPr>
        <p:spPr>
          <a:xfrm>
            <a:off x="13716988" y="6956833"/>
            <a:ext cx="9538166" cy="81279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4000"/>
              <a:buFont typeface="Poppins"/>
              <a:buNone/>
            </a:pPr>
            <a:r>
              <a:rPr b="1" i="0" lang="en-US" sz="4000" u="none" cap="none" strike="noStrike">
                <a:solidFill>
                  <a:srgbClr val="5E5E5E"/>
                </a:solidFill>
                <a:latin typeface="Poppins"/>
                <a:ea typeface="Poppins"/>
                <a:cs typeface="Poppins"/>
                <a:sym typeface="Poppins"/>
              </a:rPr>
              <a:t>William Hope</a:t>
            </a:r>
            <a:endParaRPr/>
          </a:p>
        </p:txBody>
      </p:sp>
      <p:sp>
        <p:nvSpPr>
          <p:cNvPr id="82" name="Google Shape;82;p16"/>
          <p:cNvSpPr/>
          <p:nvPr/>
        </p:nvSpPr>
        <p:spPr>
          <a:xfrm>
            <a:off x="13716988" y="3095884"/>
            <a:ext cx="4009099" cy="12572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ABOUT</a:t>
            </a:r>
            <a:endParaRPr/>
          </a:p>
        </p:txBody>
      </p:sp>
      <p:sp>
        <p:nvSpPr>
          <p:cNvPr id="83" name="Google Shape;83;p16"/>
          <p:cNvSpPr/>
          <p:nvPr/>
        </p:nvSpPr>
        <p:spPr>
          <a:xfrm>
            <a:off x="7264400" y="-1"/>
            <a:ext cx="4431845" cy="13716002"/>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16"/>
          <p:cNvSpPr/>
          <p:nvPr/>
        </p:nvSpPr>
        <p:spPr>
          <a:xfrm>
            <a:off x="13716988" y="7759365"/>
            <a:ext cx="8688398" cy="444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300"/>
              <a:buFont typeface="Roboto"/>
              <a:buNone/>
            </a:pPr>
            <a:r>
              <a:rPr b="0" i="1" lang="en-US" sz="2300" u="none" cap="none" strike="noStrike">
                <a:solidFill>
                  <a:srgbClr val="5E5E5E"/>
                </a:solidFill>
                <a:latin typeface="Roboto"/>
                <a:ea typeface="Roboto"/>
                <a:cs typeface="Roboto"/>
                <a:sym typeface="Roboto"/>
              </a:rPr>
              <a:t>The Founder &amp; Chairman of Home Tel. Communications</a:t>
            </a:r>
            <a:endParaRPr/>
          </a:p>
        </p:txBody>
      </p:sp>
      <p:pic>
        <p:nvPicPr>
          <p:cNvPr id="85" name="Google Shape;85;p16"/>
          <p:cNvPicPr preferRelativeResize="0"/>
          <p:nvPr/>
        </p:nvPicPr>
        <p:blipFill rotWithShape="1">
          <a:blip r:embed="rId3">
            <a:alphaModFix/>
          </a:blip>
          <a:srcRect b="0" l="13071" r="13071" t="0"/>
          <a:stretch/>
        </p:blipFill>
        <p:spPr>
          <a:xfrm>
            <a:off x="0" y="0"/>
            <a:ext cx="7313157" cy="13715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1" name="Google Shape;91;p17"/>
          <p:cNvSpPr/>
          <p:nvPr/>
        </p:nvSpPr>
        <p:spPr>
          <a:xfrm>
            <a:off x="1575787" y="3066387"/>
            <a:ext cx="6866301" cy="12572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TESTIMONIAL</a:t>
            </a:r>
            <a:endParaRPr/>
          </a:p>
        </p:txBody>
      </p:sp>
      <p:sp>
        <p:nvSpPr>
          <p:cNvPr id="92" name="Google Shape;92;p17"/>
          <p:cNvSpPr/>
          <p:nvPr/>
        </p:nvSpPr>
        <p:spPr>
          <a:xfrm>
            <a:off x="15487311" y="0"/>
            <a:ext cx="8896689" cy="11585179"/>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93" name="Google Shape;93;p17"/>
          <p:cNvPicPr preferRelativeResize="0"/>
          <p:nvPr/>
        </p:nvPicPr>
        <p:blipFill rotWithShape="1">
          <a:blip r:embed="rId3">
            <a:alphaModFix/>
          </a:blip>
          <a:srcRect b="0" l="4670" r="4670" t="0"/>
          <a:stretch/>
        </p:blipFill>
        <p:spPr>
          <a:xfrm>
            <a:off x="17070784" y="1617563"/>
            <a:ext cx="7313157" cy="12098438"/>
          </a:xfrm>
          <a:prstGeom prst="rect">
            <a:avLst/>
          </a:prstGeom>
          <a:noFill/>
          <a:ln>
            <a:noFill/>
          </a:ln>
        </p:spPr>
      </p:pic>
      <p:sp>
        <p:nvSpPr>
          <p:cNvPr id="94" name="Google Shape;94;p17"/>
          <p:cNvSpPr/>
          <p:nvPr/>
        </p:nvSpPr>
        <p:spPr>
          <a:xfrm>
            <a:off x="2787315" y="8707753"/>
            <a:ext cx="7999422" cy="18796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For over 29 years in the industry, Home Tel. Communications has provided strong, quality internet and landline connection in urban and rural areas across the country.</a:t>
            </a:r>
            <a:endParaRPr/>
          </a:p>
        </p:txBody>
      </p:sp>
      <p:sp>
        <p:nvSpPr>
          <p:cNvPr id="95" name="Google Shape;95;p17"/>
          <p:cNvSpPr/>
          <p:nvPr/>
        </p:nvSpPr>
        <p:spPr>
          <a:xfrm>
            <a:off x="1444784" y="6980561"/>
            <a:ext cx="7999423"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451FF"/>
              </a:buClr>
              <a:buSzPts val="20000"/>
              <a:buFont typeface="Poppins"/>
              <a:buNone/>
            </a:pPr>
            <a:r>
              <a:rPr b="0" i="0" lang="en-US" sz="20000" u="none" cap="none" strike="noStrike">
                <a:solidFill>
                  <a:srgbClr val="9451FF"/>
                </a:solidFill>
                <a:latin typeface="Poppins"/>
                <a:ea typeface="Poppins"/>
                <a:cs typeface="Poppins"/>
                <a:sym typeface="Poppins"/>
              </a:rPr>
              <a:t>“</a:t>
            </a:r>
            <a:endParaRPr/>
          </a:p>
        </p:txBody>
      </p:sp>
      <p:sp>
        <p:nvSpPr>
          <p:cNvPr id="96" name="Google Shape;96;p17"/>
          <p:cNvSpPr/>
          <p:nvPr/>
        </p:nvSpPr>
        <p:spPr>
          <a:xfrm>
            <a:off x="2787315" y="11241403"/>
            <a:ext cx="7999422"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500"/>
              <a:buFont typeface="Roboto"/>
              <a:buNone/>
            </a:pPr>
            <a:r>
              <a:rPr b="1" i="1" lang="en-US" sz="2500" u="none" cap="none" strike="noStrike">
                <a:solidFill>
                  <a:srgbClr val="5E5E5E"/>
                </a:solidFill>
                <a:latin typeface="Roboto"/>
                <a:ea typeface="Roboto"/>
                <a:cs typeface="Roboto"/>
                <a:sym typeface="Roboto"/>
              </a:rPr>
              <a:t>- Gladys Hope , 38 ,Chief Quality Control Officer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2" name="Google Shape;102;p18"/>
          <p:cNvSpPr/>
          <p:nvPr/>
        </p:nvSpPr>
        <p:spPr>
          <a:xfrm>
            <a:off x="18441388" y="10635587"/>
            <a:ext cx="5032739" cy="12572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HISTORY</a:t>
            </a:r>
            <a:endParaRPr/>
          </a:p>
        </p:txBody>
      </p:sp>
      <p:pic>
        <p:nvPicPr>
          <p:cNvPr id="103" name="Google Shape;103;p18"/>
          <p:cNvPicPr preferRelativeResize="0"/>
          <p:nvPr/>
        </p:nvPicPr>
        <p:blipFill rotWithShape="1">
          <a:blip r:embed="rId3">
            <a:alphaModFix/>
          </a:blip>
          <a:srcRect b="0" l="51363" r="13086" t="0"/>
          <a:stretch/>
        </p:blipFill>
        <p:spPr>
          <a:xfrm>
            <a:off x="9677400" y="0"/>
            <a:ext cx="7313157" cy="13716000"/>
          </a:xfrm>
          <a:prstGeom prst="rect">
            <a:avLst/>
          </a:prstGeom>
          <a:noFill/>
          <a:ln>
            <a:noFill/>
          </a:ln>
        </p:spPr>
      </p:pic>
      <p:sp>
        <p:nvSpPr>
          <p:cNvPr id="104" name="Google Shape;104;p18"/>
          <p:cNvSpPr/>
          <p:nvPr/>
        </p:nvSpPr>
        <p:spPr>
          <a:xfrm>
            <a:off x="1530444" y="1817684"/>
            <a:ext cx="6616512" cy="9986708"/>
          </a:xfrm>
          <a:prstGeom prst="rect">
            <a:avLst/>
          </a:prstGeom>
          <a:noFill/>
          <a:ln>
            <a:noFill/>
          </a:ln>
        </p:spPr>
        <p:txBody>
          <a:bodyPr anchorCtr="0" anchor="t" bIns="50800" lIns="50800" spcFirstLastPara="1" rIns="50800" wrap="square" tIns="50800">
            <a:noAutofit/>
          </a:bodyPr>
          <a:lstStyle/>
          <a:p>
            <a:pPr indent="0" lvl="0" marL="0" marR="0" rtl="0" algn="just">
              <a:lnSpc>
                <a:spcPct val="13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Home Tel. Communications started its operation in 1989 with only $1000 capital and just 2 products. Founded by William Hope, Home Tel. Communications strived to become the top internet and landline business in the industry. In the mid 2010’s, the company achieved its mainstream success through its extensive marketing project of its excellent internet and landline products that proved to not only be highly reliable, but also highly affordable. Today,the company  has up to 50 million subscribers and is considered as one of the fastest growing companies in the country.</a:t>
            </a:r>
            <a:endParaRPr/>
          </a:p>
        </p:txBody>
      </p:sp>
      <p:sp>
        <p:nvSpPr>
          <p:cNvPr id="105" name="Google Shape;105;p18"/>
          <p:cNvSpPr/>
          <p:nvPr/>
        </p:nvSpPr>
        <p:spPr>
          <a:xfrm rot="-5400000">
            <a:off x="22688201" y="12058999"/>
            <a:ext cx="2819103" cy="570506"/>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9"/>
          <p:cNvSpPr/>
          <p:nvPr/>
        </p:nvSpPr>
        <p:spPr>
          <a:xfrm>
            <a:off x="16346884" y="8393509"/>
            <a:ext cx="6413898" cy="5322492"/>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1" name="Google Shape;111;p19"/>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12" name="Google Shape;112;p19"/>
          <p:cNvPicPr preferRelativeResize="0"/>
          <p:nvPr/>
        </p:nvPicPr>
        <p:blipFill rotWithShape="1">
          <a:blip r:embed="rId3">
            <a:alphaModFix/>
          </a:blip>
          <a:srcRect b="0" l="9841" r="9841" t="0"/>
          <a:stretch/>
        </p:blipFill>
        <p:spPr>
          <a:xfrm>
            <a:off x="1576784" y="8393509"/>
            <a:ext cx="6413839" cy="5322492"/>
          </a:xfrm>
          <a:prstGeom prst="rect">
            <a:avLst/>
          </a:prstGeom>
          <a:noFill/>
          <a:ln>
            <a:noFill/>
          </a:ln>
        </p:spPr>
      </p:pic>
      <p:pic>
        <p:nvPicPr>
          <p:cNvPr id="113" name="Google Shape;113;p19"/>
          <p:cNvPicPr preferRelativeResize="0"/>
          <p:nvPr/>
        </p:nvPicPr>
        <p:blipFill rotWithShape="1">
          <a:blip r:embed="rId4">
            <a:alphaModFix/>
          </a:blip>
          <a:srcRect b="0" l="14330" r="14330" t="0"/>
          <a:stretch/>
        </p:blipFill>
        <p:spPr>
          <a:xfrm>
            <a:off x="8985051" y="8393509"/>
            <a:ext cx="6413839" cy="5322492"/>
          </a:xfrm>
          <a:prstGeom prst="rect">
            <a:avLst/>
          </a:prstGeom>
          <a:noFill/>
          <a:ln>
            <a:noFill/>
          </a:ln>
        </p:spPr>
      </p:pic>
      <p:sp>
        <p:nvSpPr>
          <p:cNvPr id="114" name="Google Shape;114;p19"/>
          <p:cNvSpPr/>
          <p:nvPr/>
        </p:nvSpPr>
        <p:spPr>
          <a:xfrm>
            <a:off x="1572649" y="5102589"/>
            <a:ext cx="9930077" cy="15388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451FF"/>
              </a:buClr>
              <a:buSzPts val="5000"/>
              <a:buFont typeface="Poppins"/>
              <a:buNone/>
            </a:pPr>
            <a:r>
              <a:rPr b="1" i="0" lang="en-US" sz="5000" u="none" cap="none" strike="noStrike">
                <a:solidFill>
                  <a:srgbClr val="9451FF"/>
                </a:solidFill>
                <a:latin typeface="Poppins"/>
                <a:ea typeface="Poppins"/>
                <a:cs typeface="Poppins"/>
                <a:sym typeface="Poppins"/>
              </a:rPr>
              <a:t>HOME TEL. </a:t>
            </a:r>
            <a:endParaRPr/>
          </a:p>
          <a:p>
            <a:pPr indent="0" lvl="0" marL="0" marR="0" rtl="0" algn="l">
              <a:lnSpc>
                <a:spcPct val="100000"/>
              </a:lnSpc>
              <a:spcBef>
                <a:spcPts val="0"/>
              </a:spcBef>
              <a:spcAft>
                <a:spcPts val="0"/>
              </a:spcAft>
              <a:buClr>
                <a:srgbClr val="9451FF"/>
              </a:buClr>
              <a:buSzPts val="5000"/>
              <a:buFont typeface="Poppins"/>
              <a:buNone/>
            </a:pPr>
            <a:r>
              <a:rPr b="1" i="0" lang="en-US" sz="5000" u="none" cap="none" strike="noStrike">
                <a:solidFill>
                  <a:srgbClr val="9451FF"/>
                </a:solidFill>
                <a:latin typeface="Poppins"/>
                <a:ea typeface="Poppins"/>
                <a:cs typeface="Poppins"/>
                <a:sym typeface="Poppins"/>
              </a:rPr>
              <a:t>LANDLINE SALES</a:t>
            </a:r>
            <a:endParaRPr/>
          </a:p>
        </p:txBody>
      </p:sp>
      <p:sp>
        <p:nvSpPr>
          <p:cNvPr id="115" name="Google Shape;115;p19"/>
          <p:cNvSpPr/>
          <p:nvPr/>
        </p:nvSpPr>
        <p:spPr>
          <a:xfrm>
            <a:off x="12650187" y="2988159"/>
            <a:ext cx="10149295" cy="356362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This product report will be discussed at Home Tel. Communications CEO Meeting Room on February 03, 2024 from 8am to 9pm. This product report is aimed to discuss the positive effects and generated profits gained from the landline sales launched during 2020 as well as launch a new marketing campaign for the product sales. Profits gained from this project will be used for the system upgrade of Home Tel. Communications.</a:t>
            </a:r>
            <a:endParaRPr/>
          </a:p>
        </p:txBody>
      </p:sp>
      <p:sp>
        <p:nvSpPr>
          <p:cNvPr id="116" name="Google Shape;116;p19"/>
          <p:cNvSpPr/>
          <p:nvPr/>
        </p:nvSpPr>
        <p:spPr>
          <a:xfrm>
            <a:off x="12624787" y="1499282"/>
            <a:ext cx="9692352" cy="990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Home Tel. Communications CEO Meeting Room</a:t>
            </a:r>
            <a:endParaRPr/>
          </a:p>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February 03, 2024 | 8am to 9pm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0"/>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2" name="Google Shape;122;p20"/>
          <p:cNvPicPr preferRelativeResize="0"/>
          <p:nvPr/>
        </p:nvPicPr>
        <p:blipFill rotWithShape="1">
          <a:blip r:embed="rId3">
            <a:alphaModFix/>
          </a:blip>
          <a:srcRect b="8579" l="0" r="0" t="45691"/>
          <a:stretch/>
        </p:blipFill>
        <p:spPr>
          <a:xfrm>
            <a:off x="1576784" y="6739929"/>
            <a:ext cx="22847540" cy="6976071"/>
          </a:xfrm>
          <a:prstGeom prst="rect">
            <a:avLst/>
          </a:prstGeom>
          <a:noFill/>
          <a:ln>
            <a:noFill/>
          </a:ln>
        </p:spPr>
      </p:pic>
      <p:sp>
        <p:nvSpPr>
          <p:cNvPr id="123" name="Google Shape;123;p20"/>
          <p:cNvSpPr/>
          <p:nvPr/>
        </p:nvSpPr>
        <p:spPr>
          <a:xfrm>
            <a:off x="1572649" y="3722795"/>
            <a:ext cx="9930077" cy="15388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451FF"/>
              </a:buClr>
              <a:buSzPts val="5000"/>
              <a:buFont typeface="Poppins"/>
              <a:buNone/>
            </a:pPr>
            <a:r>
              <a:rPr b="1" i="0" lang="en-US" sz="5000" u="none" cap="none" strike="noStrike">
                <a:solidFill>
                  <a:srgbClr val="9451FF"/>
                </a:solidFill>
                <a:latin typeface="Poppins"/>
                <a:ea typeface="Poppins"/>
                <a:cs typeface="Poppins"/>
                <a:sym typeface="Poppins"/>
              </a:rPr>
              <a:t>SUBSCRIBER REPORT GENERAL MEETING</a:t>
            </a:r>
            <a:endParaRPr/>
          </a:p>
        </p:txBody>
      </p:sp>
      <p:sp>
        <p:nvSpPr>
          <p:cNvPr id="124" name="Google Shape;124;p20"/>
          <p:cNvSpPr/>
          <p:nvPr/>
        </p:nvSpPr>
        <p:spPr>
          <a:xfrm>
            <a:off x="12650187" y="2990699"/>
            <a:ext cx="10149295" cy="22377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This general meeting will be held at Home Tel. Communications Conference Room on January 05, 2020 from 12pm to 8pm and is aimed to discuss the future projects to be handled by the company. Additionally, there will be a discussion regarding the subscribers gained during the year 2015 to 2022.</a:t>
            </a:r>
            <a:endParaRPr/>
          </a:p>
        </p:txBody>
      </p:sp>
      <p:sp>
        <p:nvSpPr>
          <p:cNvPr id="125" name="Google Shape;125;p20"/>
          <p:cNvSpPr/>
          <p:nvPr/>
        </p:nvSpPr>
        <p:spPr>
          <a:xfrm>
            <a:off x="12624787" y="1499282"/>
            <a:ext cx="9692352" cy="990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Home Tel. Communications Conference Room</a:t>
            </a:r>
            <a:endParaRPr/>
          </a:p>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January 05, 2020 | 12pm to 8pm</a:t>
            </a:r>
            <a:endParaRPr/>
          </a:p>
        </p:txBody>
      </p:sp>
      <p:sp>
        <p:nvSpPr>
          <p:cNvPr id="126" name="Google Shape;126;p20"/>
          <p:cNvSpPr/>
          <p:nvPr/>
        </p:nvSpPr>
        <p:spPr>
          <a:xfrm>
            <a:off x="1575871" y="1601213"/>
            <a:ext cx="7424144" cy="567133"/>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1"/>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2" name="Google Shape;132;p21"/>
          <p:cNvSpPr/>
          <p:nvPr/>
        </p:nvSpPr>
        <p:spPr>
          <a:xfrm>
            <a:off x="1533275" y="2159894"/>
            <a:ext cx="10495242" cy="2293577"/>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Clr>
                <a:srgbClr val="FFC32B"/>
              </a:buClr>
              <a:buSzPts val="7000"/>
              <a:buFont typeface="Poppins"/>
              <a:buNone/>
            </a:pPr>
            <a:r>
              <a:rPr b="1" i="0" lang="en-US" sz="7000" u="none" cap="none" strike="noStrike">
                <a:solidFill>
                  <a:srgbClr val="FFC32B"/>
                </a:solidFill>
                <a:latin typeface="Poppins"/>
                <a:ea typeface="Poppins"/>
                <a:cs typeface="Poppins"/>
                <a:sym typeface="Poppins"/>
              </a:rPr>
              <a:t>TESTIMONIAL FROM CUSTOMER</a:t>
            </a:r>
            <a:endParaRPr/>
          </a:p>
        </p:txBody>
      </p:sp>
      <p:sp>
        <p:nvSpPr>
          <p:cNvPr id="133" name="Google Shape;133;p21"/>
          <p:cNvSpPr/>
          <p:nvPr/>
        </p:nvSpPr>
        <p:spPr>
          <a:xfrm>
            <a:off x="15487313" y="0"/>
            <a:ext cx="8896688" cy="11585179"/>
          </a:xfrm>
          <a:prstGeom prst="rect">
            <a:avLst/>
          </a:prstGeom>
          <a:solidFill>
            <a:srgbClr val="9552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34" name="Google Shape;134;p21"/>
          <p:cNvPicPr preferRelativeResize="0"/>
          <p:nvPr/>
        </p:nvPicPr>
        <p:blipFill rotWithShape="1">
          <a:blip r:embed="rId3">
            <a:alphaModFix/>
          </a:blip>
          <a:srcRect b="12518" l="0" r="0" t="461"/>
          <a:stretch/>
        </p:blipFill>
        <p:spPr>
          <a:xfrm>
            <a:off x="13527583" y="1617563"/>
            <a:ext cx="9268859" cy="12098438"/>
          </a:xfrm>
          <a:prstGeom prst="rect">
            <a:avLst/>
          </a:prstGeom>
          <a:noFill/>
          <a:ln>
            <a:noFill/>
          </a:ln>
        </p:spPr>
      </p:pic>
      <p:sp>
        <p:nvSpPr>
          <p:cNvPr id="135" name="Google Shape;135;p21"/>
          <p:cNvSpPr/>
          <p:nvPr/>
        </p:nvSpPr>
        <p:spPr>
          <a:xfrm>
            <a:off x="2728321" y="7987950"/>
            <a:ext cx="8332698" cy="27686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I’ve been an internet subscriber of Home Tel. Communications for over 8 years and they gave me nothing but excellent customer care and strong, reliable internet connection that no other company can offer. I am happy and will always be satisfied with their services and products.</a:t>
            </a:r>
            <a:endParaRPr/>
          </a:p>
        </p:txBody>
      </p:sp>
      <p:sp>
        <p:nvSpPr>
          <p:cNvPr id="136" name="Google Shape;136;p21"/>
          <p:cNvSpPr/>
          <p:nvPr/>
        </p:nvSpPr>
        <p:spPr>
          <a:xfrm>
            <a:off x="1444784" y="6078861"/>
            <a:ext cx="7999423"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C32B"/>
              </a:buClr>
              <a:buSzPts val="20000"/>
              <a:buFont typeface="Poppins"/>
              <a:buNone/>
            </a:pPr>
            <a:r>
              <a:rPr b="0" i="0" lang="en-US" sz="20000" u="none" cap="none" strike="noStrike">
                <a:solidFill>
                  <a:srgbClr val="FFC32B"/>
                </a:solidFill>
                <a:latin typeface="Poppins"/>
                <a:ea typeface="Poppins"/>
                <a:cs typeface="Poppins"/>
                <a:sym typeface="Poppins"/>
              </a:rPr>
              <a:t>“</a:t>
            </a:r>
            <a:endParaRPr/>
          </a:p>
        </p:txBody>
      </p:sp>
      <p:sp>
        <p:nvSpPr>
          <p:cNvPr id="137" name="Google Shape;137;p21"/>
          <p:cNvSpPr/>
          <p:nvPr/>
        </p:nvSpPr>
        <p:spPr>
          <a:xfrm>
            <a:off x="2728321" y="11270900"/>
            <a:ext cx="7999422"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500"/>
              <a:buFont typeface="Roboto"/>
              <a:buNone/>
            </a:pPr>
            <a:r>
              <a:rPr b="1" i="1" lang="en-US" sz="2500" u="none" cap="none" strike="noStrike">
                <a:solidFill>
                  <a:srgbClr val="5E5E5E"/>
                </a:solidFill>
                <a:latin typeface="Roboto"/>
                <a:ea typeface="Roboto"/>
                <a:cs typeface="Roboto"/>
                <a:sym typeface="Roboto"/>
              </a:rPr>
              <a:t>- Michelle Hill, 49, Housewife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2"/>
          <p:cNvSpPr/>
          <p:nvPr/>
        </p:nvSpPr>
        <p:spPr>
          <a:xfrm>
            <a:off x="1555866" y="7993987"/>
            <a:ext cx="6707452" cy="12572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451FF"/>
              </a:buClr>
              <a:buSzPts val="7000"/>
              <a:buFont typeface="Poppins"/>
              <a:buNone/>
            </a:pPr>
            <a:r>
              <a:rPr b="1" i="0" lang="en-US" sz="7000" u="none" cap="none" strike="noStrike">
                <a:solidFill>
                  <a:srgbClr val="9451FF"/>
                </a:solidFill>
                <a:latin typeface="Poppins"/>
                <a:ea typeface="Poppins"/>
                <a:cs typeface="Poppins"/>
                <a:sym typeface="Poppins"/>
              </a:rPr>
              <a:t>MAIN GOAL</a:t>
            </a:r>
            <a:endParaRPr/>
          </a:p>
        </p:txBody>
      </p:sp>
      <p:sp>
        <p:nvSpPr>
          <p:cNvPr id="143" name="Google Shape;143;p22"/>
          <p:cNvSpPr/>
          <p:nvPr/>
        </p:nvSpPr>
        <p:spPr>
          <a:xfrm>
            <a:off x="1550387" y="2829384"/>
            <a:ext cx="9538166"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Home Tel. Communications commits itself in to giving the best quality of service and products through internet and landline products.</a:t>
            </a:r>
            <a:endParaRPr/>
          </a:p>
        </p:txBody>
      </p:sp>
      <p:sp>
        <p:nvSpPr>
          <p:cNvPr id="144" name="Google Shape;144;p22"/>
          <p:cNvSpPr/>
          <p:nvPr/>
        </p:nvSpPr>
        <p:spPr>
          <a:xfrm>
            <a:off x="1601271" y="1616811"/>
            <a:ext cx="9436399" cy="567132"/>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5" name="Google Shape;145;p22"/>
          <p:cNvPicPr preferRelativeResize="0"/>
          <p:nvPr/>
        </p:nvPicPr>
        <p:blipFill rotWithShape="1">
          <a:blip r:embed="rId3">
            <a:alphaModFix/>
          </a:blip>
          <a:srcRect b="19616" l="0" r="0" t="19617"/>
          <a:stretch/>
        </p:blipFill>
        <p:spPr>
          <a:xfrm>
            <a:off x="12856567" y="1605260"/>
            <a:ext cx="11527375" cy="105054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