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9753600" cx="13004800"/>
  <p:notesSz cx="6858000" cy="9144000"/>
  <p:embeddedFontLst>
    <p:embeddedFont>
      <p:font typeface="Roboto"/>
      <p:regular r:id="rId30"/>
      <p:bold r:id="rId31"/>
      <p:italic r:id="rId32"/>
      <p:boldItalic r:id="rId33"/>
    </p:embeddedFont>
    <p:embeddedFont>
      <p:font typeface="Poppins"/>
      <p:regular r:id="rId34"/>
      <p:bold r:id="rId35"/>
      <p:italic r:id="rId36"/>
      <p:boldItalic r:id="rId37"/>
    </p:embeddedFont>
    <p:embeddedFont>
      <p:font typeface="Poppins Light"/>
      <p:regular r:id="rId38"/>
      <p:bold r:id="rId39"/>
      <p:italic r:id="rId40"/>
      <p:boldItalic r:id="rId41"/>
    </p:embeddedFont>
    <p:embeddedFont>
      <p:font typeface="Open Sans SemiBold"/>
      <p:regular r:id="rId42"/>
      <p:bold r:id="rId43"/>
      <p:italic r:id="rId44"/>
      <p:boldItalic r:id="rId45"/>
    </p:embeddedFont>
    <p:embeddedFont>
      <p:font typeface="Poppins Medium"/>
      <p:regular r:id="rId46"/>
      <p:bold r:id="rId47"/>
      <p:italic r:id="rId48"/>
      <p:boldItalic r:id="rId49"/>
    </p:embeddedFont>
    <p:embeddedFont>
      <p:font typeface="Helvetica Neue"/>
      <p:regular r:id="rId50"/>
      <p:bold r:id="rId51"/>
      <p:italic r:id="rId52"/>
      <p:boldItalic r:id="rId53"/>
    </p:embeddedFont>
    <p:embeddedFont>
      <p:font typeface="Poppins SemiBold"/>
      <p:regular r:id="rId54"/>
      <p:bold r:id="rId55"/>
      <p:italic r:id="rId56"/>
      <p:boldItalic r:id="rId57"/>
    </p:embeddedFont>
    <p:embeddedFont>
      <p:font typeface="Helvetica Neue Light"/>
      <p:regular r:id="rId58"/>
      <p:bold r:id="rId59"/>
      <p:italic r:id="rId60"/>
      <p:boldItalic r:id="rId61"/>
    </p:embeddedFont>
    <p:embeddedFont>
      <p:font typeface="Open Sans"/>
      <p:bold r:id="rId62"/>
      <p:boldItalic r:id="rId6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BA37A28D-AAC1-40AA-A2E9-27635E44BE5A}">
  <a:tblStyle styleId="{BA37A28D-AAC1-40AA-A2E9-27635E44BE5A}" styleName="Table_0"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cap="flat" cmpd="sng" w="9525">
              <a:solidFill>
                <a:srgbClr val="5D5D5D"/>
              </a:solidFill>
              <a:prstDash val="dashDot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5D5D5D"/>
              </a:solidFill>
              <a:prstDash val="dashDot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5D5D5D"/>
              </a:solidFill>
              <a:prstDash val="dashDot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5D5D5D"/>
              </a:solidFill>
              <a:prstDash val="dashDot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5D5D5D"/>
              </a:solidFill>
              <a:prstDash val="dashDot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5D5D5D"/>
              </a:solidFill>
              <a:prstDash val="dashDot"/>
              <a:round/>
              <a:headEnd len="sm" w="sm" type="none"/>
              <a:tailEnd len="sm" w="sm" type="none"/>
            </a:ln>
          </a:insideV>
        </a:tcBdr>
        <a:fill>
          <a:solidFill>
            <a:srgbClr val="FAF7E9"/>
          </a:solidFill>
        </a:fill>
      </a:tcStyle>
    </a:wholeTbl>
    <a:band1H>
      <a:tcTxStyle/>
    </a:band1H>
    <a:band2H>
      <a:tcTxStyle b="off" i="off"/>
      <a:tcStyle>
        <a:fill>
          <a:solidFill>
            <a:srgbClr val="EDEADD"/>
          </a:solidFill>
        </a:fill>
      </a:tcStyle>
    </a:band2H>
    <a:band1V>
      <a:tcTxStyle/>
    </a:band1V>
    <a:band2V>
      <a:tcTxStyle/>
    </a:band2V>
    <a:lastCol>
      <a:tcTxStyle/>
    </a:lastCol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cap="flat" cmpd="sng" w="9525">
              <a:solidFill>
                <a:srgbClr val="5D5D5D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5D5D5D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5D5D5D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5D5D5D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5D5D5D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5D5D5D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cap="flat" cmpd="sng" w="9525">
              <a:solidFill>
                <a:srgbClr val="5D5D5D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5D5D5D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5D5D5D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5D5D5D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5D5D5D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5D5D5D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9400"/>
          </a:solidFill>
        </a:fill>
      </a:tcStyle>
    </a:lastRow>
    <a:seCell>
      <a:tcTxStyle/>
    </a:seCell>
    <a:swCell>
      <a:tcTxStyle/>
    </a:swCell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cap="flat" cmpd="sng" w="9525">
              <a:solidFill>
                <a:srgbClr val="5D5D5D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5D5D5D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5D5D5D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5D5D5D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5D5D5D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5D5D5D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9400"/>
          </a:solidFill>
        </a:fill>
      </a:tcStyle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oppinsLight-italic.fntdata"/><Relationship Id="rId42" Type="http://schemas.openxmlformats.org/officeDocument/2006/relationships/font" Target="fonts/OpenSansSemiBold-regular.fntdata"/><Relationship Id="rId41" Type="http://schemas.openxmlformats.org/officeDocument/2006/relationships/font" Target="fonts/PoppinsLight-boldItalic.fntdata"/><Relationship Id="rId44" Type="http://schemas.openxmlformats.org/officeDocument/2006/relationships/font" Target="fonts/OpenSansSemiBold-italic.fntdata"/><Relationship Id="rId43" Type="http://schemas.openxmlformats.org/officeDocument/2006/relationships/font" Target="fonts/OpenSansSemiBold-bold.fntdata"/><Relationship Id="rId46" Type="http://schemas.openxmlformats.org/officeDocument/2006/relationships/font" Target="fonts/PoppinsMedium-regular.fntdata"/><Relationship Id="rId45" Type="http://schemas.openxmlformats.org/officeDocument/2006/relationships/font" Target="fonts/OpenSansSemiBold-bold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PoppinsMedium-italic.fntdata"/><Relationship Id="rId47" Type="http://schemas.openxmlformats.org/officeDocument/2006/relationships/font" Target="fonts/PoppinsMedium-bold.fntdata"/><Relationship Id="rId49" Type="http://schemas.openxmlformats.org/officeDocument/2006/relationships/font" Target="fonts/PoppinsMedium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Roboto-bold.fntdata"/><Relationship Id="rId30" Type="http://schemas.openxmlformats.org/officeDocument/2006/relationships/font" Target="fonts/Roboto-regular.fntdata"/><Relationship Id="rId33" Type="http://schemas.openxmlformats.org/officeDocument/2006/relationships/font" Target="fonts/Roboto-boldItalic.fntdata"/><Relationship Id="rId32" Type="http://schemas.openxmlformats.org/officeDocument/2006/relationships/font" Target="fonts/Roboto-italic.fntdata"/><Relationship Id="rId35" Type="http://schemas.openxmlformats.org/officeDocument/2006/relationships/font" Target="fonts/Poppins-bold.fntdata"/><Relationship Id="rId34" Type="http://schemas.openxmlformats.org/officeDocument/2006/relationships/font" Target="fonts/Poppins-regular.fntdata"/><Relationship Id="rId37" Type="http://schemas.openxmlformats.org/officeDocument/2006/relationships/font" Target="fonts/Poppins-boldItalic.fntdata"/><Relationship Id="rId36" Type="http://schemas.openxmlformats.org/officeDocument/2006/relationships/font" Target="fonts/Poppins-italic.fntdata"/><Relationship Id="rId39" Type="http://schemas.openxmlformats.org/officeDocument/2006/relationships/font" Target="fonts/PoppinsLight-bold.fntdata"/><Relationship Id="rId38" Type="http://schemas.openxmlformats.org/officeDocument/2006/relationships/font" Target="fonts/PoppinsLight-regular.fntdata"/><Relationship Id="rId62" Type="http://schemas.openxmlformats.org/officeDocument/2006/relationships/font" Target="fonts/OpenSans-bold.fntdata"/><Relationship Id="rId61" Type="http://schemas.openxmlformats.org/officeDocument/2006/relationships/font" Target="fonts/HelveticaNeueLight-boldItalic.fntdata"/><Relationship Id="rId20" Type="http://schemas.openxmlformats.org/officeDocument/2006/relationships/slide" Target="slides/slide15.xml"/><Relationship Id="rId63" Type="http://schemas.openxmlformats.org/officeDocument/2006/relationships/font" Target="fonts/OpenSans-bold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HelveticaNeueLight-italic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HelveticaNeue-bold.fntdata"/><Relationship Id="rId50" Type="http://schemas.openxmlformats.org/officeDocument/2006/relationships/font" Target="fonts/HelveticaNeue-regular.fntdata"/><Relationship Id="rId53" Type="http://schemas.openxmlformats.org/officeDocument/2006/relationships/font" Target="fonts/HelveticaNeue-boldItalic.fntdata"/><Relationship Id="rId52" Type="http://schemas.openxmlformats.org/officeDocument/2006/relationships/font" Target="fonts/HelveticaNeue-italic.fntdata"/><Relationship Id="rId11" Type="http://schemas.openxmlformats.org/officeDocument/2006/relationships/slide" Target="slides/slide6.xml"/><Relationship Id="rId55" Type="http://schemas.openxmlformats.org/officeDocument/2006/relationships/font" Target="fonts/PoppinsSemiBold-bold.fntdata"/><Relationship Id="rId10" Type="http://schemas.openxmlformats.org/officeDocument/2006/relationships/slide" Target="slides/slide5.xml"/><Relationship Id="rId54" Type="http://schemas.openxmlformats.org/officeDocument/2006/relationships/font" Target="fonts/PoppinsSemiBold-regular.fntdata"/><Relationship Id="rId13" Type="http://schemas.openxmlformats.org/officeDocument/2006/relationships/slide" Target="slides/slide8.xml"/><Relationship Id="rId57" Type="http://schemas.openxmlformats.org/officeDocument/2006/relationships/font" Target="fonts/PoppinsSemiBold-boldItalic.fntdata"/><Relationship Id="rId12" Type="http://schemas.openxmlformats.org/officeDocument/2006/relationships/slide" Target="slides/slide7.xml"/><Relationship Id="rId56" Type="http://schemas.openxmlformats.org/officeDocument/2006/relationships/font" Target="fonts/PoppinsSemiBold-italic.fntdata"/><Relationship Id="rId15" Type="http://schemas.openxmlformats.org/officeDocument/2006/relationships/slide" Target="slides/slide10.xml"/><Relationship Id="rId59" Type="http://schemas.openxmlformats.org/officeDocument/2006/relationships/font" Target="fonts/HelveticaNeueLight-bold.fntdata"/><Relationship Id="rId14" Type="http://schemas.openxmlformats.org/officeDocument/2006/relationships/slide" Target="slides/slide9.xml"/><Relationship Id="rId58" Type="http://schemas.openxmlformats.org/officeDocument/2006/relationships/font" Target="fonts/HelveticaNeueLight-regular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Google Shape;470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5" name="Google Shape;565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p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5" name="Google Shape;595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1" name="Google Shape;631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&amp; Subtitl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title"/>
          </p:nvPr>
        </p:nvSpPr>
        <p:spPr>
          <a:xfrm>
            <a:off x="948266" y="2445173"/>
            <a:ext cx="11108268" cy="2479041"/>
          </a:xfrm>
          <a:prstGeom prst="rect">
            <a:avLst/>
          </a:prstGeom>
          <a:noFill/>
          <a:ln>
            <a:noFill/>
          </a:ln>
        </p:spPr>
        <p:txBody>
          <a:bodyPr anchorCtr="0" anchor="b" bIns="27075" lIns="27075" spcFirstLastPara="1" rIns="27075" wrap="square" tIns="270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1" name="Google Shape;11;p2"/>
          <p:cNvSpPr txBox="1"/>
          <p:nvPr>
            <p:ph idx="1" type="body"/>
          </p:nvPr>
        </p:nvSpPr>
        <p:spPr>
          <a:xfrm>
            <a:off x="948266" y="4991946"/>
            <a:ext cx="11108268" cy="846668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22860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">
  <p:cSld name="Quote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idx="1" type="body"/>
          </p:nvPr>
        </p:nvSpPr>
        <p:spPr>
          <a:xfrm>
            <a:off x="1273386" y="5994400"/>
            <a:ext cx="10464802" cy="38926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Helvetica Neue"/>
              <a:buNone/>
              <a:defRPr i="1" sz="22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22860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8" name="Google Shape;48;p11"/>
          <p:cNvSpPr txBox="1"/>
          <p:nvPr>
            <p:ph idx="2" type="body"/>
          </p:nvPr>
        </p:nvSpPr>
        <p:spPr>
          <a:xfrm>
            <a:off x="1273386" y="4399192"/>
            <a:ext cx="10464802" cy="562362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Helvetica Neue"/>
              <a:buNone/>
              <a:defRPr sz="3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22860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">
  <p:cSld name="Photo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/>
          <p:nvPr>
            <p:ph idx="2" type="pic"/>
          </p:nvPr>
        </p:nvSpPr>
        <p:spPr>
          <a:xfrm>
            <a:off x="-1" y="1219199"/>
            <a:ext cx="13004801" cy="73152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2" name="Google Shape;52;p12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 - Horizontal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>
            <p:ph idx="2" type="pic"/>
          </p:nvPr>
        </p:nvSpPr>
        <p:spPr>
          <a:xfrm>
            <a:off x="1667183" y="1578186"/>
            <a:ext cx="9672321" cy="466005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5" name="Google Shape;15;p3"/>
          <p:cNvSpPr txBox="1"/>
          <p:nvPr>
            <p:ph type="title"/>
          </p:nvPr>
        </p:nvSpPr>
        <p:spPr>
          <a:xfrm>
            <a:off x="338666" y="6292426"/>
            <a:ext cx="12327468" cy="1070188"/>
          </a:xfrm>
          <a:prstGeom prst="rect">
            <a:avLst/>
          </a:prstGeom>
          <a:noFill/>
          <a:ln>
            <a:noFill/>
          </a:ln>
        </p:spPr>
        <p:txBody>
          <a:bodyPr anchorCtr="0" anchor="b" bIns="27075" lIns="27075" spcFirstLastPara="1" rIns="27075" wrap="square" tIns="270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6" name="Google Shape;16;p3"/>
          <p:cNvSpPr txBox="1"/>
          <p:nvPr>
            <p:ph idx="1" type="body"/>
          </p:nvPr>
        </p:nvSpPr>
        <p:spPr>
          <a:xfrm>
            <a:off x="338666" y="7321973"/>
            <a:ext cx="12327468" cy="846667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22860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- Center">
  <p:cSld name="Title - Center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948266" y="3637279"/>
            <a:ext cx="11108268" cy="2479042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 - Vertical">
  <p:cSld name="Photo - Vertical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>
            <p:ph idx="2" type="pic"/>
          </p:nvPr>
        </p:nvSpPr>
        <p:spPr>
          <a:xfrm>
            <a:off x="7021856" y="1727199"/>
            <a:ext cx="5080002" cy="6116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3" name="Google Shape;23;p5"/>
          <p:cNvSpPr txBox="1"/>
          <p:nvPr>
            <p:ph type="title"/>
          </p:nvPr>
        </p:nvSpPr>
        <p:spPr>
          <a:xfrm>
            <a:off x="880533" y="1727199"/>
            <a:ext cx="5452534" cy="2959948"/>
          </a:xfrm>
          <a:prstGeom prst="rect">
            <a:avLst/>
          </a:prstGeom>
          <a:noFill/>
          <a:ln>
            <a:noFill/>
          </a:ln>
        </p:spPr>
        <p:txBody>
          <a:bodyPr anchorCtr="0" anchor="b" bIns="27075" lIns="27075" spcFirstLastPara="1" rIns="27075" wrap="square" tIns="270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Helvetica Neue"/>
              <a:buNone/>
              <a:defRPr sz="5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880533" y="4700693"/>
            <a:ext cx="5452534" cy="305477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indent="-22860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- Top">
  <p:cSld name="Title - Top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900853" y="1408853"/>
            <a:ext cx="11203094" cy="121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&amp; Bullets">
  <p:cSld name="Title &amp; Bulle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900853" y="1408853"/>
            <a:ext cx="11203094" cy="121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900853" y="2898986"/>
            <a:ext cx="11203094" cy="4958081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>
            <a:lvl1pPr indent="-498475" lvl="0" marL="45720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000000"/>
              </a:buClr>
              <a:buSzPts val="4250"/>
              <a:buFont typeface="Helvetica Neue"/>
              <a:buChar char="•"/>
              <a:defRPr sz="3400"/>
            </a:lvl1pPr>
            <a:lvl2pPr indent="-498475" lvl="1" marL="91440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000000"/>
              </a:buClr>
              <a:buSzPts val="4250"/>
              <a:buFont typeface="Helvetica Neue"/>
              <a:buChar char="•"/>
              <a:defRPr sz="3400"/>
            </a:lvl2pPr>
            <a:lvl3pPr indent="-498475" lvl="2" marL="137160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000000"/>
              </a:buClr>
              <a:buSzPts val="4250"/>
              <a:buFont typeface="Helvetica Neue"/>
              <a:buChar char="•"/>
              <a:defRPr sz="3400"/>
            </a:lvl3pPr>
            <a:lvl4pPr indent="-498475" lvl="3" marL="182880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000000"/>
              </a:buClr>
              <a:buSzPts val="4250"/>
              <a:buFont typeface="Helvetica Neue"/>
              <a:buChar char="•"/>
              <a:defRPr sz="3400"/>
            </a:lvl4pPr>
            <a:lvl5pPr indent="-498475" lvl="4" marL="228600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000000"/>
              </a:buClr>
              <a:buSzPts val="4250"/>
              <a:buFont typeface="Helvetica Neue"/>
              <a:buChar char="•"/>
              <a:defRPr sz="3400"/>
            </a:lvl5pPr>
            <a:lvl6pPr indent="-22860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, Bullets &amp; Photo">
  <p:cSld name="Title, Bullets &amp; Photo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/>
          <p:nvPr>
            <p:ph idx="2" type="pic"/>
          </p:nvPr>
        </p:nvSpPr>
        <p:spPr>
          <a:xfrm>
            <a:off x="7023946" y="2898986"/>
            <a:ext cx="5080002" cy="49580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type="title"/>
          </p:nvPr>
        </p:nvSpPr>
        <p:spPr>
          <a:xfrm>
            <a:off x="900853" y="1408853"/>
            <a:ext cx="11203094" cy="1219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6" name="Google Shape;36;p8"/>
          <p:cNvSpPr txBox="1"/>
          <p:nvPr>
            <p:ph idx="1" type="body"/>
          </p:nvPr>
        </p:nvSpPr>
        <p:spPr>
          <a:xfrm>
            <a:off x="900853" y="2898986"/>
            <a:ext cx="5452534" cy="4958081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>
            <a:lvl1pPr indent="-434975" lvl="0" marL="4572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3250"/>
              <a:buFont typeface="Helvetica Neue"/>
              <a:buChar char="•"/>
              <a:defRPr sz="2600"/>
            </a:lvl1pPr>
            <a:lvl2pPr indent="-434975" lvl="1" marL="9144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3250"/>
              <a:buFont typeface="Helvetica Neue"/>
              <a:buChar char="•"/>
              <a:defRPr sz="2600"/>
            </a:lvl2pPr>
            <a:lvl3pPr indent="-434975" lvl="2" marL="13716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3250"/>
              <a:buFont typeface="Helvetica Neue"/>
              <a:buChar char="•"/>
              <a:defRPr sz="2600"/>
            </a:lvl3pPr>
            <a:lvl4pPr indent="-434975" lvl="3" marL="18288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3250"/>
              <a:buFont typeface="Helvetica Neue"/>
              <a:buChar char="•"/>
              <a:defRPr sz="2600"/>
            </a:lvl4pPr>
            <a:lvl5pPr indent="-434975" lvl="4" marL="2286000" algn="l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rgbClr val="000000"/>
              </a:buClr>
              <a:buSzPts val="3250"/>
              <a:buFont typeface="Helvetica Neue"/>
              <a:buChar char="•"/>
              <a:defRPr sz="2600"/>
            </a:lvl5pPr>
            <a:lvl6pPr indent="-22860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ullets">
  <p:cSld name="Bullet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/>
          <p:nvPr>
            <p:ph idx="1" type="body"/>
          </p:nvPr>
        </p:nvSpPr>
        <p:spPr>
          <a:xfrm>
            <a:off x="900853" y="2167466"/>
            <a:ext cx="11203094" cy="541866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>
            <a:lvl1pPr indent="-498475" lvl="0" marL="45720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000000"/>
              </a:buClr>
              <a:buSzPts val="4250"/>
              <a:buFont typeface="Helvetica Neue"/>
              <a:buChar char="•"/>
              <a:defRPr sz="3400"/>
            </a:lvl1pPr>
            <a:lvl2pPr indent="-498475" lvl="1" marL="91440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000000"/>
              </a:buClr>
              <a:buSzPts val="4250"/>
              <a:buFont typeface="Helvetica Neue"/>
              <a:buChar char="•"/>
              <a:defRPr sz="3400"/>
            </a:lvl2pPr>
            <a:lvl3pPr indent="-498475" lvl="2" marL="137160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000000"/>
              </a:buClr>
              <a:buSzPts val="4250"/>
              <a:buFont typeface="Helvetica Neue"/>
              <a:buChar char="•"/>
              <a:defRPr sz="3400"/>
            </a:lvl3pPr>
            <a:lvl4pPr indent="-498475" lvl="3" marL="182880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000000"/>
              </a:buClr>
              <a:buSzPts val="4250"/>
              <a:buFont typeface="Helvetica Neue"/>
              <a:buChar char="•"/>
              <a:defRPr sz="3400"/>
            </a:lvl4pPr>
            <a:lvl5pPr indent="-498475" lvl="4" marL="2286000" algn="l">
              <a:lnSpc>
                <a:spcPct val="100000"/>
              </a:lnSpc>
              <a:spcBef>
                <a:spcPts val="4100"/>
              </a:spcBef>
              <a:spcAft>
                <a:spcPts val="0"/>
              </a:spcAft>
              <a:buClr>
                <a:srgbClr val="000000"/>
              </a:buClr>
              <a:buSzPts val="4250"/>
              <a:buFont typeface="Helvetica Neue"/>
              <a:buChar char="•"/>
              <a:defRPr sz="3400"/>
            </a:lvl5pPr>
            <a:lvl6pPr indent="-228600" lvl="5" marL="2743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indent="-228600" lvl="6" marL="3200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indent="-228600" lvl="7" marL="3657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indent="-228600" lvl="8" marL="411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Photo - 3 Up">
  <p:cSld name="Photo - 3 Up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/>
          <p:nvPr>
            <p:ph idx="2" type="pic"/>
          </p:nvPr>
        </p:nvSpPr>
        <p:spPr>
          <a:xfrm>
            <a:off x="8405706" y="4978400"/>
            <a:ext cx="3948855" cy="295994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3" name="Google Shape;43;p10"/>
          <p:cNvSpPr/>
          <p:nvPr>
            <p:ph idx="3" type="pic"/>
          </p:nvPr>
        </p:nvSpPr>
        <p:spPr>
          <a:xfrm>
            <a:off x="8405707" y="1822026"/>
            <a:ext cx="3948854" cy="295994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4" name="Google Shape;44;p10"/>
          <p:cNvSpPr/>
          <p:nvPr>
            <p:ph idx="4" type="pic"/>
          </p:nvPr>
        </p:nvSpPr>
        <p:spPr>
          <a:xfrm>
            <a:off x="643466" y="1822026"/>
            <a:ext cx="7559041" cy="6116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948266" y="2445173"/>
            <a:ext cx="11108268" cy="2479041"/>
          </a:xfrm>
          <a:prstGeom prst="rect">
            <a:avLst/>
          </a:prstGeom>
          <a:noFill/>
          <a:ln>
            <a:noFill/>
          </a:ln>
        </p:spPr>
        <p:txBody>
          <a:bodyPr anchorCtr="0" anchor="b" bIns="27075" lIns="27075" spcFirstLastPara="1" rIns="27075" wrap="square" tIns="270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Helvetica Neue"/>
              <a:buNone/>
              <a:defRPr b="0" i="0" sz="7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Helvetica Neue"/>
              <a:buNone/>
              <a:defRPr b="0" i="0" sz="7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Helvetica Neue"/>
              <a:buNone/>
              <a:defRPr b="0" i="0" sz="7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Helvetica Neue"/>
              <a:buNone/>
              <a:defRPr b="0" i="0" sz="7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Helvetica Neue"/>
              <a:buNone/>
              <a:defRPr b="0" i="0" sz="7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Helvetica Neue"/>
              <a:buNone/>
              <a:defRPr b="0" i="0" sz="7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Helvetica Neue"/>
              <a:buNone/>
              <a:defRPr b="0" i="0" sz="7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Helvetica Neue"/>
              <a:buNone/>
              <a:defRPr b="0" i="0" sz="7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800"/>
              <a:buFont typeface="Helvetica Neue"/>
              <a:buNone/>
              <a:defRPr b="0" i="0" sz="7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948266" y="4991946"/>
            <a:ext cx="11108268" cy="846668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Helvetica Neue"/>
              <a:buNone/>
              <a:defRPr b="0" i="0" sz="3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6352590" y="8195733"/>
            <a:ext cx="292846" cy="276894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Helvetica Neue Light"/>
              <a:buNone/>
              <a:defRPr b="0" i="0" sz="1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>
    <mc:Choice Requires="p14">
      <p:transition spd="slow" p14:dur="1000">
        <p:push dir="r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jpg"/><Relationship Id="rId4" Type="http://schemas.openxmlformats.org/officeDocument/2006/relationships/image" Target="../media/image7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.jpg"/><Relationship Id="rId4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 rotWithShape="1">
          <a:blip r:embed="rId3">
            <a:alphaModFix/>
          </a:blip>
          <a:srcRect b="0" l="11596" r="16979" t="19542"/>
          <a:stretch/>
        </p:blipFill>
        <p:spPr>
          <a:xfrm>
            <a:off x="-177038" y="-151693"/>
            <a:ext cx="13358877" cy="10032327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/>
          <p:nvPr/>
        </p:nvSpPr>
        <p:spPr>
          <a:xfrm>
            <a:off x="3204986" y="2138944"/>
            <a:ext cx="6594828" cy="5605887"/>
          </a:xfrm>
          <a:prstGeom prst="rect">
            <a:avLst/>
          </a:prstGeom>
          <a:solidFill>
            <a:srgbClr val="B41600">
              <a:alpha val="86666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1" name="Google Shape;61;p14"/>
          <p:cNvSpPr/>
          <p:nvPr/>
        </p:nvSpPr>
        <p:spPr>
          <a:xfrm>
            <a:off x="4177685" y="3125607"/>
            <a:ext cx="4649430" cy="1679787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Roboto"/>
              <a:buNone/>
            </a:pPr>
            <a:r>
              <a:rPr b="1" i="0" lang="en-US" sz="55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THE SCARY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500"/>
              <a:buFont typeface="Roboto"/>
              <a:buNone/>
            </a:pPr>
            <a:r>
              <a:rPr b="1" i="0" lang="en-US" sz="55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ARCHIVES</a:t>
            </a:r>
            <a:endParaRPr/>
          </a:p>
        </p:txBody>
      </p:sp>
      <p:sp>
        <p:nvSpPr>
          <p:cNvPr id="62" name="Google Shape;62;p14"/>
          <p:cNvSpPr/>
          <p:nvPr/>
        </p:nvSpPr>
        <p:spPr>
          <a:xfrm>
            <a:off x="4283769" y="5040698"/>
            <a:ext cx="4437262" cy="445346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Font typeface="Poppins"/>
              <a:buNone/>
            </a:pPr>
            <a:r>
              <a:rPr b="0" i="0" lang="en-US" sz="22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Business Plan For The Year 2036</a:t>
            </a:r>
            <a:endParaRPr/>
          </a:p>
        </p:txBody>
      </p:sp>
      <p:sp>
        <p:nvSpPr>
          <p:cNvPr id="63" name="Google Shape;63;p14"/>
          <p:cNvSpPr/>
          <p:nvPr/>
        </p:nvSpPr>
        <p:spPr>
          <a:xfrm>
            <a:off x="4797979" y="5865168"/>
            <a:ext cx="3408842" cy="1498176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Poppins"/>
              <a:buNone/>
            </a:pPr>
            <a:r>
              <a:rPr b="0" baseline="30000" i="0" lang="en-US" sz="13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Phoebe Keaton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Poppins"/>
              <a:buNone/>
            </a:pPr>
            <a:r>
              <a:rPr b="0" baseline="30000" i="0" lang="en-US" sz="13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phoebekeaton@scaryarchives.com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Poppins"/>
              <a:buNone/>
            </a:pPr>
            <a:r>
              <a:rPr b="0" baseline="30000" i="0" lang="en-US" sz="13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651-255-6085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Poppins"/>
              <a:buNone/>
            </a:pPr>
            <a:r>
              <a:rPr b="0" baseline="30000" i="0" lang="en-US" sz="13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www.thescaryarchives.com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Poppins"/>
              <a:buNone/>
            </a:pPr>
            <a:r>
              <a:rPr b="0" baseline="30000" i="0" lang="en-US" sz="13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2734 Haul Rd., New York, NY 10020, USA</a:t>
            </a:r>
            <a:endParaRPr/>
          </a:p>
        </p:txBody>
      </p:sp>
      <p:sp>
        <p:nvSpPr>
          <p:cNvPr id="64" name="Google Shape;64;p14"/>
          <p:cNvSpPr/>
          <p:nvPr/>
        </p:nvSpPr>
        <p:spPr>
          <a:xfrm>
            <a:off x="2863056" y="1690066"/>
            <a:ext cx="7278600" cy="6351300"/>
          </a:xfrm>
          <a:prstGeom prst="rect">
            <a:avLst/>
          </a:prstGeom>
          <a:noFill/>
          <a:ln cap="flat" cmpd="sng" w="4445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23"/>
          <p:cNvSpPr/>
          <p:nvPr/>
        </p:nvSpPr>
        <p:spPr>
          <a:xfrm>
            <a:off x="2074193" y="1675050"/>
            <a:ext cx="3018560" cy="54615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0" name="Google Shape;250;p23"/>
          <p:cNvSpPr/>
          <p:nvPr/>
        </p:nvSpPr>
        <p:spPr>
          <a:xfrm>
            <a:off x="8081210" y="1675050"/>
            <a:ext cx="2849397" cy="54615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1" name="Google Shape;251;p23"/>
          <p:cNvSpPr/>
          <p:nvPr/>
        </p:nvSpPr>
        <p:spPr>
          <a:xfrm>
            <a:off x="5079986" y="1675050"/>
            <a:ext cx="3018559" cy="54615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2" name="Google Shape;252;p23"/>
          <p:cNvSpPr/>
          <p:nvPr/>
        </p:nvSpPr>
        <p:spPr>
          <a:xfrm>
            <a:off x="3005293" y="1002967"/>
            <a:ext cx="2088884" cy="54615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3" name="Google Shape;253;p23"/>
          <p:cNvSpPr/>
          <p:nvPr/>
        </p:nvSpPr>
        <p:spPr>
          <a:xfrm>
            <a:off x="8050691" y="1002967"/>
            <a:ext cx="2088885" cy="54615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4" name="Google Shape;254;p23"/>
          <p:cNvSpPr/>
          <p:nvPr/>
        </p:nvSpPr>
        <p:spPr>
          <a:xfrm>
            <a:off x="5082201" y="1002967"/>
            <a:ext cx="3018559" cy="546154"/>
          </a:xfrm>
          <a:prstGeom prst="rect">
            <a:avLst/>
          </a:prstGeom>
          <a:solidFill>
            <a:srgbClr val="B416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5" name="Google Shape;255;p23"/>
          <p:cNvSpPr/>
          <p:nvPr/>
        </p:nvSpPr>
        <p:spPr>
          <a:xfrm>
            <a:off x="5293132" y="1120554"/>
            <a:ext cx="25968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Offers &amp; Services</a:t>
            </a:r>
            <a:endParaRPr/>
          </a:p>
        </p:txBody>
      </p:sp>
      <p:sp>
        <p:nvSpPr>
          <p:cNvPr id="256" name="Google Shape;256;p23"/>
          <p:cNvSpPr/>
          <p:nvPr/>
        </p:nvSpPr>
        <p:spPr>
          <a:xfrm>
            <a:off x="8307678" y="1120554"/>
            <a:ext cx="15750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Execution</a:t>
            </a:r>
            <a:endParaRPr/>
          </a:p>
        </p:txBody>
      </p:sp>
      <p:sp>
        <p:nvSpPr>
          <p:cNvPr id="257" name="Google Shape;257;p23"/>
          <p:cNvSpPr/>
          <p:nvPr/>
        </p:nvSpPr>
        <p:spPr>
          <a:xfrm>
            <a:off x="2373553" y="1786377"/>
            <a:ext cx="24198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Operational Plan</a:t>
            </a:r>
            <a:endParaRPr/>
          </a:p>
        </p:txBody>
      </p:sp>
      <p:sp>
        <p:nvSpPr>
          <p:cNvPr id="258" name="Google Shape;258;p23"/>
          <p:cNvSpPr/>
          <p:nvPr/>
        </p:nvSpPr>
        <p:spPr>
          <a:xfrm>
            <a:off x="5379346" y="1786377"/>
            <a:ext cx="24198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Start-up Summary</a:t>
            </a:r>
            <a:endParaRPr/>
          </a:p>
        </p:txBody>
      </p:sp>
      <p:sp>
        <p:nvSpPr>
          <p:cNvPr id="259" name="Google Shape;259;p23"/>
          <p:cNvSpPr/>
          <p:nvPr/>
        </p:nvSpPr>
        <p:spPr>
          <a:xfrm>
            <a:off x="8295988" y="1786377"/>
            <a:ext cx="24198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Testimonials</a:t>
            </a:r>
            <a:endParaRPr/>
          </a:p>
        </p:txBody>
      </p:sp>
      <p:sp>
        <p:nvSpPr>
          <p:cNvPr id="260" name="Google Shape;260;p23"/>
          <p:cNvSpPr/>
          <p:nvPr/>
        </p:nvSpPr>
        <p:spPr>
          <a:xfrm>
            <a:off x="3313572" y="1120554"/>
            <a:ext cx="14724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Show</a:t>
            </a:r>
            <a:endParaRPr/>
          </a:p>
        </p:txBody>
      </p:sp>
      <p:sp>
        <p:nvSpPr>
          <p:cNvPr id="261" name="Google Shape;261;p23"/>
          <p:cNvSpPr/>
          <p:nvPr/>
        </p:nvSpPr>
        <p:spPr>
          <a:xfrm>
            <a:off x="4782701" y="3346938"/>
            <a:ext cx="3439398" cy="552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 Medium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Upcoming Spinoffs</a:t>
            </a:r>
            <a:endParaRPr/>
          </a:p>
        </p:txBody>
      </p:sp>
      <p:sp>
        <p:nvSpPr>
          <p:cNvPr id="262" name="Google Shape;262;p23"/>
          <p:cNvSpPr/>
          <p:nvPr/>
        </p:nvSpPr>
        <p:spPr>
          <a:xfrm>
            <a:off x="2086215" y="4590109"/>
            <a:ext cx="8832370" cy="747212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oppins"/>
              <a:buNone/>
            </a:pPr>
            <a:r>
              <a:rPr b="0" baseline="30000" i="0" lang="en-US" sz="2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The Scary Archives have gained enough viewers that are clamoring for more stories regarding popular episodes. TV shows currently in development are: </a:t>
            </a:r>
            <a:endParaRPr/>
          </a:p>
        </p:txBody>
      </p:sp>
      <p:sp>
        <p:nvSpPr>
          <p:cNvPr id="263" name="Google Shape;263;p23"/>
          <p:cNvSpPr/>
          <p:nvPr/>
        </p:nvSpPr>
        <p:spPr>
          <a:xfrm>
            <a:off x="1892300" y="5953023"/>
            <a:ext cx="2088884" cy="2088884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4" name="Google Shape;264;p23"/>
          <p:cNvSpPr/>
          <p:nvPr/>
        </p:nvSpPr>
        <p:spPr>
          <a:xfrm>
            <a:off x="2200579" y="7058015"/>
            <a:ext cx="1472400" cy="25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Poppins"/>
              <a:buNone/>
            </a:pPr>
            <a:r>
              <a:rPr b="0" baseline="30000" i="0" lang="en-US" sz="20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The Fear Beast</a:t>
            </a:r>
            <a:endParaRPr/>
          </a:p>
        </p:txBody>
      </p:sp>
      <p:sp>
        <p:nvSpPr>
          <p:cNvPr id="265" name="Google Shape;265;p23"/>
          <p:cNvSpPr/>
          <p:nvPr/>
        </p:nvSpPr>
        <p:spPr>
          <a:xfrm>
            <a:off x="4495800" y="5953023"/>
            <a:ext cx="2088884" cy="2088884"/>
          </a:xfrm>
          <a:prstGeom prst="ellipse">
            <a:avLst/>
          </a:prstGeom>
          <a:solidFill>
            <a:srgbClr val="B416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6" name="Google Shape;266;p23"/>
          <p:cNvSpPr/>
          <p:nvPr/>
        </p:nvSpPr>
        <p:spPr>
          <a:xfrm>
            <a:off x="4823128" y="7058015"/>
            <a:ext cx="1472400" cy="25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Poppins"/>
              <a:buNone/>
            </a:pPr>
            <a:r>
              <a:rPr b="0" baseline="30000" i="0" lang="en-US" sz="20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Slice Him</a:t>
            </a:r>
            <a:endParaRPr/>
          </a:p>
        </p:txBody>
      </p:sp>
      <p:sp>
        <p:nvSpPr>
          <p:cNvPr id="267" name="Google Shape;267;p23"/>
          <p:cNvSpPr/>
          <p:nvPr/>
        </p:nvSpPr>
        <p:spPr>
          <a:xfrm>
            <a:off x="7099300" y="5953023"/>
            <a:ext cx="2088884" cy="2088884"/>
          </a:xfrm>
          <a:prstGeom prst="ellipse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68" name="Google Shape;268;p23"/>
          <p:cNvSpPr/>
          <p:nvPr/>
        </p:nvSpPr>
        <p:spPr>
          <a:xfrm>
            <a:off x="7407575" y="6954428"/>
            <a:ext cx="1472400" cy="408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Poppins"/>
              <a:buNone/>
            </a:pPr>
            <a:r>
              <a:rPr b="0" baseline="30000" i="0" lang="en-US" sz="20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Isolation Chamber</a:t>
            </a:r>
            <a:endParaRPr/>
          </a:p>
        </p:txBody>
      </p:sp>
      <p:sp>
        <p:nvSpPr>
          <p:cNvPr id="269" name="Google Shape;269;p23"/>
          <p:cNvSpPr/>
          <p:nvPr/>
        </p:nvSpPr>
        <p:spPr>
          <a:xfrm>
            <a:off x="9702800" y="5953023"/>
            <a:ext cx="2088884" cy="2088884"/>
          </a:xfrm>
          <a:prstGeom prst="ellipse">
            <a:avLst/>
          </a:prstGeom>
          <a:solidFill>
            <a:srgbClr val="B416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0" name="Google Shape;270;p23"/>
          <p:cNvSpPr/>
          <p:nvPr/>
        </p:nvSpPr>
        <p:spPr>
          <a:xfrm>
            <a:off x="10011078" y="7058015"/>
            <a:ext cx="1472400" cy="259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Poppins"/>
              <a:buNone/>
            </a:pPr>
            <a:r>
              <a:rPr b="0" baseline="30000" i="0" lang="en-US" sz="20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The Crying Boy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4"/>
          <p:cNvSpPr/>
          <p:nvPr/>
        </p:nvSpPr>
        <p:spPr>
          <a:xfrm>
            <a:off x="2074193" y="1675050"/>
            <a:ext cx="3018560" cy="54615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6" name="Google Shape;276;p24"/>
          <p:cNvSpPr/>
          <p:nvPr/>
        </p:nvSpPr>
        <p:spPr>
          <a:xfrm>
            <a:off x="8081210" y="1675050"/>
            <a:ext cx="2849397" cy="54615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7" name="Google Shape;277;p24"/>
          <p:cNvSpPr/>
          <p:nvPr/>
        </p:nvSpPr>
        <p:spPr>
          <a:xfrm>
            <a:off x="5079986" y="1675050"/>
            <a:ext cx="3018559" cy="54615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8" name="Google Shape;278;p24"/>
          <p:cNvSpPr/>
          <p:nvPr/>
        </p:nvSpPr>
        <p:spPr>
          <a:xfrm>
            <a:off x="3005293" y="1002967"/>
            <a:ext cx="2088884" cy="54615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79" name="Google Shape;279;p24"/>
          <p:cNvSpPr/>
          <p:nvPr/>
        </p:nvSpPr>
        <p:spPr>
          <a:xfrm>
            <a:off x="8050691" y="1002967"/>
            <a:ext cx="2088885" cy="54615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0" name="Google Shape;280;p24"/>
          <p:cNvSpPr/>
          <p:nvPr/>
        </p:nvSpPr>
        <p:spPr>
          <a:xfrm>
            <a:off x="5082201" y="1002967"/>
            <a:ext cx="3018559" cy="546154"/>
          </a:xfrm>
          <a:prstGeom prst="rect">
            <a:avLst/>
          </a:prstGeom>
          <a:solidFill>
            <a:srgbClr val="B416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1" name="Google Shape;281;p24"/>
          <p:cNvSpPr/>
          <p:nvPr/>
        </p:nvSpPr>
        <p:spPr>
          <a:xfrm>
            <a:off x="5293132" y="949104"/>
            <a:ext cx="2596697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Offers &amp; Services</a:t>
            </a:r>
            <a:endParaRPr/>
          </a:p>
        </p:txBody>
      </p:sp>
      <p:sp>
        <p:nvSpPr>
          <p:cNvPr id="282" name="Google Shape;282;p24"/>
          <p:cNvSpPr/>
          <p:nvPr/>
        </p:nvSpPr>
        <p:spPr>
          <a:xfrm>
            <a:off x="8307678" y="949104"/>
            <a:ext cx="1574908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Execution</a:t>
            </a:r>
            <a:endParaRPr/>
          </a:p>
        </p:txBody>
      </p:sp>
      <p:sp>
        <p:nvSpPr>
          <p:cNvPr id="283" name="Google Shape;283;p24"/>
          <p:cNvSpPr/>
          <p:nvPr/>
        </p:nvSpPr>
        <p:spPr>
          <a:xfrm>
            <a:off x="2373553" y="1767327"/>
            <a:ext cx="24198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Operational Plan</a:t>
            </a:r>
            <a:endParaRPr/>
          </a:p>
        </p:txBody>
      </p:sp>
      <p:sp>
        <p:nvSpPr>
          <p:cNvPr id="284" name="Google Shape;284;p24"/>
          <p:cNvSpPr/>
          <p:nvPr/>
        </p:nvSpPr>
        <p:spPr>
          <a:xfrm>
            <a:off x="5379346" y="1767327"/>
            <a:ext cx="24198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Start-up Summary</a:t>
            </a:r>
            <a:endParaRPr/>
          </a:p>
        </p:txBody>
      </p:sp>
      <p:sp>
        <p:nvSpPr>
          <p:cNvPr id="285" name="Google Shape;285;p24"/>
          <p:cNvSpPr/>
          <p:nvPr/>
        </p:nvSpPr>
        <p:spPr>
          <a:xfrm>
            <a:off x="8295988" y="1767327"/>
            <a:ext cx="24198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Testimonials</a:t>
            </a:r>
            <a:endParaRPr/>
          </a:p>
        </p:txBody>
      </p:sp>
      <p:sp>
        <p:nvSpPr>
          <p:cNvPr id="286" name="Google Shape;286;p24"/>
          <p:cNvSpPr/>
          <p:nvPr/>
        </p:nvSpPr>
        <p:spPr>
          <a:xfrm>
            <a:off x="3313572" y="949104"/>
            <a:ext cx="1472326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Show</a:t>
            </a:r>
            <a:endParaRPr/>
          </a:p>
        </p:txBody>
      </p:sp>
      <p:sp>
        <p:nvSpPr>
          <p:cNvPr id="287" name="Google Shape;287;p24"/>
          <p:cNvSpPr/>
          <p:nvPr/>
        </p:nvSpPr>
        <p:spPr>
          <a:xfrm>
            <a:off x="4909828" y="3131038"/>
            <a:ext cx="3185144" cy="552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 Medium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Value Proposition</a:t>
            </a:r>
            <a:endParaRPr/>
          </a:p>
        </p:txBody>
      </p:sp>
      <p:sp>
        <p:nvSpPr>
          <p:cNvPr id="288" name="Google Shape;288;p24"/>
          <p:cNvSpPr/>
          <p:nvPr/>
        </p:nvSpPr>
        <p:spPr>
          <a:xfrm>
            <a:off x="1502015" y="4271820"/>
            <a:ext cx="9781596" cy="270159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Poppins"/>
              <a:buNone/>
            </a:pPr>
            <a:r>
              <a:rPr b="0" baseline="30000" i="0" lang="en-US" sz="21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The property &amp; rights to the characters, content &amp; stories of The Scary Archives are worth millions of dollars.  </a:t>
            </a:r>
            <a:endParaRPr/>
          </a:p>
        </p:txBody>
      </p:sp>
      <p:sp>
        <p:nvSpPr>
          <p:cNvPr id="289" name="Google Shape;289;p24"/>
          <p:cNvSpPr/>
          <p:nvPr/>
        </p:nvSpPr>
        <p:spPr>
          <a:xfrm>
            <a:off x="5051712" y="4902137"/>
            <a:ext cx="2901376" cy="552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 Medium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Pricing Strategy</a:t>
            </a:r>
            <a:endParaRPr/>
          </a:p>
        </p:txBody>
      </p:sp>
      <p:sp>
        <p:nvSpPr>
          <p:cNvPr id="290" name="Google Shape;290;p24"/>
          <p:cNvSpPr/>
          <p:nvPr/>
        </p:nvSpPr>
        <p:spPr>
          <a:xfrm>
            <a:off x="1597265" y="6103854"/>
            <a:ext cx="9781596" cy="2927296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oppins"/>
              <a:buNone/>
            </a:pPr>
            <a:r>
              <a:rPr b="0" baseline="30000" i="0" lang="en-US" sz="18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The Scary Archives generates money through its merchandise &amp; advertisements from sponsors. </a:t>
            </a:r>
            <a:endParaRPr/>
          </a:p>
          <a:p>
            <a:pPr indent="0" lvl="0" marL="0" marR="0" rtl="0" algn="ct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oppins"/>
              <a:buNone/>
            </a:pPr>
            <a:r>
              <a:t/>
            </a:r>
            <a:endParaRPr b="1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oppins SemiBold"/>
              <a:buNone/>
            </a:pPr>
            <a:r>
              <a:rPr b="0" baseline="30000" i="0" lang="en-US" sz="1800" u="none" cap="none" strike="noStrike">
                <a:solidFill>
                  <a:srgbClr val="00000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Formula:</a:t>
            </a:r>
            <a:endParaRPr/>
          </a:p>
          <a:p>
            <a:pPr indent="0" lvl="0" marL="0" marR="0" rtl="0" algn="ct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oppins"/>
              <a:buNone/>
            </a:pPr>
            <a:r>
              <a:rPr b="0" baseline="30000" i="0" lang="en-US" sz="18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Profit Margin = 1-(Expenses/Net Sales)</a:t>
            </a:r>
            <a:endParaRPr/>
          </a:p>
          <a:p>
            <a:pPr indent="0" lvl="0" marL="0" marR="0" rtl="0" algn="ct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oppins SemiBold"/>
              <a:buNone/>
            </a:pPr>
            <a:r>
              <a:rPr b="0" baseline="30000" i="0" lang="en-US" sz="1800" u="none" cap="none" strike="noStrike">
                <a:solidFill>
                  <a:srgbClr val="000000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The Scary Archives</a:t>
            </a:r>
            <a:endParaRPr/>
          </a:p>
          <a:p>
            <a:pPr indent="0" lvl="0" marL="0" marR="0" rtl="0" algn="ct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oppins"/>
              <a:buNone/>
            </a:pPr>
            <a:r>
              <a:rPr b="0" baseline="30000" i="0" lang="en-US" sz="18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Profit Margin = 1 - ($114,000/$350,000)</a:t>
            </a:r>
            <a:endParaRPr/>
          </a:p>
          <a:p>
            <a:pPr indent="0" lvl="0" marL="0" marR="0" rtl="0" algn="ct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oppins"/>
              <a:buNone/>
            </a:pPr>
            <a:r>
              <a:rPr b="0" baseline="30000" i="0" lang="en-US" sz="18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=1 - 0.33</a:t>
            </a:r>
            <a:endParaRPr/>
          </a:p>
          <a:p>
            <a:pPr indent="0" lvl="0" marL="0" marR="0" rtl="0" algn="ctr">
              <a:lnSpc>
                <a:spcPct val="15555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oppins"/>
              <a:buNone/>
            </a:pPr>
            <a:r>
              <a:rPr b="0" baseline="30000" i="0" lang="en-US" sz="18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=-0.67 or 67%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5"/>
          <p:cNvSpPr/>
          <p:nvPr/>
        </p:nvSpPr>
        <p:spPr>
          <a:xfrm>
            <a:off x="2074193" y="1675050"/>
            <a:ext cx="3018560" cy="54615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6" name="Google Shape;296;p25"/>
          <p:cNvSpPr/>
          <p:nvPr/>
        </p:nvSpPr>
        <p:spPr>
          <a:xfrm>
            <a:off x="8081210" y="1675050"/>
            <a:ext cx="2849397" cy="54615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7" name="Google Shape;297;p25"/>
          <p:cNvSpPr/>
          <p:nvPr/>
        </p:nvSpPr>
        <p:spPr>
          <a:xfrm>
            <a:off x="5079986" y="1675050"/>
            <a:ext cx="3018559" cy="54615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8" name="Google Shape;298;p25"/>
          <p:cNvSpPr/>
          <p:nvPr/>
        </p:nvSpPr>
        <p:spPr>
          <a:xfrm>
            <a:off x="3005293" y="1002967"/>
            <a:ext cx="2088884" cy="54615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99" name="Google Shape;299;p25"/>
          <p:cNvSpPr/>
          <p:nvPr/>
        </p:nvSpPr>
        <p:spPr>
          <a:xfrm>
            <a:off x="8050691" y="1002967"/>
            <a:ext cx="2088885" cy="54615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0" name="Google Shape;300;p25"/>
          <p:cNvSpPr/>
          <p:nvPr/>
        </p:nvSpPr>
        <p:spPr>
          <a:xfrm>
            <a:off x="5082201" y="1002967"/>
            <a:ext cx="3018559" cy="546154"/>
          </a:xfrm>
          <a:prstGeom prst="rect">
            <a:avLst/>
          </a:prstGeom>
          <a:solidFill>
            <a:srgbClr val="B416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1" name="Google Shape;301;p25"/>
          <p:cNvSpPr/>
          <p:nvPr/>
        </p:nvSpPr>
        <p:spPr>
          <a:xfrm>
            <a:off x="5293132" y="968154"/>
            <a:ext cx="2596697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Offers &amp; Services</a:t>
            </a:r>
            <a:endParaRPr/>
          </a:p>
        </p:txBody>
      </p:sp>
      <p:sp>
        <p:nvSpPr>
          <p:cNvPr id="302" name="Google Shape;302;p25"/>
          <p:cNvSpPr/>
          <p:nvPr/>
        </p:nvSpPr>
        <p:spPr>
          <a:xfrm>
            <a:off x="8307678" y="968154"/>
            <a:ext cx="1574908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Execution</a:t>
            </a:r>
            <a:endParaRPr/>
          </a:p>
        </p:txBody>
      </p:sp>
      <p:sp>
        <p:nvSpPr>
          <p:cNvPr id="303" name="Google Shape;303;p25"/>
          <p:cNvSpPr/>
          <p:nvPr/>
        </p:nvSpPr>
        <p:spPr>
          <a:xfrm>
            <a:off x="2373553" y="1633977"/>
            <a:ext cx="2419840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Operational Plan</a:t>
            </a:r>
            <a:endParaRPr/>
          </a:p>
        </p:txBody>
      </p:sp>
      <p:sp>
        <p:nvSpPr>
          <p:cNvPr id="304" name="Google Shape;304;p25"/>
          <p:cNvSpPr/>
          <p:nvPr/>
        </p:nvSpPr>
        <p:spPr>
          <a:xfrm>
            <a:off x="5379346" y="1633977"/>
            <a:ext cx="2419839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Start-up Summary</a:t>
            </a:r>
            <a:endParaRPr/>
          </a:p>
        </p:txBody>
      </p:sp>
      <p:sp>
        <p:nvSpPr>
          <p:cNvPr id="305" name="Google Shape;305;p25"/>
          <p:cNvSpPr/>
          <p:nvPr/>
        </p:nvSpPr>
        <p:spPr>
          <a:xfrm>
            <a:off x="8295988" y="1633977"/>
            <a:ext cx="2419839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Testimonials</a:t>
            </a:r>
            <a:endParaRPr/>
          </a:p>
        </p:txBody>
      </p:sp>
      <p:sp>
        <p:nvSpPr>
          <p:cNvPr id="306" name="Google Shape;306;p25"/>
          <p:cNvSpPr/>
          <p:nvPr/>
        </p:nvSpPr>
        <p:spPr>
          <a:xfrm>
            <a:off x="3313572" y="968154"/>
            <a:ext cx="1472326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Show</a:t>
            </a:r>
            <a:endParaRPr/>
          </a:p>
        </p:txBody>
      </p:sp>
      <p:sp>
        <p:nvSpPr>
          <p:cNvPr id="307" name="Google Shape;307;p25"/>
          <p:cNvSpPr/>
          <p:nvPr/>
        </p:nvSpPr>
        <p:spPr>
          <a:xfrm>
            <a:off x="5143457" y="3131038"/>
            <a:ext cx="2717886" cy="552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 Medium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Marketing Plan</a:t>
            </a:r>
            <a:endParaRPr/>
          </a:p>
        </p:txBody>
      </p:sp>
      <p:sp>
        <p:nvSpPr>
          <p:cNvPr id="308" name="Google Shape;308;p25"/>
          <p:cNvSpPr/>
          <p:nvPr/>
        </p:nvSpPr>
        <p:spPr>
          <a:xfrm>
            <a:off x="1502015" y="4296000"/>
            <a:ext cx="9781596" cy="25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oppins"/>
              <a:buNone/>
            </a:pPr>
            <a:r>
              <a:rPr b="0" baseline="30000" i="0" lang="en-US" sz="2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Our marketing strategy emphasizes the combination of traditional &amp; millennial styles of promoting the show.</a:t>
            </a:r>
            <a:endParaRPr/>
          </a:p>
        </p:txBody>
      </p:sp>
      <p:sp>
        <p:nvSpPr>
          <p:cNvPr id="309" name="Google Shape;309;p25"/>
          <p:cNvSpPr/>
          <p:nvPr/>
        </p:nvSpPr>
        <p:spPr>
          <a:xfrm>
            <a:off x="6542592" y="5127004"/>
            <a:ext cx="6540830" cy="355501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310" name="Google Shape;310;p25"/>
          <p:cNvPicPr preferRelativeResize="0"/>
          <p:nvPr/>
        </p:nvPicPr>
        <p:blipFill rotWithShape="1">
          <a:blip r:embed="rId3">
            <a:alphaModFix/>
          </a:blip>
          <a:srcRect b="31071" l="4472" r="4473" t="35935"/>
          <a:stretch/>
        </p:blipFill>
        <p:spPr>
          <a:xfrm>
            <a:off x="14792" y="5127004"/>
            <a:ext cx="6540830" cy="3555012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25"/>
          <p:cNvSpPr/>
          <p:nvPr/>
        </p:nvSpPr>
        <p:spPr>
          <a:xfrm>
            <a:off x="6406341" y="5897286"/>
            <a:ext cx="365849" cy="365849"/>
          </a:xfrm>
          <a:prstGeom prst="rect">
            <a:avLst/>
          </a:prstGeom>
          <a:solidFill>
            <a:srgbClr val="B416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2" name="Google Shape;312;p25"/>
          <p:cNvSpPr/>
          <p:nvPr/>
        </p:nvSpPr>
        <p:spPr>
          <a:xfrm>
            <a:off x="7217015" y="5893097"/>
            <a:ext cx="3018560" cy="374226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Poppins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Televised Commercials</a:t>
            </a:r>
            <a:endParaRPr/>
          </a:p>
        </p:txBody>
      </p:sp>
      <p:sp>
        <p:nvSpPr>
          <p:cNvPr id="313" name="Google Shape;313;p25"/>
          <p:cNvSpPr/>
          <p:nvPr/>
        </p:nvSpPr>
        <p:spPr>
          <a:xfrm>
            <a:off x="6406341" y="6721586"/>
            <a:ext cx="365849" cy="365850"/>
          </a:xfrm>
          <a:prstGeom prst="rect">
            <a:avLst/>
          </a:prstGeom>
          <a:solidFill>
            <a:srgbClr val="B416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4" name="Google Shape;314;p25"/>
          <p:cNvSpPr/>
          <p:nvPr/>
        </p:nvSpPr>
        <p:spPr>
          <a:xfrm>
            <a:off x="7217015" y="6717397"/>
            <a:ext cx="3877497" cy="374226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Poppins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Social Media Advertisements</a:t>
            </a:r>
            <a:endParaRPr/>
          </a:p>
        </p:txBody>
      </p:sp>
      <p:sp>
        <p:nvSpPr>
          <p:cNvPr id="315" name="Google Shape;315;p25"/>
          <p:cNvSpPr/>
          <p:nvPr/>
        </p:nvSpPr>
        <p:spPr>
          <a:xfrm>
            <a:off x="6406341" y="7545886"/>
            <a:ext cx="365849" cy="365850"/>
          </a:xfrm>
          <a:prstGeom prst="rect">
            <a:avLst/>
          </a:prstGeom>
          <a:solidFill>
            <a:srgbClr val="B416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6" name="Google Shape;316;p25"/>
          <p:cNvSpPr/>
          <p:nvPr/>
        </p:nvSpPr>
        <p:spPr>
          <a:xfrm>
            <a:off x="7217015" y="7547412"/>
            <a:ext cx="4891363" cy="362797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Font typeface="Poppins"/>
              <a:buNone/>
            </a:pPr>
            <a:r>
              <a:rPr b="0" i="0" lang="en-US" sz="17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Printed Media (Flyers, Billboards, Signs, Etc.)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6"/>
          <p:cNvSpPr/>
          <p:nvPr/>
        </p:nvSpPr>
        <p:spPr>
          <a:xfrm>
            <a:off x="2074193" y="1675050"/>
            <a:ext cx="3018560" cy="54615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2" name="Google Shape;322;p26"/>
          <p:cNvSpPr/>
          <p:nvPr/>
        </p:nvSpPr>
        <p:spPr>
          <a:xfrm>
            <a:off x="8081210" y="1675050"/>
            <a:ext cx="2849397" cy="54615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3" name="Google Shape;323;p26"/>
          <p:cNvSpPr/>
          <p:nvPr/>
        </p:nvSpPr>
        <p:spPr>
          <a:xfrm>
            <a:off x="5079986" y="1675050"/>
            <a:ext cx="3018559" cy="54615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4" name="Google Shape;324;p26"/>
          <p:cNvSpPr/>
          <p:nvPr/>
        </p:nvSpPr>
        <p:spPr>
          <a:xfrm>
            <a:off x="3005293" y="1002967"/>
            <a:ext cx="2088884" cy="54615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5" name="Google Shape;325;p26"/>
          <p:cNvSpPr/>
          <p:nvPr/>
        </p:nvSpPr>
        <p:spPr>
          <a:xfrm>
            <a:off x="8050691" y="1002967"/>
            <a:ext cx="2088885" cy="54615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6" name="Google Shape;326;p26"/>
          <p:cNvSpPr/>
          <p:nvPr/>
        </p:nvSpPr>
        <p:spPr>
          <a:xfrm>
            <a:off x="5082201" y="1002967"/>
            <a:ext cx="3018559" cy="546154"/>
          </a:xfrm>
          <a:prstGeom prst="rect">
            <a:avLst/>
          </a:prstGeom>
          <a:solidFill>
            <a:srgbClr val="B416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7" name="Google Shape;327;p26"/>
          <p:cNvSpPr/>
          <p:nvPr/>
        </p:nvSpPr>
        <p:spPr>
          <a:xfrm>
            <a:off x="5293132" y="949104"/>
            <a:ext cx="2596697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23157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Offers &amp; Services</a:t>
            </a:r>
            <a:endParaRPr/>
          </a:p>
        </p:txBody>
      </p:sp>
      <p:sp>
        <p:nvSpPr>
          <p:cNvPr id="328" name="Google Shape;328;p26"/>
          <p:cNvSpPr/>
          <p:nvPr/>
        </p:nvSpPr>
        <p:spPr>
          <a:xfrm>
            <a:off x="8307678" y="949104"/>
            <a:ext cx="1574908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Execution</a:t>
            </a:r>
            <a:endParaRPr/>
          </a:p>
        </p:txBody>
      </p:sp>
      <p:sp>
        <p:nvSpPr>
          <p:cNvPr id="329" name="Google Shape;329;p26"/>
          <p:cNvSpPr/>
          <p:nvPr/>
        </p:nvSpPr>
        <p:spPr>
          <a:xfrm>
            <a:off x="2373553" y="1614927"/>
            <a:ext cx="2419840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Operational Plan</a:t>
            </a:r>
            <a:endParaRPr/>
          </a:p>
        </p:txBody>
      </p:sp>
      <p:sp>
        <p:nvSpPr>
          <p:cNvPr id="330" name="Google Shape;330;p26"/>
          <p:cNvSpPr/>
          <p:nvPr/>
        </p:nvSpPr>
        <p:spPr>
          <a:xfrm>
            <a:off x="5379346" y="1614927"/>
            <a:ext cx="2419839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Start-up Summary</a:t>
            </a:r>
            <a:endParaRPr/>
          </a:p>
        </p:txBody>
      </p:sp>
      <p:sp>
        <p:nvSpPr>
          <p:cNvPr id="331" name="Google Shape;331;p26"/>
          <p:cNvSpPr/>
          <p:nvPr/>
        </p:nvSpPr>
        <p:spPr>
          <a:xfrm>
            <a:off x="8295988" y="1614927"/>
            <a:ext cx="2419839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Testimonials</a:t>
            </a:r>
            <a:endParaRPr/>
          </a:p>
        </p:txBody>
      </p:sp>
      <p:sp>
        <p:nvSpPr>
          <p:cNvPr id="332" name="Google Shape;332;p26"/>
          <p:cNvSpPr/>
          <p:nvPr/>
        </p:nvSpPr>
        <p:spPr>
          <a:xfrm>
            <a:off x="3313572" y="949104"/>
            <a:ext cx="1472326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Show</a:t>
            </a:r>
            <a:endParaRPr/>
          </a:p>
        </p:txBody>
      </p:sp>
      <p:sp>
        <p:nvSpPr>
          <p:cNvPr id="333" name="Google Shape;333;p26"/>
          <p:cNvSpPr/>
          <p:nvPr/>
        </p:nvSpPr>
        <p:spPr>
          <a:xfrm>
            <a:off x="4970813" y="2947067"/>
            <a:ext cx="3063174" cy="552026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 Medium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Market Research</a:t>
            </a:r>
            <a:endParaRPr/>
          </a:p>
        </p:txBody>
      </p:sp>
      <p:sp>
        <p:nvSpPr>
          <p:cNvPr id="334" name="Google Shape;334;p26"/>
          <p:cNvSpPr/>
          <p:nvPr/>
        </p:nvSpPr>
        <p:spPr>
          <a:xfrm>
            <a:off x="2288030" y="4096556"/>
            <a:ext cx="8427797" cy="1636687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oppins"/>
              <a:buNone/>
            </a:pPr>
            <a:r>
              <a:rPr b="0" baseline="30000" i="0" lang="en-US" sz="18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With the evolution of how information is disseminated, changing to new ways of promoting events became a substantial challenge for companies.</a:t>
            </a:r>
            <a:endParaRPr/>
          </a:p>
          <a:p>
            <a:pPr indent="0" lvl="0" marL="0" marR="0" rtl="0" algn="ctr">
              <a:lnSpc>
                <a:spcPct val="17777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oppins"/>
              <a:buNone/>
            </a:pPr>
            <a:r>
              <a:t/>
            </a:r>
            <a:endParaRPr b="1" baseline="3000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7777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oppins"/>
              <a:buNone/>
            </a:pPr>
            <a:r>
              <a:rPr b="0" baseline="30000" i="0" lang="en-US" sz="18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With the emergence of social media &amp; internet, online advertisement has become prevalent.</a:t>
            </a:r>
            <a:endParaRPr/>
          </a:p>
        </p:txBody>
      </p:sp>
      <p:pic>
        <p:nvPicPr>
          <p:cNvPr id="335" name="Google Shape;335;p26"/>
          <p:cNvPicPr preferRelativeResize="0"/>
          <p:nvPr/>
        </p:nvPicPr>
        <p:blipFill rotWithShape="1">
          <a:blip r:embed="rId3">
            <a:alphaModFix/>
          </a:blip>
          <a:srcRect b="26627" l="837" r="1080" t="40693"/>
          <a:stretch/>
        </p:blipFill>
        <p:spPr>
          <a:xfrm>
            <a:off x="1015999" y="6299199"/>
            <a:ext cx="10972801" cy="24372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7"/>
          <p:cNvSpPr/>
          <p:nvPr/>
        </p:nvSpPr>
        <p:spPr>
          <a:xfrm>
            <a:off x="1841500" y="4707743"/>
            <a:ext cx="9395322" cy="4023421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1" name="Google Shape;341;p27"/>
          <p:cNvSpPr/>
          <p:nvPr/>
        </p:nvSpPr>
        <p:spPr>
          <a:xfrm>
            <a:off x="2074193" y="1675050"/>
            <a:ext cx="3018560" cy="54615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2" name="Google Shape;342;p27"/>
          <p:cNvSpPr/>
          <p:nvPr/>
        </p:nvSpPr>
        <p:spPr>
          <a:xfrm>
            <a:off x="8081210" y="1675050"/>
            <a:ext cx="2849397" cy="54615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3" name="Google Shape;343;p27"/>
          <p:cNvSpPr/>
          <p:nvPr/>
        </p:nvSpPr>
        <p:spPr>
          <a:xfrm>
            <a:off x="5079986" y="1675050"/>
            <a:ext cx="3018559" cy="54615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4" name="Google Shape;344;p27"/>
          <p:cNvSpPr/>
          <p:nvPr/>
        </p:nvSpPr>
        <p:spPr>
          <a:xfrm>
            <a:off x="3005293" y="1002967"/>
            <a:ext cx="2088884" cy="54615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5" name="Google Shape;345;p27"/>
          <p:cNvSpPr/>
          <p:nvPr/>
        </p:nvSpPr>
        <p:spPr>
          <a:xfrm>
            <a:off x="8050691" y="1002967"/>
            <a:ext cx="2088885" cy="54615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6" name="Google Shape;346;p27"/>
          <p:cNvSpPr/>
          <p:nvPr/>
        </p:nvSpPr>
        <p:spPr>
          <a:xfrm>
            <a:off x="5082201" y="1002967"/>
            <a:ext cx="3018559" cy="546154"/>
          </a:xfrm>
          <a:prstGeom prst="rect">
            <a:avLst/>
          </a:prstGeom>
          <a:solidFill>
            <a:srgbClr val="B416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7" name="Google Shape;347;p27"/>
          <p:cNvSpPr/>
          <p:nvPr/>
        </p:nvSpPr>
        <p:spPr>
          <a:xfrm>
            <a:off x="5293132" y="930054"/>
            <a:ext cx="2596697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Offers &amp; Services</a:t>
            </a:r>
            <a:endParaRPr/>
          </a:p>
        </p:txBody>
      </p:sp>
      <p:sp>
        <p:nvSpPr>
          <p:cNvPr id="348" name="Google Shape;348;p27"/>
          <p:cNvSpPr/>
          <p:nvPr/>
        </p:nvSpPr>
        <p:spPr>
          <a:xfrm>
            <a:off x="8307678" y="930054"/>
            <a:ext cx="1574908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Execution</a:t>
            </a:r>
            <a:endParaRPr/>
          </a:p>
        </p:txBody>
      </p:sp>
      <p:sp>
        <p:nvSpPr>
          <p:cNvPr id="349" name="Google Shape;349;p27"/>
          <p:cNvSpPr/>
          <p:nvPr/>
        </p:nvSpPr>
        <p:spPr>
          <a:xfrm>
            <a:off x="2373553" y="1595877"/>
            <a:ext cx="2419840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Operational Plan</a:t>
            </a:r>
            <a:endParaRPr/>
          </a:p>
        </p:txBody>
      </p:sp>
      <p:sp>
        <p:nvSpPr>
          <p:cNvPr id="350" name="Google Shape;350;p27"/>
          <p:cNvSpPr/>
          <p:nvPr/>
        </p:nvSpPr>
        <p:spPr>
          <a:xfrm>
            <a:off x="5379346" y="1595877"/>
            <a:ext cx="2419839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Start-up Summary</a:t>
            </a:r>
            <a:endParaRPr/>
          </a:p>
        </p:txBody>
      </p:sp>
      <p:sp>
        <p:nvSpPr>
          <p:cNvPr id="351" name="Google Shape;351;p27"/>
          <p:cNvSpPr/>
          <p:nvPr/>
        </p:nvSpPr>
        <p:spPr>
          <a:xfrm>
            <a:off x="8295988" y="1595877"/>
            <a:ext cx="2419839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Testimonials</a:t>
            </a:r>
            <a:endParaRPr/>
          </a:p>
        </p:txBody>
      </p:sp>
      <p:sp>
        <p:nvSpPr>
          <p:cNvPr id="352" name="Google Shape;352;p27"/>
          <p:cNvSpPr/>
          <p:nvPr/>
        </p:nvSpPr>
        <p:spPr>
          <a:xfrm>
            <a:off x="3313572" y="930054"/>
            <a:ext cx="1472326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Show</a:t>
            </a:r>
            <a:endParaRPr/>
          </a:p>
        </p:txBody>
      </p:sp>
      <p:sp>
        <p:nvSpPr>
          <p:cNvPr id="353" name="Google Shape;353;p27"/>
          <p:cNvSpPr/>
          <p:nvPr/>
        </p:nvSpPr>
        <p:spPr>
          <a:xfrm>
            <a:off x="4970813" y="3308838"/>
            <a:ext cx="3063174" cy="552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 Medium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Market Research</a:t>
            </a:r>
            <a:endParaRPr/>
          </a:p>
        </p:txBody>
      </p:sp>
      <p:sp>
        <p:nvSpPr>
          <p:cNvPr id="354" name="Google Shape;354;p27"/>
          <p:cNvSpPr/>
          <p:nvPr/>
        </p:nvSpPr>
        <p:spPr>
          <a:xfrm>
            <a:off x="1841500" y="4687937"/>
            <a:ext cx="4715917" cy="2026643"/>
          </a:xfrm>
          <a:prstGeom prst="rect">
            <a:avLst/>
          </a:prstGeom>
          <a:solidFill>
            <a:srgbClr val="B416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5" name="Google Shape;355;p27"/>
          <p:cNvSpPr/>
          <p:nvPr/>
        </p:nvSpPr>
        <p:spPr>
          <a:xfrm>
            <a:off x="6540500" y="6719937"/>
            <a:ext cx="4715917" cy="2026643"/>
          </a:xfrm>
          <a:prstGeom prst="rect">
            <a:avLst/>
          </a:prstGeom>
          <a:solidFill>
            <a:srgbClr val="B416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56" name="Google Shape;356;p27"/>
          <p:cNvSpPr/>
          <p:nvPr/>
        </p:nvSpPr>
        <p:spPr>
          <a:xfrm>
            <a:off x="2820765" y="5150546"/>
            <a:ext cx="2419840" cy="539581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23157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JANUARY 2037</a:t>
            </a:r>
            <a:endParaRPr/>
          </a:p>
        </p:txBody>
      </p:sp>
      <p:sp>
        <p:nvSpPr>
          <p:cNvPr id="357" name="Google Shape;357;p27"/>
          <p:cNvSpPr/>
          <p:nvPr/>
        </p:nvSpPr>
        <p:spPr>
          <a:xfrm>
            <a:off x="3005293" y="6036605"/>
            <a:ext cx="2088884" cy="239381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Poppins"/>
              <a:buNone/>
            </a:pPr>
            <a:r>
              <a:rPr b="0" baseline="30000" i="0" lang="en-US" sz="18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Season 2 Finale Air Date</a:t>
            </a:r>
            <a:endParaRPr/>
          </a:p>
        </p:txBody>
      </p:sp>
      <p:sp>
        <p:nvSpPr>
          <p:cNvPr id="358" name="Google Shape;358;p27"/>
          <p:cNvSpPr/>
          <p:nvPr/>
        </p:nvSpPr>
        <p:spPr>
          <a:xfrm>
            <a:off x="7688539" y="5150546"/>
            <a:ext cx="2419839" cy="539581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23157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FEBRUARY 2037</a:t>
            </a:r>
            <a:endParaRPr/>
          </a:p>
        </p:txBody>
      </p:sp>
      <p:sp>
        <p:nvSpPr>
          <p:cNvPr id="359" name="Google Shape;359;p27"/>
          <p:cNvSpPr/>
          <p:nvPr/>
        </p:nvSpPr>
        <p:spPr>
          <a:xfrm>
            <a:off x="7732176" y="6055656"/>
            <a:ext cx="2332566" cy="239381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oppins"/>
              <a:buNone/>
            </a:pPr>
            <a:r>
              <a:rPr b="0" baseline="30000" i="0" lang="en-US" sz="18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Start of Season 3 Production</a:t>
            </a:r>
            <a:endParaRPr/>
          </a:p>
        </p:txBody>
      </p:sp>
      <p:sp>
        <p:nvSpPr>
          <p:cNvPr id="360" name="Google Shape;360;p27"/>
          <p:cNvSpPr/>
          <p:nvPr/>
        </p:nvSpPr>
        <p:spPr>
          <a:xfrm>
            <a:off x="2839815" y="7173021"/>
            <a:ext cx="2419840" cy="539581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23157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JUNE 2037</a:t>
            </a:r>
            <a:endParaRPr/>
          </a:p>
        </p:txBody>
      </p:sp>
      <p:sp>
        <p:nvSpPr>
          <p:cNvPr id="361" name="Google Shape;361;p27"/>
          <p:cNvSpPr/>
          <p:nvPr/>
        </p:nvSpPr>
        <p:spPr>
          <a:xfrm>
            <a:off x="3005293" y="8059080"/>
            <a:ext cx="2088884" cy="239381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oppins"/>
              <a:buNone/>
            </a:pPr>
            <a:r>
              <a:rPr b="0" baseline="30000" i="0" lang="en-US" sz="18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Advertisements &amp; Press</a:t>
            </a:r>
            <a:endParaRPr b="0" baseline="30000" i="0" sz="18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62" name="Google Shape;362;p27"/>
          <p:cNvSpPr/>
          <p:nvPr/>
        </p:nvSpPr>
        <p:spPr>
          <a:xfrm>
            <a:off x="7688539" y="7173021"/>
            <a:ext cx="2419839" cy="539581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23157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DECEMBER 2024</a:t>
            </a:r>
            <a:endParaRPr/>
          </a:p>
        </p:txBody>
      </p:sp>
      <p:sp>
        <p:nvSpPr>
          <p:cNvPr id="363" name="Google Shape;363;p27"/>
          <p:cNvSpPr/>
          <p:nvPr/>
        </p:nvSpPr>
        <p:spPr>
          <a:xfrm>
            <a:off x="7732176" y="8040030"/>
            <a:ext cx="2332566" cy="239381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Poppins"/>
              <a:buNone/>
            </a:pPr>
            <a:r>
              <a:rPr b="0" baseline="30000" i="0" lang="en-US" sz="18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Season 3 Premiere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28"/>
          <p:cNvSpPr/>
          <p:nvPr/>
        </p:nvSpPr>
        <p:spPr>
          <a:xfrm>
            <a:off x="2074193" y="1675050"/>
            <a:ext cx="3018560" cy="54615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69" name="Google Shape;369;p28"/>
          <p:cNvSpPr/>
          <p:nvPr/>
        </p:nvSpPr>
        <p:spPr>
          <a:xfrm>
            <a:off x="8081210" y="1675050"/>
            <a:ext cx="2849397" cy="54615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0" name="Google Shape;370;p28"/>
          <p:cNvSpPr/>
          <p:nvPr/>
        </p:nvSpPr>
        <p:spPr>
          <a:xfrm>
            <a:off x="5079986" y="1675050"/>
            <a:ext cx="3018559" cy="54615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1" name="Google Shape;371;p28"/>
          <p:cNvSpPr/>
          <p:nvPr/>
        </p:nvSpPr>
        <p:spPr>
          <a:xfrm>
            <a:off x="3005293" y="1002967"/>
            <a:ext cx="2088884" cy="54615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2" name="Google Shape;372;p28"/>
          <p:cNvSpPr/>
          <p:nvPr/>
        </p:nvSpPr>
        <p:spPr>
          <a:xfrm>
            <a:off x="8050691" y="1002967"/>
            <a:ext cx="2088885" cy="54615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3" name="Google Shape;373;p28"/>
          <p:cNvSpPr/>
          <p:nvPr/>
        </p:nvSpPr>
        <p:spPr>
          <a:xfrm>
            <a:off x="5082201" y="1002967"/>
            <a:ext cx="3018559" cy="546154"/>
          </a:xfrm>
          <a:prstGeom prst="rect">
            <a:avLst/>
          </a:prstGeom>
          <a:solidFill>
            <a:srgbClr val="B416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74" name="Google Shape;374;p28"/>
          <p:cNvSpPr/>
          <p:nvPr/>
        </p:nvSpPr>
        <p:spPr>
          <a:xfrm>
            <a:off x="5293132" y="968154"/>
            <a:ext cx="2596697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Offers &amp; Services</a:t>
            </a:r>
            <a:endParaRPr/>
          </a:p>
        </p:txBody>
      </p:sp>
      <p:sp>
        <p:nvSpPr>
          <p:cNvPr id="375" name="Google Shape;375;p28"/>
          <p:cNvSpPr/>
          <p:nvPr/>
        </p:nvSpPr>
        <p:spPr>
          <a:xfrm>
            <a:off x="8307678" y="968154"/>
            <a:ext cx="1574908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Execution</a:t>
            </a:r>
            <a:endParaRPr/>
          </a:p>
        </p:txBody>
      </p:sp>
      <p:sp>
        <p:nvSpPr>
          <p:cNvPr id="376" name="Google Shape;376;p28"/>
          <p:cNvSpPr/>
          <p:nvPr/>
        </p:nvSpPr>
        <p:spPr>
          <a:xfrm>
            <a:off x="2373553" y="1633977"/>
            <a:ext cx="2419840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Operational Plan</a:t>
            </a:r>
            <a:endParaRPr/>
          </a:p>
        </p:txBody>
      </p:sp>
      <p:sp>
        <p:nvSpPr>
          <p:cNvPr id="377" name="Google Shape;377;p28"/>
          <p:cNvSpPr/>
          <p:nvPr/>
        </p:nvSpPr>
        <p:spPr>
          <a:xfrm>
            <a:off x="5379346" y="1633977"/>
            <a:ext cx="2419839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Start-up Summary</a:t>
            </a:r>
            <a:endParaRPr/>
          </a:p>
        </p:txBody>
      </p:sp>
      <p:sp>
        <p:nvSpPr>
          <p:cNvPr id="378" name="Google Shape;378;p28"/>
          <p:cNvSpPr/>
          <p:nvPr/>
        </p:nvSpPr>
        <p:spPr>
          <a:xfrm>
            <a:off x="8295988" y="1633977"/>
            <a:ext cx="2419839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Testimonials</a:t>
            </a:r>
            <a:endParaRPr/>
          </a:p>
        </p:txBody>
      </p:sp>
      <p:sp>
        <p:nvSpPr>
          <p:cNvPr id="379" name="Google Shape;379;p28"/>
          <p:cNvSpPr/>
          <p:nvPr/>
        </p:nvSpPr>
        <p:spPr>
          <a:xfrm>
            <a:off x="3313572" y="968154"/>
            <a:ext cx="1472326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Show</a:t>
            </a:r>
            <a:endParaRPr/>
          </a:p>
        </p:txBody>
      </p:sp>
      <p:sp>
        <p:nvSpPr>
          <p:cNvPr id="380" name="Google Shape;380;p28"/>
          <p:cNvSpPr/>
          <p:nvPr/>
        </p:nvSpPr>
        <p:spPr>
          <a:xfrm>
            <a:off x="5044423" y="4193406"/>
            <a:ext cx="2915954" cy="552026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 Medium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Market Strategy</a:t>
            </a:r>
            <a:endParaRPr/>
          </a:p>
        </p:txBody>
      </p:sp>
      <p:sp>
        <p:nvSpPr>
          <p:cNvPr id="381" name="Google Shape;381;p28"/>
          <p:cNvSpPr/>
          <p:nvPr/>
        </p:nvSpPr>
        <p:spPr>
          <a:xfrm>
            <a:off x="5093833" y="5356784"/>
            <a:ext cx="6922211" cy="1901375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oppins"/>
              <a:buNone/>
            </a:pPr>
            <a:r>
              <a:rPr b="0" baseline="30000" i="0" lang="en-US" sz="18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Focuses on target audience through social media &amp; TV Promos.</a:t>
            </a:r>
            <a:endParaRPr b="1" baseline="3000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oppins"/>
              <a:buNone/>
            </a:pPr>
            <a:r>
              <a:rPr b="0" baseline="30000" i="0" lang="en-US" sz="18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Advertisement contain mysterious hints at what content is in store for them</a:t>
            </a:r>
            <a:r>
              <a:rPr baseline="30000" lang="en-US" sz="1800">
                <a:latin typeface="Poppins"/>
                <a:ea typeface="Poppins"/>
                <a:cs typeface="Poppins"/>
                <a:sym typeface="Poppins"/>
              </a:rPr>
              <a:t>.</a:t>
            </a:r>
            <a:endParaRPr baseline="30000" sz="18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oppins"/>
              <a:buNone/>
            </a:pPr>
            <a:r>
              <a:rPr b="0" baseline="30000" i="0" lang="en-US" sz="18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Effectively engaging with consumers through social media.</a:t>
            </a:r>
            <a:endParaRPr/>
          </a:p>
        </p:txBody>
      </p:sp>
      <p:pic>
        <p:nvPicPr>
          <p:cNvPr id="382" name="Google Shape;382;p28"/>
          <p:cNvPicPr preferRelativeResize="0"/>
          <p:nvPr/>
        </p:nvPicPr>
        <p:blipFill rotWithShape="1">
          <a:blip r:embed="rId3">
            <a:alphaModFix/>
          </a:blip>
          <a:srcRect b="2701" l="37728" r="13253" t="2702"/>
          <a:stretch/>
        </p:blipFill>
        <p:spPr>
          <a:xfrm>
            <a:off x="1041400" y="3280050"/>
            <a:ext cx="3516489" cy="45241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29"/>
          <p:cNvSpPr/>
          <p:nvPr/>
        </p:nvSpPr>
        <p:spPr>
          <a:xfrm>
            <a:off x="2074193" y="1675050"/>
            <a:ext cx="3018560" cy="54615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8" name="Google Shape;388;p29"/>
          <p:cNvSpPr/>
          <p:nvPr/>
        </p:nvSpPr>
        <p:spPr>
          <a:xfrm>
            <a:off x="8081210" y="1675050"/>
            <a:ext cx="2849397" cy="54615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89" name="Google Shape;389;p29"/>
          <p:cNvSpPr/>
          <p:nvPr/>
        </p:nvSpPr>
        <p:spPr>
          <a:xfrm>
            <a:off x="5079986" y="1675050"/>
            <a:ext cx="3018559" cy="54615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0" name="Google Shape;390;p29"/>
          <p:cNvSpPr/>
          <p:nvPr/>
        </p:nvSpPr>
        <p:spPr>
          <a:xfrm>
            <a:off x="3005293" y="1002967"/>
            <a:ext cx="2088884" cy="54615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1" name="Google Shape;391;p29"/>
          <p:cNvSpPr/>
          <p:nvPr/>
        </p:nvSpPr>
        <p:spPr>
          <a:xfrm>
            <a:off x="8050691" y="1002967"/>
            <a:ext cx="2088885" cy="54615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2" name="Google Shape;392;p29"/>
          <p:cNvSpPr/>
          <p:nvPr/>
        </p:nvSpPr>
        <p:spPr>
          <a:xfrm>
            <a:off x="5082201" y="1002967"/>
            <a:ext cx="3018559" cy="546154"/>
          </a:xfrm>
          <a:prstGeom prst="rect">
            <a:avLst/>
          </a:prstGeom>
          <a:solidFill>
            <a:srgbClr val="B416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93" name="Google Shape;393;p29"/>
          <p:cNvSpPr/>
          <p:nvPr/>
        </p:nvSpPr>
        <p:spPr>
          <a:xfrm>
            <a:off x="5293132" y="968154"/>
            <a:ext cx="2596697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Offers &amp; Services</a:t>
            </a:r>
            <a:endParaRPr/>
          </a:p>
        </p:txBody>
      </p:sp>
      <p:sp>
        <p:nvSpPr>
          <p:cNvPr id="394" name="Google Shape;394;p29"/>
          <p:cNvSpPr/>
          <p:nvPr/>
        </p:nvSpPr>
        <p:spPr>
          <a:xfrm>
            <a:off x="8307678" y="968154"/>
            <a:ext cx="1574908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Execution</a:t>
            </a:r>
            <a:endParaRPr/>
          </a:p>
        </p:txBody>
      </p:sp>
      <p:sp>
        <p:nvSpPr>
          <p:cNvPr id="395" name="Google Shape;395;p29"/>
          <p:cNvSpPr/>
          <p:nvPr/>
        </p:nvSpPr>
        <p:spPr>
          <a:xfrm>
            <a:off x="2373553" y="1633977"/>
            <a:ext cx="2419840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Operational Plan</a:t>
            </a:r>
            <a:endParaRPr/>
          </a:p>
        </p:txBody>
      </p:sp>
      <p:sp>
        <p:nvSpPr>
          <p:cNvPr id="396" name="Google Shape;396;p29"/>
          <p:cNvSpPr/>
          <p:nvPr/>
        </p:nvSpPr>
        <p:spPr>
          <a:xfrm>
            <a:off x="5379346" y="1633977"/>
            <a:ext cx="2419839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Start-up Summary</a:t>
            </a:r>
            <a:endParaRPr/>
          </a:p>
        </p:txBody>
      </p:sp>
      <p:sp>
        <p:nvSpPr>
          <p:cNvPr id="397" name="Google Shape;397;p29"/>
          <p:cNvSpPr/>
          <p:nvPr/>
        </p:nvSpPr>
        <p:spPr>
          <a:xfrm>
            <a:off x="8295988" y="1633977"/>
            <a:ext cx="2419839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Testimonials</a:t>
            </a:r>
            <a:endParaRPr/>
          </a:p>
        </p:txBody>
      </p:sp>
      <p:sp>
        <p:nvSpPr>
          <p:cNvPr id="398" name="Google Shape;398;p29"/>
          <p:cNvSpPr/>
          <p:nvPr/>
        </p:nvSpPr>
        <p:spPr>
          <a:xfrm>
            <a:off x="3313572" y="968154"/>
            <a:ext cx="1472326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Show</a:t>
            </a:r>
            <a:endParaRPr/>
          </a:p>
        </p:txBody>
      </p:sp>
      <p:graphicFrame>
        <p:nvGraphicFramePr>
          <p:cNvPr id="399" name="Google Shape;399;p29"/>
          <p:cNvGraphicFramePr/>
          <p:nvPr/>
        </p:nvGraphicFramePr>
        <p:xfrm>
          <a:off x="1434702" y="401536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{BA37A28D-AAC1-40AA-A2E9-27635E44BE5A}</a:tableStyleId>
              </a:tblPr>
              <a:tblGrid>
                <a:gridCol w="2562875"/>
                <a:gridCol w="2562875"/>
                <a:gridCol w="2562875"/>
                <a:gridCol w="2562875"/>
              </a:tblGrid>
              <a:tr h="2194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R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FFFFF"/>
                    </a:solidFill>
                  </a:tcPr>
                </a:tc>
              </a:tr>
              <a:tr h="2194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B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R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00" name="Google Shape;400;p29"/>
          <p:cNvGraphicFramePr/>
          <p:nvPr/>
        </p:nvGraphicFramePr>
        <p:xfrm>
          <a:off x="1452033" y="287781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{BA37A28D-AAC1-40AA-A2E9-27635E44BE5A}</a:tableStyleId>
              </a:tblPr>
              <a:tblGrid>
                <a:gridCol w="2563675"/>
                <a:gridCol w="2563675"/>
                <a:gridCol w="2563675"/>
                <a:gridCol w="2563675"/>
              </a:tblGrid>
              <a:tr h="10376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5D5D5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16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T cap="flat" cmpd="sng" w="9525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16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T cap="flat" cmpd="sng" w="9525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16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R cap="flat" cmpd="sng" w="9525">
                      <a:solidFill>
                        <a:srgbClr val="5D5D5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1600"/>
                    </a:solidFill>
                  </a:tcPr>
                </a:tc>
              </a:tr>
            </a:tbl>
          </a:graphicData>
        </a:graphic>
      </p:graphicFrame>
      <p:sp>
        <p:nvSpPr>
          <p:cNvPr id="401" name="Google Shape;401;p29"/>
          <p:cNvSpPr/>
          <p:nvPr/>
        </p:nvSpPr>
        <p:spPr>
          <a:xfrm>
            <a:off x="1420628" y="3126404"/>
            <a:ext cx="2592072" cy="426215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23157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Open Sans"/>
              <a:buNone/>
            </a:pPr>
            <a:r>
              <a:rPr b="1" i="0" lang="en-US" sz="19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Marketing Strategy</a:t>
            </a:r>
            <a:endParaRPr/>
          </a:p>
        </p:txBody>
      </p:sp>
      <p:sp>
        <p:nvSpPr>
          <p:cNvPr id="402" name="Google Shape;402;p29"/>
          <p:cNvSpPr/>
          <p:nvPr/>
        </p:nvSpPr>
        <p:spPr>
          <a:xfrm>
            <a:off x="1536143" y="4854082"/>
            <a:ext cx="2246741" cy="426215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2470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oppins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Promotion Videos</a:t>
            </a:r>
            <a:endParaRPr/>
          </a:p>
        </p:txBody>
      </p:sp>
      <p:sp>
        <p:nvSpPr>
          <p:cNvPr id="403" name="Google Shape;403;p29"/>
          <p:cNvSpPr/>
          <p:nvPr/>
        </p:nvSpPr>
        <p:spPr>
          <a:xfrm>
            <a:off x="4225203" y="4445119"/>
            <a:ext cx="2129431" cy="1349528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oppins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The marketing &amp; production team will create promotional videos.</a:t>
            </a:r>
            <a:endParaRPr/>
          </a:p>
        </p:txBody>
      </p:sp>
      <p:sp>
        <p:nvSpPr>
          <p:cNvPr id="404" name="Google Shape;404;p29"/>
          <p:cNvSpPr/>
          <p:nvPr/>
        </p:nvSpPr>
        <p:spPr>
          <a:xfrm>
            <a:off x="4225203" y="6629998"/>
            <a:ext cx="2129431" cy="1349528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oppins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The marketing team will create a posting schedule.</a:t>
            </a:r>
            <a:endParaRPr/>
          </a:p>
        </p:txBody>
      </p:sp>
      <p:sp>
        <p:nvSpPr>
          <p:cNvPr id="405" name="Google Shape;405;p29"/>
          <p:cNvSpPr/>
          <p:nvPr/>
        </p:nvSpPr>
        <p:spPr>
          <a:xfrm>
            <a:off x="6790603" y="4445119"/>
            <a:ext cx="2129431" cy="134952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oppins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July 2037</a:t>
            </a:r>
            <a:endParaRPr/>
          </a:p>
        </p:txBody>
      </p:sp>
      <p:sp>
        <p:nvSpPr>
          <p:cNvPr id="406" name="Google Shape;406;p29"/>
          <p:cNvSpPr/>
          <p:nvPr/>
        </p:nvSpPr>
        <p:spPr>
          <a:xfrm>
            <a:off x="6790603" y="6629998"/>
            <a:ext cx="2129431" cy="134952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oppins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August 2037</a:t>
            </a:r>
            <a:endParaRPr/>
          </a:p>
        </p:txBody>
      </p:sp>
      <p:sp>
        <p:nvSpPr>
          <p:cNvPr id="407" name="Google Shape;407;p29"/>
          <p:cNvSpPr/>
          <p:nvPr/>
        </p:nvSpPr>
        <p:spPr>
          <a:xfrm>
            <a:off x="9356003" y="4445119"/>
            <a:ext cx="2129431" cy="134952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16"/>
              <a:buFont typeface="Poppins"/>
              <a:buNone/>
            </a:pPr>
            <a:r>
              <a:rPr b="0" i="0" lang="en-US" sz="1316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The new content is up on the company website alongside various social media accounts.</a:t>
            </a:r>
            <a:endParaRPr/>
          </a:p>
        </p:txBody>
      </p:sp>
      <p:sp>
        <p:nvSpPr>
          <p:cNvPr id="408" name="Google Shape;408;p29"/>
          <p:cNvSpPr/>
          <p:nvPr/>
        </p:nvSpPr>
        <p:spPr>
          <a:xfrm>
            <a:off x="9356003" y="6629998"/>
            <a:ext cx="2129431" cy="134952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86"/>
              <a:buFont typeface="Poppins"/>
              <a:buNone/>
            </a:pPr>
            <a:r>
              <a:rPr b="0" i="0" lang="en-US" sz="1386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Steady growth of traffic &amp; followers for the company website &amp; social media accounts.</a:t>
            </a:r>
            <a:endParaRPr/>
          </a:p>
        </p:txBody>
      </p:sp>
      <p:sp>
        <p:nvSpPr>
          <p:cNvPr id="409" name="Google Shape;409;p29"/>
          <p:cNvSpPr/>
          <p:nvPr/>
        </p:nvSpPr>
        <p:spPr>
          <a:xfrm>
            <a:off x="1536143" y="7102088"/>
            <a:ext cx="2246741" cy="75314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oppins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Regular Content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oppins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Updates</a:t>
            </a:r>
            <a:endParaRPr/>
          </a:p>
        </p:txBody>
      </p:sp>
      <p:sp>
        <p:nvSpPr>
          <p:cNvPr id="410" name="Google Shape;410;p29"/>
          <p:cNvSpPr/>
          <p:nvPr/>
        </p:nvSpPr>
        <p:spPr>
          <a:xfrm>
            <a:off x="3993882" y="3107354"/>
            <a:ext cx="2592073" cy="426215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23157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Open Sans"/>
              <a:buNone/>
            </a:pPr>
            <a:r>
              <a:rPr b="1" i="0" lang="en-US" sz="19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Activities</a:t>
            </a:r>
            <a:endParaRPr/>
          </a:p>
        </p:txBody>
      </p:sp>
      <p:sp>
        <p:nvSpPr>
          <p:cNvPr id="411" name="Google Shape;411;p29"/>
          <p:cNvSpPr/>
          <p:nvPr/>
        </p:nvSpPr>
        <p:spPr>
          <a:xfrm>
            <a:off x="6559283" y="3126404"/>
            <a:ext cx="2592072" cy="426215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23157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Open Sans"/>
              <a:buNone/>
            </a:pPr>
            <a:r>
              <a:rPr b="1" i="0" lang="en-US" sz="19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Timeline</a:t>
            </a:r>
            <a:endParaRPr/>
          </a:p>
        </p:txBody>
      </p:sp>
      <p:sp>
        <p:nvSpPr>
          <p:cNvPr id="412" name="Google Shape;412;p29"/>
          <p:cNvSpPr/>
          <p:nvPr/>
        </p:nvSpPr>
        <p:spPr>
          <a:xfrm>
            <a:off x="9124683" y="3126404"/>
            <a:ext cx="2592072" cy="426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Open Sans"/>
              <a:buNone/>
            </a:pPr>
            <a:r>
              <a:rPr b="1" i="0" lang="en-US" sz="19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Success Criteria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Google Shape;417;p30"/>
          <p:cNvPicPr preferRelativeResize="0"/>
          <p:nvPr/>
        </p:nvPicPr>
        <p:blipFill rotWithShape="1">
          <a:blip r:embed="rId3">
            <a:alphaModFix/>
          </a:blip>
          <a:srcRect b="5062" l="0" r="0" t="11126"/>
          <a:stretch/>
        </p:blipFill>
        <p:spPr>
          <a:xfrm>
            <a:off x="6252170" y="4800600"/>
            <a:ext cx="3263496" cy="4102745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30"/>
          <p:cNvSpPr/>
          <p:nvPr/>
        </p:nvSpPr>
        <p:spPr>
          <a:xfrm>
            <a:off x="2074193" y="1675050"/>
            <a:ext cx="3018560" cy="54615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9" name="Google Shape;419;p30"/>
          <p:cNvSpPr/>
          <p:nvPr/>
        </p:nvSpPr>
        <p:spPr>
          <a:xfrm>
            <a:off x="8081210" y="1675050"/>
            <a:ext cx="2849397" cy="54615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0" name="Google Shape;420;p30"/>
          <p:cNvSpPr/>
          <p:nvPr/>
        </p:nvSpPr>
        <p:spPr>
          <a:xfrm>
            <a:off x="5079986" y="1675050"/>
            <a:ext cx="3018559" cy="54615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1" name="Google Shape;421;p30"/>
          <p:cNvSpPr/>
          <p:nvPr/>
        </p:nvSpPr>
        <p:spPr>
          <a:xfrm>
            <a:off x="3005293" y="1002967"/>
            <a:ext cx="2088884" cy="54615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2" name="Google Shape;422;p30"/>
          <p:cNvSpPr/>
          <p:nvPr/>
        </p:nvSpPr>
        <p:spPr>
          <a:xfrm>
            <a:off x="8050691" y="1002967"/>
            <a:ext cx="2088885" cy="546154"/>
          </a:xfrm>
          <a:prstGeom prst="rect">
            <a:avLst/>
          </a:prstGeom>
          <a:solidFill>
            <a:srgbClr val="B416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3" name="Google Shape;423;p30"/>
          <p:cNvSpPr/>
          <p:nvPr/>
        </p:nvSpPr>
        <p:spPr>
          <a:xfrm>
            <a:off x="5082201" y="1002967"/>
            <a:ext cx="3018559" cy="54615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4" name="Google Shape;424;p30"/>
          <p:cNvSpPr/>
          <p:nvPr/>
        </p:nvSpPr>
        <p:spPr>
          <a:xfrm>
            <a:off x="5293132" y="968154"/>
            <a:ext cx="2596697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Offers &amp; Services</a:t>
            </a:r>
            <a:endParaRPr/>
          </a:p>
        </p:txBody>
      </p:sp>
      <p:sp>
        <p:nvSpPr>
          <p:cNvPr id="425" name="Google Shape;425;p30"/>
          <p:cNvSpPr/>
          <p:nvPr/>
        </p:nvSpPr>
        <p:spPr>
          <a:xfrm>
            <a:off x="8307678" y="968154"/>
            <a:ext cx="1574908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Execution</a:t>
            </a:r>
            <a:endParaRPr/>
          </a:p>
        </p:txBody>
      </p:sp>
      <p:sp>
        <p:nvSpPr>
          <p:cNvPr id="426" name="Google Shape;426;p30"/>
          <p:cNvSpPr/>
          <p:nvPr/>
        </p:nvSpPr>
        <p:spPr>
          <a:xfrm>
            <a:off x="2373553" y="1633977"/>
            <a:ext cx="2419840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23157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Operational Plan</a:t>
            </a:r>
            <a:endParaRPr/>
          </a:p>
        </p:txBody>
      </p:sp>
      <p:sp>
        <p:nvSpPr>
          <p:cNvPr id="427" name="Google Shape;427;p30"/>
          <p:cNvSpPr/>
          <p:nvPr/>
        </p:nvSpPr>
        <p:spPr>
          <a:xfrm>
            <a:off x="5379346" y="1633977"/>
            <a:ext cx="2419839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Start-up Summary</a:t>
            </a:r>
            <a:endParaRPr/>
          </a:p>
        </p:txBody>
      </p:sp>
      <p:sp>
        <p:nvSpPr>
          <p:cNvPr id="428" name="Google Shape;428;p30"/>
          <p:cNvSpPr/>
          <p:nvPr/>
        </p:nvSpPr>
        <p:spPr>
          <a:xfrm>
            <a:off x="8295988" y="1633977"/>
            <a:ext cx="2419839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Testimonials</a:t>
            </a:r>
            <a:endParaRPr/>
          </a:p>
        </p:txBody>
      </p:sp>
      <p:sp>
        <p:nvSpPr>
          <p:cNvPr id="429" name="Google Shape;429;p30"/>
          <p:cNvSpPr/>
          <p:nvPr/>
        </p:nvSpPr>
        <p:spPr>
          <a:xfrm>
            <a:off x="3313572" y="968154"/>
            <a:ext cx="1472326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Show</a:t>
            </a:r>
            <a:endParaRPr/>
          </a:p>
        </p:txBody>
      </p:sp>
      <p:pic>
        <p:nvPicPr>
          <p:cNvPr id="430" name="Google Shape;430;p30"/>
          <p:cNvPicPr preferRelativeResize="0"/>
          <p:nvPr/>
        </p:nvPicPr>
        <p:blipFill rotWithShape="1">
          <a:blip r:embed="rId4">
            <a:alphaModFix/>
          </a:blip>
          <a:srcRect b="6894" l="39040" r="0" t="1384"/>
          <a:stretch/>
        </p:blipFill>
        <p:spPr>
          <a:xfrm>
            <a:off x="-100261" y="4800600"/>
            <a:ext cx="4090153" cy="4102746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Google Shape;431;p30"/>
          <p:cNvSpPr/>
          <p:nvPr/>
        </p:nvSpPr>
        <p:spPr>
          <a:xfrm>
            <a:off x="9379743" y="4800600"/>
            <a:ext cx="3719216" cy="4102894"/>
          </a:xfrm>
          <a:prstGeom prst="rect">
            <a:avLst/>
          </a:prstGeom>
          <a:solidFill>
            <a:srgbClr val="B416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2" name="Google Shape;432;p30"/>
          <p:cNvSpPr/>
          <p:nvPr/>
        </p:nvSpPr>
        <p:spPr>
          <a:xfrm>
            <a:off x="2699543" y="4800600"/>
            <a:ext cx="3719216" cy="410289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33" name="Google Shape;433;p30"/>
          <p:cNvSpPr/>
          <p:nvPr/>
        </p:nvSpPr>
        <p:spPr>
          <a:xfrm>
            <a:off x="4886003" y="3397738"/>
            <a:ext cx="3232794" cy="552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 Medium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Location Facilities</a:t>
            </a:r>
            <a:endParaRPr/>
          </a:p>
        </p:txBody>
      </p:sp>
      <p:sp>
        <p:nvSpPr>
          <p:cNvPr id="434" name="Google Shape;434;p30"/>
          <p:cNvSpPr/>
          <p:nvPr/>
        </p:nvSpPr>
        <p:spPr>
          <a:xfrm>
            <a:off x="3349232" y="6244254"/>
            <a:ext cx="2419839" cy="1215586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Open Sans SemiBold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Provide a sketch/ blueprint of the production sets.</a:t>
            </a:r>
            <a:endParaRPr/>
          </a:p>
        </p:txBody>
      </p:sp>
      <p:sp>
        <p:nvSpPr>
          <p:cNvPr id="435" name="Google Shape;435;p30"/>
          <p:cNvSpPr/>
          <p:nvPr/>
        </p:nvSpPr>
        <p:spPr>
          <a:xfrm>
            <a:off x="9846274" y="6244180"/>
            <a:ext cx="2758476" cy="1215586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Open Sans SemiBold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Provide photos/</a:t>
            </a:r>
            <a:endParaRPr b="0" i="0" sz="1900" u="none" cap="none" strike="noStrike">
              <a:solidFill>
                <a:srgbClr val="FFFFF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Open Sans SemiBold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images of the production sets.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1"/>
          <p:cNvSpPr/>
          <p:nvPr/>
        </p:nvSpPr>
        <p:spPr>
          <a:xfrm>
            <a:off x="2074193" y="1675050"/>
            <a:ext cx="3018560" cy="546153"/>
          </a:xfrm>
          <a:prstGeom prst="rect">
            <a:avLst/>
          </a:prstGeom>
          <a:solidFill>
            <a:srgbClr val="B416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1" name="Google Shape;441;p31"/>
          <p:cNvSpPr/>
          <p:nvPr/>
        </p:nvSpPr>
        <p:spPr>
          <a:xfrm>
            <a:off x="8081210" y="1675050"/>
            <a:ext cx="2849397" cy="54615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2" name="Google Shape;442;p31"/>
          <p:cNvSpPr/>
          <p:nvPr/>
        </p:nvSpPr>
        <p:spPr>
          <a:xfrm>
            <a:off x="5079986" y="1675050"/>
            <a:ext cx="3018559" cy="54615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3" name="Google Shape;443;p31"/>
          <p:cNvSpPr/>
          <p:nvPr/>
        </p:nvSpPr>
        <p:spPr>
          <a:xfrm>
            <a:off x="3005293" y="1002967"/>
            <a:ext cx="2088884" cy="54615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4" name="Google Shape;444;p31"/>
          <p:cNvSpPr/>
          <p:nvPr/>
        </p:nvSpPr>
        <p:spPr>
          <a:xfrm>
            <a:off x="8050691" y="1002967"/>
            <a:ext cx="2088885" cy="54615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5" name="Google Shape;445;p31"/>
          <p:cNvSpPr/>
          <p:nvPr/>
        </p:nvSpPr>
        <p:spPr>
          <a:xfrm>
            <a:off x="5082201" y="1002967"/>
            <a:ext cx="3018559" cy="54615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6" name="Google Shape;446;p31"/>
          <p:cNvSpPr/>
          <p:nvPr/>
        </p:nvSpPr>
        <p:spPr>
          <a:xfrm>
            <a:off x="5293132" y="968154"/>
            <a:ext cx="2596697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Offers &amp; Services</a:t>
            </a:r>
            <a:endParaRPr/>
          </a:p>
        </p:txBody>
      </p:sp>
      <p:sp>
        <p:nvSpPr>
          <p:cNvPr id="447" name="Google Shape;447;p31"/>
          <p:cNvSpPr/>
          <p:nvPr/>
        </p:nvSpPr>
        <p:spPr>
          <a:xfrm>
            <a:off x="8307678" y="968154"/>
            <a:ext cx="1574908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Execution</a:t>
            </a:r>
            <a:endParaRPr/>
          </a:p>
        </p:txBody>
      </p:sp>
      <p:sp>
        <p:nvSpPr>
          <p:cNvPr id="448" name="Google Shape;448;p31"/>
          <p:cNvSpPr/>
          <p:nvPr/>
        </p:nvSpPr>
        <p:spPr>
          <a:xfrm>
            <a:off x="2373553" y="1633977"/>
            <a:ext cx="2419840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Operational Plan</a:t>
            </a:r>
            <a:endParaRPr/>
          </a:p>
        </p:txBody>
      </p:sp>
      <p:sp>
        <p:nvSpPr>
          <p:cNvPr id="449" name="Google Shape;449;p31"/>
          <p:cNvSpPr/>
          <p:nvPr/>
        </p:nvSpPr>
        <p:spPr>
          <a:xfrm>
            <a:off x="5379346" y="1633977"/>
            <a:ext cx="2419839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Start-up Summary</a:t>
            </a:r>
            <a:endParaRPr/>
          </a:p>
        </p:txBody>
      </p:sp>
      <p:sp>
        <p:nvSpPr>
          <p:cNvPr id="450" name="Google Shape;450;p31"/>
          <p:cNvSpPr/>
          <p:nvPr/>
        </p:nvSpPr>
        <p:spPr>
          <a:xfrm>
            <a:off x="8295988" y="1633977"/>
            <a:ext cx="2419839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Testimonials</a:t>
            </a:r>
            <a:endParaRPr/>
          </a:p>
        </p:txBody>
      </p:sp>
      <p:sp>
        <p:nvSpPr>
          <p:cNvPr id="451" name="Google Shape;451;p31"/>
          <p:cNvSpPr/>
          <p:nvPr/>
        </p:nvSpPr>
        <p:spPr>
          <a:xfrm>
            <a:off x="3313572" y="968154"/>
            <a:ext cx="1472326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Show</a:t>
            </a:r>
            <a:endParaRPr/>
          </a:p>
        </p:txBody>
      </p:sp>
      <p:graphicFrame>
        <p:nvGraphicFramePr>
          <p:cNvPr id="452" name="Google Shape;452;p31"/>
          <p:cNvGraphicFramePr/>
          <p:nvPr/>
        </p:nvGraphicFramePr>
        <p:xfrm>
          <a:off x="1434702" y="401536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{BA37A28D-AAC1-40AA-A2E9-27635E44BE5A}</a:tableStyleId>
              </a:tblPr>
              <a:tblGrid>
                <a:gridCol w="5144700"/>
                <a:gridCol w="5144700"/>
              </a:tblGrid>
              <a:tr h="7034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R cap="flat" cmpd="sng" w="9525">
                      <a:solidFill>
                        <a:srgbClr val="5D5D5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53" name="Google Shape;453;p31"/>
          <p:cNvGraphicFramePr/>
          <p:nvPr/>
        </p:nvGraphicFramePr>
        <p:xfrm>
          <a:off x="1452033" y="325881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{BA37A28D-AAC1-40AA-A2E9-27635E44BE5A}</a:tableStyleId>
              </a:tblPr>
              <a:tblGrid>
                <a:gridCol w="5127350"/>
                <a:gridCol w="5127350"/>
              </a:tblGrid>
              <a:tr h="700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5D5D5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16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R cap="flat" cmpd="sng" w="9525">
                      <a:solidFill>
                        <a:srgbClr val="5D5D5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1600"/>
                    </a:solidFill>
                  </a:tcPr>
                </a:tc>
              </a:tr>
            </a:tbl>
          </a:graphicData>
        </a:graphic>
      </p:graphicFrame>
      <p:sp>
        <p:nvSpPr>
          <p:cNvPr id="454" name="Google Shape;454;p31"/>
          <p:cNvSpPr/>
          <p:nvPr/>
        </p:nvSpPr>
        <p:spPr>
          <a:xfrm>
            <a:off x="2654755" y="4115875"/>
            <a:ext cx="3018560" cy="426215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23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oppins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Video Editing Software</a:t>
            </a:r>
            <a:endParaRPr/>
          </a:p>
        </p:txBody>
      </p:sp>
      <p:sp>
        <p:nvSpPr>
          <p:cNvPr id="455" name="Google Shape;455;p31"/>
          <p:cNvSpPr/>
          <p:nvPr/>
        </p:nvSpPr>
        <p:spPr>
          <a:xfrm>
            <a:off x="2753699" y="3357741"/>
            <a:ext cx="2592072" cy="426215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23157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Open Sans"/>
              <a:buNone/>
            </a:pPr>
            <a:r>
              <a:rPr b="1" i="0" lang="en-US" sz="19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Activities</a:t>
            </a:r>
            <a:endParaRPr/>
          </a:p>
        </p:txBody>
      </p:sp>
      <p:sp>
        <p:nvSpPr>
          <p:cNvPr id="456" name="Google Shape;456;p31"/>
          <p:cNvSpPr/>
          <p:nvPr/>
        </p:nvSpPr>
        <p:spPr>
          <a:xfrm>
            <a:off x="7799097" y="3357741"/>
            <a:ext cx="2592072" cy="426215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23157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Open Sans"/>
              <a:buNone/>
            </a:pPr>
            <a:r>
              <a:rPr b="1" i="0" lang="en-US" sz="19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Timeline</a:t>
            </a:r>
            <a:endParaRPr/>
          </a:p>
        </p:txBody>
      </p:sp>
      <p:sp>
        <p:nvSpPr>
          <p:cNvPr id="457" name="Google Shape;457;p31"/>
          <p:cNvSpPr/>
          <p:nvPr/>
        </p:nvSpPr>
        <p:spPr>
          <a:xfrm>
            <a:off x="7971763" y="4153975"/>
            <a:ext cx="2246741" cy="426215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22105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Poppins"/>
              <a:buNone/>
            </a:pPr>
            <a:r>
              <a:rPr b="0" i="0" lang="en-US" sz="19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2</a:t>
            </a:r>
            <a:endParaRPr/>
          </a:p>
        </p:txBody>
      </p:sp>
      <p:graphicFrame>
        <p:nvGraphicFramePr>
          <p:cNvPr id="458" name="Google Shape;458;p31"/>
          <p:cNvGraphicFramePr/>
          <p:nvPr/>
        </p:nvGraphicFramePr>
        <p:xfrm>
          <a:off x="1434702" y="619976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{BA37A28D-AAC1-40AA-A2E9-27635E44BE5A}</a:tableStyleId>
              </a:tblPr>
              <a:tblGrid>
                <a:gridCol w="5144700"/>
                <a:gridCol w="5144700"/>
              </a:tblGrid>
              <a:tr h="716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R cap="flat" cmpd="sng" w="9525">
                      <a:solidFill>
                        <a:srgbClr val="5D5D5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716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R cap="flat" cmpd="sng" w="9525">
                      <a:solidFill>
                        <a:srgbClr val="5D5D5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716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R cap="flat" cmpd="sng" w="9525">
                      <a:solidFill>
                        <a:srgbClr val="5D5D5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59" name="Google Shape;459;p31"/>
          <p:cNvGraphicFramePr/>
          <p:nvPr/>
        </p:nvGraphicFramePr>
        <p:xfrm>
          <a:off x="1452033" y="544321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{BA37A28D-AAC1-40AA-A2E9-27635E44BE5A}</a:tableStyleId>
              </a:tblPr>
              <a:tblGrid>
                <a:gridCol w="5127350"/>
                <a:gridCol w="5127350"/>
              </a:tblGrid>
              <a:tr h="700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5D5D5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16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R cap="flat" cmpd="sng" w="9525">
                      <a:solidFill>
                        <a:srgbClr val="5D5D5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1600"/>
                    </a:solidFill>
                  </a:tcPr>
                </a:tc>
              </a:tr>
            </a:tbl>
          </a:graphicData>
        </a:graphic>
      </p:graphicFrame>
      <p:sp>
        <p:nvSpPr>
          <p:cNvPr id="460" name="Google Shape;460;p31"/>
          <p:cNvSpPr/>
          <p:nvPr/>
        </p:nvSpPr>
        <p:spPr>
          <a:xfrm>
            <a:off x="2521405" y="6319325"/>
            <a:ext cx="3018560" cy="426215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oppins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Desktop</a:t>
            </a:r>
            <a:endParaRPr/>
          </a:p>
        </p:txBody>
      </p:sp>
      <p:sp>
        <p:nvSpPr>
          <p:cNvPr id="461" name="Google Shape;461;p31"/>
          <p:cNvSpPr/>
          <p:nvPr/>
        </p:nvSpPr>
        <p:spPr>
          <a:xfrm>
            <a:off x="2753699" y="5580241"/>
            <a:ext cx="2592072" cy="426215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Open Sans"/>
              <a:buNone/>
            </a:pPr>
            <a:r>
              <a:rPr b="1" i="0" lang="en-US" sz="19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Activities</a:t>
            </a:r>
            <a:endParaRPr/>
          </a:p>
        </p:txBody>
      </p:sp>
      <p:sp>
        <p:nvSpPr>
          <p:cNvPr id="462" name="Google Shape;462;p31"/>
          <p:cNvSpPr/>
          <p:nvPr/>
        </p:nvSpPr>
        <p:spPr>
          <a:xfrm>
            <a:off x="7799097" y="5580241"/>
            <a:ext cx="2592072" cy="426215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Open Sans"/>
              <a:buNone/>
            </a:pPr>
            <a:r>
              <a:rPr b="1" i="0" lang="en-US" sz="19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Timeline</a:t>
            </a:r>
            <a:endParaRPr/>
          </a:p>
        </p:txBody>
      </p:sp>
      <p:sp>
        <p:nvSpPr>
          <p:cNvPr id="463" name="Google Shape;463;p31"/>
          <p:cNvSpPr/>
          <p:nvPr/>
        </p:nvSpPr>
        <p:spPr>
          <a:xfrm>
            <a:off x="7977562" y="6304164"/>
            <a:ext cx="2246741" cy="426215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oppins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2</a:t>
            </a:r>
            <a:endParaRPr/>
          </a:p>
        </p:txBody>
      </p:sp>
      <p:sp>
        <p:nvSpPr>
          <p:cNvPr id="464" name="Google Shape;464;p31"/>
          <p:cNvSpPr/>
          <p:nvPr/>
        </p:nvSpPr>
        <p:spPr>
          <a:xfrm>
            <a:off x="2540455" y="7022883"/>
            <a:ext cx="3018560" cy="426215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oppins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Laptops</a:t>
            </a:r>
            <a:endParaRPr/>
          </a:p>
        </p:txBody>
      </p:sp>
      <p:sp>
        <p:nvSpPr>
          <p:cNvPr id="465" name="Google Shape;465;p31"/>
          <p:cNvSpPr/>
          <p:nvPr/>
        </p:nvSpPr>
        <p:spPr>
          <a:xfrm>
            <a:off x="7971763" y="7022883"/>
            <a:ext cx="2246741" cy="426215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oppins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4</a:t>
            </a:r>
            <a:endParaRPr b="0" i="0" sz="16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66" name="Google Shape;466;p31"/>
          <p:cNvSpPr/>
          <p:nvPr/>
        </p:nvSpPr>
        <p:spPr>
          <a:xfrm>
            <a:off x="2521405" y="7716616"/>
            <a:ext cx="3018560" cy="426215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oppins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Cameras</a:t>
            </a:r>
            <a:endParaRPr b="0" i="0" sz="18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67" name="Google Shape;467;p31"/>
          <p:cNvSpPr/>
          <p:nvPr/>
        </p:nvSpPr>
        <p:spPr>
          <a:xfrm>
            <a:off x="7971763" y="7724392"/>
            <a:ext cx="2246741" cy="426215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oppins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3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2"/>
          <p:cNvSpPr/>
          <p:nvPr/>
        </p:nvSpPr>
        <p:spPr>
          <a:xfrm>
            <a:off x="8081210" y="1675050"/>
            <a:ext cx="2849397" cy="54615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3" name="Google Shape;473;p32"/>
          <p:cNvSpPr/>
          <p:nvPr/>
        </p:nvSpPr>
        <p:spPr>
          <a:xfrm>
            <a:off x="2074193" y="1675050"/>
            <a:ext cx="3018560" cy="546153"/>
          </a:xfrm>
          <a:prstGeom prst="rect">
            <a:avLst/>
          </a:prstGeom>
          <a:solidFill>
            <a:srgbClr val="B516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474" name="Google Shape;474;p32"/>
          <p:cNvGraphicFramePr/>
          <p:nvPr/>
        </p:nvGraphicFramePr>
        <p:xfrm>
          <a:off x="1434702" y="679666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{BA37A28D-AAC1-40AA-A2E9-27635E44BE5A}</a:tableStyleId>
              </a:tblPr>
              <a:tblGrid>
                <a:gridCol w="5144700"/>
                <a:gridCol w="5144700"/>
              </a:tblGrid>
              <a:tr h="7289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R cap="flat" cmpd="sng" w="9525">
                      <a:solidFill>
                        <a:srgbClr val="5D5D5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7289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R cap="flat" cmpd="sng" w="9525">
                      <a:solidFill>
                        <a:srgbClr val="5D5D5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75" name="Google Shape;475;p32"/>
          <p:cNvGraphicFramePr/>
          <p:nvPr/>
        </p:nvGraphicFramePr>
        <p:xfrm>
          <a:off x="1452033" y="604011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{BA37A28D-AAC1-40AA-A2E9-27635E44BE5A}</a:tableStyleId>
              </a:tblPr>
              <a:tblGrid>
                <a:gridCol w="5127350"/>
                <a:gridCol w="5127350"/>
              </a:tblGrid>
              <a:tr h="700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5D5D5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16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R cap="flat" cmpd="sng" w="9525">
                      <a:solidFill>
                        <a:srgbClr val="5D5D5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1600"/>
                    </a:solidFill>
                  </a:tcPr>
                </a:tc>
              </a:tr>
            </a:tbl>
          </a:graphicData>
        </a:graphic>
      </p:graphicFrame>
      <p:sp>
        <p:nvSpPr>
          <p:cNvPr id="476" name="Google Shape;476;p32"/>
          <p:cNvSpPr/>
          <p:nvPr/>
        </p:nvSpPr>
        <p:spPr>
          <a:xfrm>
            <a:off x="1724520" y="6887650"/>
            <a:ext cx="4762800" cy="42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oppins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Getting Renewed for 1 more season to wrap the story</a:t>
            </a:r>
            <a:endParaRPr/>
          </a:p>
        </p:txBody>
      </p:sp>
      <p:sp>
        <p:nvSpPr>
          <p:cNvPr id="477" name="Google Shape;477;p32"/>
          <p:cNvSpPr/>
          <p:nvPr/>
        </p:nvSpPr>
        <p:spPr>
          <a:xfrm>
            <a:off x="2819424" y="6110466"/>
            <a:ext cx="2592000" cy="42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Open Sans"/>
              <a:buNone/>
            </a:pPr>
            <a:r>
              <a:rPr b="1" i="0" lang="en-US" sz="19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Activities</a:t>
            </a:r>
            <a:endParaRPr/>
          </a:p>
        </p:txBody>
      </p:sp>
      <p:sp>
        <p:nvSpPr>
          <p:cNvPr id="478" name="Google Shape;478;p32"/>
          <p:cNvSpPr/>
          <p:nvPr/>
        </p:nvSpPr>
        <p:spPr>
          <a:xfrm>
            <a:off x="7864822" y="6129516"/>
            <a:ext cx="2592000" cy="42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Open Sans"/>
              <a:buNone/>
            </a:pPr>
            <a:r>
              <a:rPr b="1" i="0" lang="en-US" sz="19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Timeline</a:t>
            </a:r>
            <a:endParaRPr/>
          </a:p>
        </p:txBody>
      </p:sp>
      <p:sp>
        <p:nvSpPr>
          <p:cNvPr id="479" name="Google Shape;479;p32"/>
          <p:cNvSpPr/>
          <p:nvPr/>
        </p:nvSpPr>
        <p:spPr>
          <a:xfrm>
            <a:off x="6712379" y="6935275"/>
            <a:ext cx="4910517" cy="426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oppins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Contract signing on February 2038</a:t>
            </a:r>
            <a:endParaRPr/>
          </a:p>
        </p:txBody>
      </p:sp>
      <p:sp>
        <p:nvSpPr>
          <p:cNvPr id="480" name="Google Shape;480;p32"/>
          <p:cNvSpPr/>
          <p:nvPr/>
        </p:nvSpPr>
        <p:spPr>
          <a:xfrm>
            <a:off x="1562115" y="7628675"/>
            <a:ext cx="4916660" cy="426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oppins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Get recognition for directing &amp; writing</a:t>
            </a:r>
            <a:endParaRPr b="0" i="0" sz="16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81" name="Google Shape;481;p32"/>
          <p:cNvSpPr/>
          <p:nvPr/>
        </p:nvSpPr>
        <p:spPr>
          <a:xfrm>
            <a:off x="6417104" y="7718024"/>
            <a:ext cx="5412946" cy="356533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Poppins"/>
              <a:buNone/>
            </a:pPr>
            <a:r>
              <a:rPr b="0" i="0" lang="en-US" sz="16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Nominations for several production &amp; cast for awards</a:t>
            </a:r>
            <a:endParaRPr b="0" i="0" sz="16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aphicFrame>
        <p:nvGraphicFramePr>
          <p:cNvPr id="482" name="Google Shape;482;p32"/>
          <p:cNvGraphicFramePr/>
          <p:nvPr/>
        </p:nvGraphicFramePr>
        <p:xfrm>
          <a:off x="1434702" y="407284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{BA37A28D-AAC1-40AA-A2E9-27635E44BE5A}</a:tableStyleId>
              </a:tblPr>
              <a:tblGrid>
                <a:gridCol w="5144700"/>
                <a:gridCol w="5144700"/>
              </a:tblGrid>
              <a:tr h="7289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R cap="flat" cmpd="sng" w="9525">
                      <a:solidFill>
                        <a:srgbClr val="5D5D5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7289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R cap="flat" cmpd="sng" w="9525">
                      <a:solidFill>
                        <a:srgbClr val="5D5D5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83" name="Google Shape;483;p32"/>
          <p:cNvGraphicFramePr/>
          <p:nvPr/>
        </p:nvGraphicFramePr>
        <p:xfrm>
          <a:off x="1452033" y="331630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{BA37A28D-AAC1-40AA-A2E9-27635E44BE5A}</a:tableStyleId>
              </a:tblPr>
              <a:tblGrid>
                <a:gridCol w="5127350"/>
                <a:gridCol w="5127350"/>
              </a:tblGrid>
              <a:tr h="700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5D5D5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516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R cap="flat" cmpd="sng" w="9525">
                      <a:solidFill>
                        <a:srgbClr val="5D5D5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1600"/>
                    </a:solidFill>
                  </a:tcPr>
                </a:tc>
              </a:tr>
            </a:tbl>
          </a:graphicData>
        </a:graphic>
      </p:graphicFrame>
      <p:sp>
        <p:nvSpPr>
          <p:cNvPr id="484" name="Google Shape;484;p32"/>
          <p:cNvSpPr/>
          <p:nvPr/>
        </p:nvSpPr>
        <p:spPr>
          <a:xfrm>
            <a:off x="2540455" y="4173358"/>
            <a:ext cx="3018560" cy="426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oppins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Garner more viewership</a:t>
            </a:r>
            <a:endParaRPr b="0" i="0" sz="17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85" name="Google Shape;485;p32"/>
          <p:cNvSpPr/>
          <p:nvPr/>
        </p:nvSpPr>
        <p:spPr>
          <a:xfrm>
            <a:off x="2753699" y="3396174"/>
            <a:ext cx="2592072" cy="426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Open Sans"/>
              <a:buNone/>
            </a:pPr>
            <a:r>
              <a:rPr b="1" i="0" lang="en-US" sz="19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Short Term Goals</a:t>
            </a:r>
            <a:endParaRPr/>
          </a:p>
        </p:txBody>
      </p:sp>
      <p:sp>
        <p:nvSpPr>
          <p:cNvPr id="486" name="Google Shape;486;p32"/>
          <p:cNvSpPr/>
          <p:nvPr/>
        </p:nvSpPr>
        <p:spPr>
          <a:xfrm>
            <a:off x="7799097" y="3415224"/>
            <a:ext cx="2592072" cy="426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Open Sans"/>
              <a:buNone/>
            </a:pPr>
            <a:r>
              <a:rPr b="1" i="0" lang="en-US" sz="19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Milestones</a:t>
            </a:r>
            <a:endParaRPr/>
          </a:p>
        </p:txBody>
      </p:sp>
      <p:sp>
        <p:nvSpPr>
          <p:cNvPr id="487" name="Google Shape;487;p32"/>
          <p:cNvSpPr/>
          <p:nvPr/>
        </p:nvSpPr>
        <p:spPr>
          <a:xfrm>
            <a:off x="6675519" y="4173358"/>
            <a:ext cx="5022336" cy="426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oppins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Reached 50% of audience target</a:t>
            </a:r>
            <a:endParaRPr/>
          </a:p>
        </p:txBody>
      </p:sp>
      <p:sp>
        <p:nvSpPr>
          <p:cNvPr id="488" name="Google Shape;488;p32"/>
          <p:cNvSpPr/>
          <p:nvPr/>
        </p:nvSpPr>
        <p:spPr>
          <a:xfrm>
            <a:off x="1724530" y="4848341"/>
            <a:ext cx="4687570" cy="48336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Poppins"/>
              <a:buNone/>
            </a:pPr>
            <a:r>
              <a:rPr b="0" i="0" lang="en-US" sz="13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Obtain a no. of episodes to pace the season’s story</a:t>
            </a:r>
            <a:endParaRPr/>
          </a:p>
        </p:txBody>
      </p:sp>
      <p:sp>
        <p:nvSpPr>
          <p:cNvPr id="489" name="Google Shape;489;p32"/>
          <p:cNvSpPr/>
          <p:nvPr/>
        </p:nvSpPr>
        <p:spPr>
          <a:xfrm>
            <a:off x="6327658" y="4676891"/>
            <a:ext cx="5540492" cy="845181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Poppins"/>
              <a:buNone/>
            </a:pPr>
            <a:r>
              <a:rPr b="0" i="0" lang="en-US" sz="12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Gained another episode in the form of a special summer episode.</a:t>
            </a:r>
            <a:endParaRPr b="0" i="0" sz="12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90" name="Google Shape;490;p32"/>
          <p:cNvSpPr/>
          <p:nvPr/>
        </p:nvSpPr>
        <p:spPr>
          <a:xfrm>
            <a:off x="5079986" y="1675050"/>
            <a:ext cx="3018559" cy="54615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1" name="Google Shape;491;p32"/>
          <p:cNvSpPr/>
          <p:nvPr/>
        </p:nvSpPr>
        <p:spPr>
          <a:xfrm>
            <a:off x="3005293" y="1002967"/>
            <a:ext cx="2088884" cy="54615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2" name="Google Shape;492;p32"/>
          <p:cNvSpPr/>
          <p:nvPr/>
        </p:nvSpPr>
        <p:spPr>
          <a:xfrm>
            <a:off x="8050691" y="1002967"/>
            <a:ext cx="2088885" cy="54615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3" name="Google Shape;493;p32"/>
          <p:cNvSpPr/>
          <p:nvPr/>
        </p:nvSpPr>
        <p:spPr>
          <a:xfrm>
            <a:off x="5082201" y="1002967"/>
            <a:ext cx="3018559" cy="54615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4" name="Google Shape;494;p32"/>
          <p:cNvSpPr/>
          <p:nvPr/>
        </p:nvSpPr>
        <p:spPr>
          <a:xfrm>
            <a:off x="5293132" y="968154"/>
            <a:ext cx="2596697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Offers &amp; Services</a:t>
            </a:r>
            <a:endParaRPr/>
          </a:p>
        </p:txBody>
      </p:sp>
      <p:sp>
        <p:nvSpPr>
          <p:cNvPr id="495" name="Google Shape;495;p32"/>
          <p:cNvSpPr/>
          <p:nvPr/>
        </p:nvSpPr>
        <p:spPr>
          <a:xfrm>
            <a:off x="8307678" y="968154"/>
            <a:ext cx="1574908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Execution</a:t>
            </a:r>
            <a:endParaRPr/>
          </a:p>
        </p:txBody>
      </p:sp>
      <p:sp>
        <p:nvSpPr>
          <p:cNvPr id="496" name="Google Shape;496;p32"/>
          <p:cNvSpPr/>
          <p:nvPr/>
        </p:nvSpPr>
        <p:spPr>
          <a:xfrm>
            <a:off x="2373553" y="1633977"/>
            <a:ext cx="2419840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Operational Plan</a:t>
            </a:r>
            <a:endParaRPr/>
          </a:p>
        </p:txBody>
      </p:sp>
      <p:sp>
        <p:nvSpPr>
          <p:cNvPr id="497" name="Google Shape;497;p32"/>
          <p:cNvSpPr/>
          <p:nvPr/>
        </p:nvSpPr>
        <p:spPr>
          <a:xfrm>
            <a:off x="5379346" y="1633977"/>
            <a:ext cx="2419839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Start-up Summary</a:t>
            </a:r>
            <a:endParaRPr/>
          </a:p>
        </p:txBody>
      </p:sp>
      <p:sp>
        <p:nvSpPr>
          <p:cNvPr id="498" name="Google Shape;498;p32"/>
          <p:cNvSpPr/>
          <p:nvPr/>
        </p:nvSpPr>
        <p:spPr>
          <a:xfrm>
            <a:off x="8295988" y="1633977"/>
            <a:ext cx="2419839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Testimonials</a:t>
            </a:r>
            <a:endParaRPr/>
          </a:p>
        </p:txBody>
      </p:sp>
      <p:sp>
        <p:nvSpPr>
          <p:cNvPr id="499" name="Google Shape;499;p32"/>
          <p:cNvSpPr/>
          <p:nvPr/>
        </p:nvSpPr>
        <p:spPr>
          <a:xfrm>
            <a:off x="3313572" y="968154"/>
            <a:ext cx="1472326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Show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/>
          <p:nvPr/>
        </p:nvSpPr>
        <p:spPr>
          <a:xfrm>
            <a:off x="550686" y="2073856"/>
            <a:ext cx="6594828" cy="5605888"/>
          </a:xfrm>
          <a:prstGeom prst="rect">
            <a:avLst/>
          </a:prstGeom>
          <a:solidFill>
            <a:srgbClr val="B416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70" name="Google Shape;70;p15"/>
          <p:cNvPicPr preferRelativeResize="0"/>
          <p:nvPr/>
        </p:nvPicPr>
        <p:blipFill rotWithShape="1">
          <a:blip r:embed="rId3">
            <a:alphaModFix/>
          </a:blip>
          <a:srcRect b="182" l="29327" r="33651" t="5904"/>
          <a:stretch/>
        </p:blipFill>
        <p:spPr>
          <a:xfrm>
            <a:off x="-96189" y="-71656"/>
            <a:ext cx="5852064" cy="9896912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/>
          <p:nvPr/>
        </p:nvSpPr>
        <p:spPr>
          <a:xfrm>
            <a:off x="7968090" y="2554499"/>
            <a:ext cx="1437420" cy="456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Poppins Light"/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The Show</a:t>
            </a:r>
            <a:endParaRPr/>
          </a:p>
        </p:txBody>
      </p:sp>
      <p:sp>
        <p:nvSpPr>
          <p:cNvPr id="72" name="Google Shape;72;p15"/>
          <p:cNvSpPr/>
          <p:nvPr/>
        </p:nvSpPr>
        <p:spPr>
          <a:xfrm>
            <a:off x="7969582" y="3418100"/>
            <a:ext cx="2475836" cy="456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Poppins Light"/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Offers &amp; Services</a:t>
            </a:r>
            <a:endParaRPr/>
          </a:p>
        </p:txBody>
      </p:sp>
      <p:sp>
        <p:nvSpPr>
          <p:cNvPr id="73" name="Google Shape;73;p15"/>
          <p:cNvSpPr/>
          <p:nvPr/>
        </p:nvSpPr>
        <p:spPr>
          <a:xfrm>
            <a:off x="7964876" y="4281700"/>
            <a:ext cx="1443848" cy="456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Poppins Light"/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Execution</a:t>
            </a:r>
            <a:endParaRPr/>
          </a:p>
        </p:txBody>
      </p:sp>
      <p:sp>
        <p:nvSpPr>
          <p:cNvPr id="74" name="Google Shape;74;p15"/>
          <p:cNvSpPr/>
          <p:nvPr/>
        </p:nvSpPr>
        <p:spPr>
          <a:xfrm>
            <a:off x="7983012" y="5145300"/>
            <a:ext cx="2474376" cy="456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Poppins Light"/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Operational Plan</a:t>
            </a:r>
            <a:endParaRPr/>
          </a:p>
        </p:txBody>
      </p:sp>
      <p:sp>
        <p:nvSpPr>
          <p:cNvPr id="75" name="Google Shape;75;p15"/>
          <p:cNvSpPr/>
          <p:nvPr/>
        </p:nvSpPr>
        <p:spPr>
          <a:xfrm>
            <a:off x="8037063" y="6008900"/>
            <a:ext cx="2607574" cy="456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Poppins Light"/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Startup Summary</a:t>
            </a:r>
            <a:endParaRPr/>
          </a:p>
        </p:txBody>
      </p:sp>
      <p:sp>
        <p:nvSpPr>
          <p:cNvPr id="76" name="Google Shape;76;p15"/>
          <p:cNvSpPr/>
          <p:nvPr/>
        </p:nvSpPr>
        <p:spPr>
          <a:xfrm>
            <a:off x="7983603" y="6872500"/>
            <a:ext cx="1863594" cy="456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Poppins Light"/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Poppins Light"/>
                <a:ea typeface="Poppins Light"/>
                <a:cs typeface="Poppins Light"/>
                <a:sym typeface="Poppins Light"/>
              </a:rPr>
              <a:t>Testimonials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33"/>
          <p:cNvSpPr/>
          <p:nvPr/>
        </p:nvSpPr>
        <p:spPr>
          <a:xfrm>
            <a:off x="2074193" y="1675050"/>
            <a:ext cx="3018560" cy="546153"/>
          </a:xfrm>
          <a:prstGeom prst="rect">
            <a:avLst/>
          </a:prstGeom>
          <a:solidFill>
            <a:srgbClr val="B516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aphicFrame>
        <p:nvGraphicFramePr>
          <p:cNvPr id="505" name="Google Shape;505;p33"/>
          <p:cNvGraphicFramePr/>
          <p:nvPr/>
        </p:nvGraphicFramePr>
        <p:xfrm>
          <a:off x="1434702" y="401536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{BA37A28D-AAC1-40AA-A2E9-27635E44BE5A}</a:tableStyleId>
              </a:tblPr>
              <a:tblGrid>
                <a:gridCol w="3429800"/>
                <a:gridCol w="2394550"/>
                <a:gridCol w="4465050"/>
              </a:tblGrid>
              <a:tr h="921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R cap="flat" cmpd="sng" w="9525">
                      <a:solidFill>
                        <a:srgbClr val="5D5D5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921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R cap="flat" cmpd="sng" w="9525">
                      <a:solidFill>
                        <a:srgbClr val="5D5D5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921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R cap="flat" cmpd="sng" w="9525">
                      <a:solidFill>
                        <a:srgbClr val="5D5D5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921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R cap="flat" cmpd="sng" w="9525">
                      <a:solidFill>
                        <a:srgbClr val="5D5D5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9212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R cap="flat" cmpd="sng" w="9525">
                      <a:solidFill>
                        <a:srgbClr val="5D5D5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06" name="Google Shape;506;p33"/>
          <p:cNvGraphicFramePr/>
          <p:nvPr/>
        </p:nvGraphicFramePr>
        <p:xfrm>
          <a:off x="1452033" y="325881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{BA37A28D-AAC1-40AA-A2E9-27635E44BE5A}</a:tableStyleId>
              </a:tblPr>
              <a:tblGrid>
                <a:gridCol w="3418250"/>
                <a:gridCol w="2397875"/>
                <a:gridCol w="4438600"/>
              </a:tblGrid>
              <a:tr h="700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5D5D5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16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T cap="flat" cmpd="sng" w="9525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16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R cap="flat" cmpd="sng" w="9525">
                      <a:solidFill>
                        <a:srgbClr val="5D5D5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1600"/>
                    </a:solidFill>
                  </a:tcPr>
                </a:tc>
              </a:tr>
            </a:tbl>
          </a:graphicData>
        </a:graphic>
      </p:graphicFrame>
      <p:sp>
        <p:nvSpPr>
          <p:cNvPr id="507" name="Google Shape;507;p33"/>
          <p:cNvSpPr/>
          <p:nvPr/>
        </p:nvSpPr>
        <p:spPr>
          <a:xfrm>
            <a:off x="1587955" y="4186633"/>
            <a:ext cx="3018560" cy="426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oppins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Social Media</a:t>
            </a:r>
            <a:endParaRPr/>
          </a:p>
        </p:txBody>
      </p:sp>
      <p:sp>
        <p:nvSpPr>
          <p:cNvPr id="508" name="Google Shape;508;p33"/>
          <p:cNvSpPr/>
          <p:nvPr/>
        </p:nvSpPr>
        <p:spPr>
          <a:xfrm>
            <a:off x="1801199" y="3337785"/>
            <a:ext cx="2592072" cy="426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Infrastructure</a:t>
            </a:r>
            <a:endParaRPr/>
          </a:p>
        </p:txBody>
      </p:sp>
      <p:sp>
        <p:nvSpPr>
          <p:cNvPr id="509" name="Google Shape;509;p33"/>
          <p:cNvSpPr/>
          <p:nvPr/>
        </p:nvSpPr>
        <p:spPr>
          <a:xfrm>
            <a:off x="6838743" y="3352299"/>
            <a:ext cx="2592072" cy="426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Description</a:t>
            </a:r>
            <a:endParaRPr/>
          </a:p>
        </p:txBody>
      </p:sp>
      <p:sp>
        <p:nvSpPr>
          <p:cNvPr id="510" name="Google Shape;510;p33"/>
          <p:cNvSpPr/>
          <p:nvPr/>
        </p:nvSpPr>
        <p:spPr>
          <a:xfrm>
            <a:off x="1587955" y="5126433"/>
            <a:ext cx="3018560" cy="426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oppins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TV Network</a:t>
            </a:r>
            <a:endParaRPr b="0" i="0" sz="17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11" name="Google Shape;511;p33"/>
          <p:cNvSpPr/>
          <p:nvPr/>
        </p:nvSpPr>
        <p:spPr>
          <a:xfrm>
            <a:off x="1587955" y="6061741"/>
            <a:ext cx="3018560" cy="426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oppins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Website</a:t>
            </a:r>
            <a:endParaRPr/>
          </a:p>
        </p:txBody>
      </p:sp>
      <p:sp>
        <p:nvSpPr>
          <p:cNvPr id="512" name="Google Shape;512;p33"/>
          <p:cNvSpPr/>
          <p:nvPr/>
        </p:nvSpPr>
        <p:spPr>
          <a:xfrm>
            <a:off x="1587955" y="6958949"/>
            <a:ext cx="3018560" cy="426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oppins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Network Speed</a:t>
            </a:r>
            <a:endParaRPr b="0" i="0" sz="17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13" name="Google Shape;513;p33"/>
          <p:cNvSpPr/>
          <p:nvPr/>
        </p:nvSpPr>
        <p:spPr>
          <a:xfrm>
            <a:off x="1587955" y="7881557"/>
            <a:ext cx="3018560" cy="426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oppins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Data Storage</a:t>
            </a:r>
            <a:endParaRPr/>
          </a:p>
        </p:txBody>
      </p:sp>
      <p:sp>
        <p:nvSpPr>
          <p:cNvPr id="514" name="Google Shape;514;p33"/>
          <p:cNvSpPr/>
          <p:nvPr/>
        </p:nvSpPr>
        <p:spPr>
          <a:xfrm>
            <a:off x="4751772" y="3352299"/>
            <a:ext cx="2592072" cy="426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Existing (Y/N)</a:t>
            </a:r>
            <a:endParaRPr/>
          </a:p>
        </p:txBody>
      </p:sp>
      <p:sp>
        <p:nvSpPr>
          <p:cNvPr id="515" name="Google Shape;515;p33"/>
          <p:cNvSpPr/>
          <p:nvPr/>
        </p:nvSpPr>
        <p:spPr>
          <a:xfrm>
            <a:off x="5591137" y="4215661"/>
            <a:ext cx="884314" cy="426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oppins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Y</a:t>
            </a:r>
            <a:endParaRPr/>
          </a:p>
        </p:txBody>
      </p:sp>
      <p:sp>
        <p:nvSpPr>
          <p:cNvPr id="516" name="Google Shape;516;p33"/>
          <p:cNvSpPr/>
          <p:nvPr/>
        </p:nvSpPr>
        <p:spPr>
          <a:xfrm>
            <a:off x="5591137" y="5155461"/>
            <a:ext cx="884314" cy="426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oppins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Y</a:t>
            </a:r>
            <a:endParaRPr/>
          </a:p>
        </p:txBody>
      </p:sp>
      <p:sp>
        <p:nvSpPr>
          <p:cNvPr id="517" name="Google Shape;517;p33"/>
          <p:cNvSpPr/>
          <p:nvPr/>
        </p:nvSpPr>
        <p:spPr>
          <a:xfrm>
            <a:off x="5591137" y="6090769"/>
            <a:ext cx="884314" cy="426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oppins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</a:t>
            </a:r>
            <a:endParaRPr/>
          </a:p>
        </p:txBody>
      </p:sp>
      <p:sp>
        <p:nvSpPr>
          <p:cNvPr id="518" name="Google Shape;518;p33"/>
          <p:cNvSpPr/>
          <p:nvPr/>
        </p:nvSpPr>
        <p:spPr>
          <a:xfrm>
            <a:off x="5591137" y="6987977"/>
            <a:ext cx="884314" cy="426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oppins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Y</a:t>
            </a:r>
            <a:endParaRPr/>
          </a:p>
        </p:txBody>
      </p:sp>
      <p:sp>
        <p:nvSpPr>
          <p:cNvPr id="519" name="Google Shape;519;p33"/>
          <p:cNvSpPr/>
          <p:nvPr/>
        </p:nvSpPr>
        <p:spPr>
          <a:xfrm>
            <a:off x="5591137" y="7910585"/>
            <a:ext cx="884314" cy="426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oppins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</a:t>
            </a:r>
            <a:endParaRPr/>
          </a:p>
        </p:txBody>
      </p:sp>
      <p:sp>
        <p:nvSpPr>
          <p:cNvPr id="520" name="Google Shape;520;p33"/>
          <p:cNvSpPr/>
          <p:nvPr/>
        </p:nvSpPr>
        <p:spPr>
          <a:xfrm>
            <a:off x="7199086" y="4219431"/>
            <a:ext cx="4238171" cy="396117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oppins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The company has Twitter &amp; Instagram accounts</a:t>
            </a:r>
            <a:endParaRPr/>
          </a:p>
        </p:txBody>
      </p:sp>
      <p:sp>
        <p:nvSpPr>
          <p:cNvPr id="521" name="Google Shape;521;p33"/>
          <p:cNvSpPr/>
          <p:nvPr/>
        </p:nvSpPr>
        <p:spPr>
          <a:xfrm>
            <a:off x="7010397" y="5113875"/>
            <a:ext cx="4751383" cy="426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Poppins"/>
              <a:buNone/>
            </a:pPr>
            <a:r>
              <a:rPr b="0" i="0" lang="en-US" sz="15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The series is aired in several TV networks</a:t>
            </a:r>
            <a:endParaRPr/>
          </a:p>
        </p:txBody>
      </p:sp>
      <p:sp>
        <p:nvSpPr>
          <p:cNvPr id="522" name="Google Shape;522;p33"/>
          <p:cNvSpPr/>
          <p:nvPr/>
        </p:nvSpPr>
        <p:spPr>
          <a:xfrm>
            <a:off x="6995883" y="6078899"/>
            <a:ext cx="3947991" cy="426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oppins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Website is still in development</a:t>
            </a:r>
            <a:endParaRPr/>
          </a:p>
        </p:txBody>
      </p:sp>
      <p:sp>
        <p:nvSpPr>
          <p:cNvPr id="523" name="Google Shape;523;p33"/>
          <p:cNvSpPr/>
          <p:nvPr/>
        </p:nvSpPr>
        <p:spPr>
          <a:xfrm>
            <a:off x="7281053" y="6889282"/>
            <a:ext cx="3947991" cy="703433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oppins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Network is working properly &amp; causes no delay in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oppins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company operations</a:t>
            </a:r>
            <a:endParaRPr/>
          </a:p>
        </p:txBody>
      </p:sp>
      <p:sp>
        <p:nvSpPr>
          <p:cNvPr id="524" name="Google Shape;524;p33"/>
          <p:cNvSpPr/>
          <p:nvPr/>
        </p:nvSpPr>
        <p:spPr>
          <a:xfrm>
            <a:off x="7281053" y="7881557"/>
            <a:ext cx="3947991" cy="426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oppins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Company data storage, as of now, is still limited</a:t>
            </a:r>
            <a:endParaRPr/>
          </a:p>
        </p:txBody>
      </p:sp>
      <p:sp>
        <p:nvSpPr>
          <p:cNvPr id="525" name="Google Shape;525;p33"/>
          <p:cNvSpPr/>
          <p:nvPr/>
        </p:nvSpPr>
        <p:spPr>
          <a:xfrm>
            <a:off x="8081210" y="1675050"/>
            <a:ext cx="2849397" cy="54615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6" name="Google Shape;526;p33"/>
          <p:cNvSpPr/>
          <p:nvPr/>
        </p:nvSpPr>
        <p:spPr>
          <a:xfrm>
            <a:off x="5079986" y="1675050"/>
            <a:ext cx="3018559" cy="54615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7" name="Google Shape;527;p33"/>
          <p:cNvSpPr/>
          <p:nvPr/>
        </p:nvSpPr>
        <p:spPr>
          <a:xfrm>
            <a:off x="3005293" y="1002967"/>
            <a:ext cx="2088884" cy="54615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8" name="Google Shape;528;p33"/>
          <p:cNvSpPr/>
          <p:nvPr/>
        </p:nvSpPr>
        <p:spPr>
          <a:xfrm>
            <a:off x="8050691" y="1002967"/>
            <a:ext cx="2088885" cy="54615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9" name="Google Shape;529;p33"/>
          <p:cNvSpPr/>
          <p:nvPr/>
        </p:nvSpPr>
        <p:spPr>
          <a:xfrm>
            <a:off x="5082201" y="1002967"/>
            <a:ext cx="3018559" cy="54615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30" name="Google Shape;530;p33"/>
          <p:cNvSpPr/>
          <p:nvPr/>
        </p:nvSpPr>
        <p:spPr>
          <a:xfrm>
            <a:off x="5293132" y="968154"/>
            <a:ext cx="2596697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Offers &amp; Services</a:t>
            </a:r>
            <a:endParaRPr/>
          </a:p>
        </p:txBody>
      </p:sp>
      <p:sp>
        <p:nvSpPr>
          <p:cNvPr id="531" name="Google Shape;531;p33"/>
          <p:cNvSpPr/>
          <p:nvPr/>
        </p:nvSpPr>
        <p:spPr>
          <a:xfrm>
            <a:off x="8307678" y="968154"/>
            <a:ext cx="1574908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23157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Execution</a:t>
            </a:r>
            <a:endParaRPr/>
          </a:p>
        </p:txBody>
      </p:sp>
      <p:sp>
        <p:nvSpPr>
          <p:cNvPr id="532" name="Google Shape;532;p33"/>
          <p:cNvSpPr/>
          <p:nvPr/>
        </p:nvSpPr>
        <p:spPr>
          <a:xfrm>
            <a:off x="2373553" y="1633977"/>
            <a:ext cx="2419840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Operational Plan</a:t>
            </a:r>
            <a:endParaRPr/>
          </a:p>
        </p:txBody>
      </p:sp>
      <p:sp>
        <p:nvSpPr>
          <p:cNvPr id="533" name="Google Shape;533;p33"/>
          <p:cNvSpPr/>
          <p:nvPr/>
        </p:nvSpPr>
        <p:spPr>
          <a:xfrm>
            <a:off x="5379346" y="1633977"/>
            <a:ext cx="2419839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Start-up Summary</a:t>
            </a:r>
            <a:endParaRPr/>
          </a:p>
        </p:txBody>
      </p:sp>
      <p:sp>
        <p:nvSpPr>
          <p:cNvPr id="534" name="Google Shape;534;p33"/>
          <p:cNvSpPr/>
          <p:nvPr/>
        </p:nvSpPr>
        <p:spPr>
          <a:xfrm>
            <a:off x="8295988" y="1633977"/>
            <a:ext cx="2419839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Testimonials</a:t>
            </a:r>
            <a:endParaRPr/>
          </a:p>
        </p:txBody>
      </p:sp>
      <p:sp>
        <p:nvSpPr>
          <p:cNvPr id="535" name="Google Shape;535;p33"/>
          <p:cNvSpPr/>
          <p:nvPr/>
        </p:nvSpPr>
        <p:spPr>
          <a:xfrm>
            <a:off x="3313572" y="968154"/>
            <a:ext cx="1472326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Show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34"/>
          <p:cNvSpPr/>
          <p:nvPr/>
        </p:nvSpPr>
        <p:spPr>
          <a:xfrm>
            <a:off x="4234010" y="2927838"/>
            <a:ext cx="4536780" cy="552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 Medium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Total Refunding Required</a:t>
            </a:r>
            <a:endParaRPr/>
          </a:p>
        </p:txBody>
      </p:sp>
      <p:sp>
        <p:nvSpPr>
          <p:cNvPr id="541" name="Google Shape;541;p34"/>
          <p:cNvSpPr/>
          <p:nvPr/>
        </p:nvSpPr>
        <p:spPr>
          <a:xfrm>
            <a:off x="1769809" y="3910386"/>
            <a:ext cx="9232140" cy="824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oppins"/>
              <a:buNone/>
            </a:pPr>
            <a:r>
              <a:rPr b="0" baseline="30000" i="0" lang="en-US" sz="2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The start-up cost of 100K USD will be provided by the executive producer, which will be used for salary, equipment &amp; other operations expenses.</a:t>
            </a:r>
            <a:endParaRPr/>
          </a:p>
        </p:txBody>
      </p:sp>
      <p:graphicFrame>
        <p:nvGraphicFramePr>
          <p:cNvPr id="542" name="Google Shape;542;p34"/>
          <p:cNvGraphicFramePr/>
          <p:nvPr/>
        </p:nvGraphicFramePr>
        <p:xfrm>
          <a:off x="1434702" y="619976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{BA37A28D-AAC1-40AA-A2E9-27635E44BE5A}</a:tableStyleId>
              </a:tblPr>
              <a:tblGrid>
                <a:gridCol w="5144700"/>
                <a:gridCol w="5144700"/>
              </a:tblGrid>
              <a:tr h="716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R cap="flat" cmpd="sng" w="9525">
                      <a:solidFill>
                        <a:srgbClr val="5D5D5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716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R cap="flat" cmpd="sng" w="9525">
                      <a:solidFill>
                        <a:srgbClr val="5D5D5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7162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R cap="flat" cmpd="sng" w="9525">
                      <a:solidFill>
                        <a:srgbClr val="5D5D5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43" name="Google Shape;543;p34"/>
          <p:cNvGraphicFramePr/>
          <p:nvPr/>
        </p:nvGraphicFramePr>
        <p:xfrm>
          <a:off x="1452033" y="544321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{BA37A28D-AAC1-40AA-A2E9-27635E44BE5A}</a:tableStyleId>
              </a:tblPr>
              <a:tblGrid>
                <a:gridCol w="10254725"/>
              </a:tblGrid>
              <a:tr h="700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5D5D5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D5D5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1600"/>
                    </a:solidFill>
                  </a:tcPr>
                </a:tc>
              </a:tr>
            </a:tbl>
          </a:graphicData>
        </a:graphic>
      </p:graphicFrame>
      <p:sp>
        <p:nvSpPr>
          <p:cNvPr id="544" name="Google Shape;544;p34"/>
          <p:cNvSpPr/>
          <p:nvPr/>
        </p:nvSpPr>
        <p:spPr>
          <a:xfrm>
            <a:off x="2540454" y="6280321"/>
            <a:ext cx="3018560" cy="426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oppins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Start-Up Expenses</a:t>
            </a:r>
            <a:endParaRPr/>
          </a:p>
        </p:txBody>
      </p:sp>
      <p:sp>
        <p:nvSpPr>
          <p:cNvPr id="545" name="Google Shape;545;p34"/>
          <p:cNvSpPr/>
          <p:nvPr/>
        </p:nvSpPr>
        <p:spPr>
          <a:xfrm>
            <a:off x="5283358" y="5522185"/>
            <a:ext cx="2592072" cy="426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Open Sans"/>
              <a:buNone/>
            </a:pPr>
            <a:r>
              <a:rPr b="1" i="0" lang="en-US" sz="19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Start-Up Funding</a:t>
            </a:r>
            <a:endParaRPr/>
          </a:p>
        </p:txBody>
      </p:sp>
      <p:sp>
        <p:nvSpPr>
          <p:cNvPr id="546" name="Google Shape;546;p34"/>
          <p:cNvSpPr/>
          <p:nvPr/>
        </p:nvSpPr>
        <p:spPr>
          <a:xfrm>
            <a:off x="7971763" y="6294833"/>
            <a:ext cx="2246741" cy="426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oppins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$50,000</a:t>
            </a:r>
            <a:endParaRPr/>
          </a:p>
        </p:txBody>
      </p:sp>
      <p:sp>
        <p:nvSpPr>
          <p:cNvPr id="547" name="Google Shape;547;p34"/>
          <p:cNvSpPr/>
          <p:nvPr/>
        </p:nvSpPr>
        <p:spPr>
          <a:xfrm>
            <a:off x="2540455" y="7002927"/>
            <a:ext cx="3018560" cy="426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oppins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Start-Up Assets</a:t>
            </a:r>
            <a:endParaRPr/>
          </a:p>
        </p:txBody>
      </p:sp>
      <p:sp>
        <p:nvSpPr>
          <p:cNvPr id="548" name="Google Shape;548;p34"/>
          <p:cNvSpPr/>
          <p:nvPr/>
        </p:nvSpPr>
        <p:spPr>
          <a:xfrm>
            <a:off x="7971763" y="7017441"/>
            <a:ext cx="2246741" cy="426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oppins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$50,000</a:t>
            </a:r>
            <a:endParaRPr/>
          </a:p>
        </p:txBody>
      </p:sp>
      <p:sp>
        <p:nvSpPr>
          <p:cNvPr id="549" name="Google Shape;549;p34"/>
          <p:cNvSpPr/>
          <p:nvPr/>
        </p:nvSpPr>
        <p:spPr>
          <a:xfrm>
            <a:off x="2540457" y="7718950"/>
            <a:ext cx="3018560" cy="426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oppins"/>
              <a:buNone/>
            </a:pPr>
            <a:r>
              <a:rPr b="1" i="0" lang="en-US" sz="17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Total Funding Required</a:t>
            </a:r>
            <a:endParaRPr/>
          </a:p>
        </p:txBody>
      </p:sp>
      <p:sp>
        <p:nvSpPr>
          <p:cNvPr id="550" name="Google Shape;550;p34"/>
          <p:cNvSpPr/>
          <p:nvPr/>
        </p:nvSpPr>
        <p:spPr>
          <a:xfrm>
            <a:off x="7971763" y="7718950"/>
            <a:ext cx="2246741" cy="426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oppins"/>
              <a:buNone/>
            </a:pPr>
            <a:r>
              <a:rPr b="1" i="0" lang="en-US" sz="17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$100,000</a:t>
            </a:r>
            <a:endParaRPr/>
          </a:p>
        </p:txBody>
      </p:sp>
      <p:sp>
        <p:nvSpPr>
          <p:cNvPr id="551" name="Google Shape;551;p34"/>
          <p:cNvSpPr/>
          <p:nvPr/>
        </p:nvSpPr>
        <p:spPr>
          <a:xfrm>
            <a:off x="2074193" y="1675050"/>
            <a:ext cx="3018560" cy="54615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2" name="Google Shape;552;p34"/>
          <p:cNvSpPr/>
          <p:nvPr/>
        </p:nvSpPr>
        <p:spPr>
          <a:xfrm>
            <a:off x="8081210" y="1675050"/>
            <a:ext cx="2849397" cy="54615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3" name="Google Shape;553;p34"/>
          <p:cNvSpPr/>
          <p:nvPr/>
        </p:nvSpPr>
        <p:spPr>
          <a:xfrm>
            <a:off x="5079986" y="1675050"/>
            <a:ext cx="3018559" cy="546153"/>
          </a:xfrm>
          <a:prstGeom prst="rect">
            <a:avLst/>
          </a:prstGeom>
          <a:solidFill>
            <a:srgbClr val="B516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4" name="Google Shape;554;p34"/>
          <p:cNvSpPr/>
          <p:nvPr/>
        </p:nvSpPr>
        <p:spPr>
          <a:xfrm>
            <a:off x="3005293" y="1002967"/>
            <a:ext cx="2088884" cy="54615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5" name="Google Shape;555;p34"/>
          <p:cNvSpPr/>
          <p:nvPr/>
        </p:nvSpPr>
        <p:spPr>
          <a:xfrm>
            <a:off x="8050691" y="1002967"/>
            <a:ext cx="2088885" cy="54615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6" name="Google Shape;556;p34"/>
          <p:cNvSpPr/>
          <p:nvPr/>
        </p:nvSpPr>
        <p:spPr>
          <a:xfrm>
            <a:off x="5082201" y="1002967"/>
            <a:ext cx="3018559" cy="54615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7" name="Google Shape;557;p34"/>
          <p:cNvSpPr/>
          <p:nvPr/>
        </p:nvSpPr>
        <p:spPr>
          <a:xfrm>
            <a:off x="5293132" y="968154"/>
            <a:ext cx="25968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Offers &amp; Services</a:t>
            </a:r>
            <a:endParaRPr/>
          </a:p>
        </p:txBody>
      </p:sp>
      <p:sp>
        <p:nvSpPr>
          <p:cNvPr id="558" name="Google Shape;558;p34"/>
          <p:cNvSpPr/>
          <p:nvPr/>
        </p:nvSpPr>
        <p:spPr>
          <a:xfrm>
            <a:off x="8307678" y="968154"/>
            <a:ext cx="1574908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Execution</a:t>
            </a:r>
            <a:endParaRPr/>
          </a:p>
        </p:txBody>
      </p:sp>
      <p:sp>
        <p:nvSpPr>
          <p:cNvPr id="559" name="Google Shape;559;p34"/>
          <p:cNvSpPr/>
          <p:nvPr/>
        </p:nvSpPr>
        <p:spPr>
          <a:xfrm>
            <a:off x="2373553" y="1633977"/>
            <a:ext cx="2419840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Operational Plan</a:t>
            </a:r>
            <a:endParaRPr/>
          </a:p>
        </p:txBody>
      </p:sp>
      <p:sp>
        <p:nvSpPr>
          <p:cNvPr id="560" name="Google Shape;560;p34"/>
          <p:cNvSpPr/>
          <p:nvPr/>
        </p:nvSpPr>
        <p:spPr>
          <a:xfrm>
            <a:off x="5379346" y="1633977"/>
            <a:ext cx="2419839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Start-up Summary</a:t>
            </a:r>
            <a:endParaRPr/>
          </a:p>
        </p:txBody>
      </p:sp>
      <p:sp>
        <p:nvSpPr>
          <p:cNvPr id="561" name="Google Shape;561;p34"/>
          <p:cNvSpPr/>
          <p:nvPr/>
        </p:nvSpPr>
        <p:spPr>
          <a:xfrm>
            <a:off x="8295988" y="1633977"/>
            <a:ext cx="2419839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Testimonials</a:t>
            </a:r>
            <a:endParaRPr/>
          </a:p>
        </p:txBody>
      </p:sp>
      <p:sp>
        <p:nvSpPr>
          <p:cNvPr id="562" name="Google Shape;562;p34"/>
          <p:cNvSpPr/>
          <p:nvPr/>
        </p:nvSpPr>
        <p:spPr>
          <a:xfrm>
            <a:off x="3313572" y="968154"/>
            <a:ext cx="14724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Show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67" name="Google Shape;567;p35"/>
          <p:cNvGraphicFramePr/>
          <p:nvPr/>
        </p:nvGraphicFramePr>
        <p:xfrm>
          <a:off x="1434702" y="438366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{BA37A28D-AAC1-40AA-A2E9-27635E44BE5A}</a:tableStyleId>
              </a:tblPr>
              <a:tblGrid>
                <a:gridCol w="5144700"/>
                <a:gridCol w="5144700"/>
              </a:tblGrid>
              <a:tr h="697900"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D5D5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 hMerge="1"/>
              </a:tr>
              <a:tr h="697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R cap="flat" cmpd="sng" w="9525">
                      <a:solidFill>
                        <a:srgbClr val="5D5D5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697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R cap="flat" cmpd="sng" w="9525">
                      <a:solidFill>
                        <a:srgbClr val="5D5D5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697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R cap="flat" cmpd="sng" w="9525">
                      <a:solidFill>
                        <a:srgbClr val="5D5D5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697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R cap="flat" cmpd="sng" w="9525">
                      <a:solidFill>
                        <a:srgbClr val="5D5D5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69790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R cap="flat" cmpd="sng" w="9525">
                      <a:solidFill>
                        <a:srgbClr val="5D5D5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68" name="Google Shape;568;p35"/>
          <p:cNvGraphicFramePr/>
          <p:nvPr/>
        </p:nvGraphicFramePr>
        <p:xfrm>
          <a:off x="1452033" y="362711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{BA37A28D-AAC1-40AA-A2E9-27635E44BE5A}</a:tableStyleId>
              </a:tblPr>
              <a:tblGrid>
                <a:gridCol w="10254725"/>
              </a:tblGrid>
              <a:tr h="700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5D5D5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D5D5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1600"/>
                    </a:solidFill>
                  </a:tcPr>
                </a:tc>
              </a:tr>
            </a:tbl>
          </a:graphicData>
        </a:graphic>
      </p:graphicFrame>
      <p:sp>
        <p:nvSpPr>
          <p:cNvPr id="569" name="Google Shape;569;p35"/>
          <p:cNvSpPr/>
          <p:nvPr/>
        </p:nvSpPr>
        <p:spPr>
          <a:xfrm>
            <a:off x="5094500" y="4435188"/>
            <a:ext cx="3018559" cy="426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24705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oppins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Assets</a:t>
            </a:r>
            <a:endParaRPr/>
          </a:p>
        </p:txBody>
      </p:sp>
      <p:sp>
        <p:nvSpPr>
          <p:cNvPr id="570" name="Google Shape;570;p35"/>
          <p:cNvSpPr/>
          <p:nvPr/>
        </p:nvSpPr>
        <p:spPr>
          <a:xfrm>
            <a:off x="5343547" y="3706083"/>
            <a:ext cx="2592000" cy="42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Open Sans"/>
              <a:buNone/>
            </a:pPr>
            <a:r>
              <a:rPr b="1" i="0" lang="en-US" sz="19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Start-Up Funding</a:t>
            </a:r>
            <a:endParaRPr/>
          </a:p>
        </p:txBody>
      </p:sp>
      <p:sp>
        <p:nvSpPr>
          <p:cNvPr id="571" name="Google Shape;571;p35"/>
          <p:cNvSpPr/>
          <p:nvPr/>
        </p:nvSpPr>
        <p:spPr>
          <a:xfrm>
            <a:off x="2134382" y="5160170"/>
            <a:ext cx="3951000" cy="42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oppins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Non-Cash Assets from Start-Up</a:t>
            </a:r>
            <a:endParaRPr/>
          </a:p>
        </p:txBody>
      </p:sp>
      <p:sp>
        <p:nvSpPr>
          <p:cNvPr id="572" name="Google Shape;572;p35"/>
          <p:cNvSpPr/>
          <p:nvPr/>
        </p:nvSpPr>
        <p:spPr>
          <a:xfrm>
            <a:off x="8017438" y="5145653"/>
            <a:ext cx="2246700" cy="426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oppins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$20,000</a:t>
            </a:r>
            <a:endParaRPr/>
          </a:p>
        </p:txBody>
      </p:sp>
      <p:sp>
        <p:nvSpPr>
          <p:cNvPr id="573" name="Google Shape;573;p35"/>
          <p:cNvSpPr/>
          <p:nvPr/>
        </p:nvSpPr>
        <p:spPr>
          <a:xfrm>
            <a:off x="2043124" y="5854307"/>
            <a:ext cx="4042250" cy="426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oppins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Cash Requirements from Start-up</a:t>
            </a:r>
            <a:endParaRPr/>
          </a:p>
        </p:txBody>
      </p:sp>
      <p:sp>
        <p:nvSpPr>
          <p:cNvPr id="574" name="Google Shape;574;p35"/>
          <p:cNvSpPr/>
          <p:nvPr/>
        </p:nvSpPr>
        <p:spPr>
          <a:xfrm>
            <a:off x="7971763" y="5839790"/>
            <a:ext cx="2246741" cy="426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oppins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$20,000</a:t>
            </a:r>
            <a:endParaRPr/>
          </a:p>
        </p:txBody>
      </p:sp>
      <p:sp>
        <p:nvSpPr>
          <p:cNvPr id="575" name="Google Shape;575;p35"/>
          <p:cNvSpPr/>
          <p:nvPr/>
        </p:nvSpPr>
        <p:spPr>
          <a:xfrm>
            <a:off x="2554969" y="6548941"/>
            <a:ext cx="3018560" cy="426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oppins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Additional Cash Raised</a:t>
            </a:r>
            <a:endParaRPr/>
          </a:p>
        </p:txBody>
      </p:sp>
      <p:sp>
        <p:nvSpPr>
          <p:cNvPr id="576" name="Google Shape;576;p35"/>
          <p:cNvSpPr/>
          <p:nvPr/>
        </p:nvSpPr>
        <p:spPr>
          <a:xfrm>
            <a:off x="7971763" y="6534424"/>
            <a:ext cx="2246741" cy="426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oppins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$5,000</a:t>
            </a:r>
            <a:endParaRPr/>
          </a:p>
        </p:txBody>
      </p:sp>
      <p:sp>
        <p:nvSpPr>
          <p:cNvPr id="577" name="Google Shape;577;p35"/>
          <p:cNvSpPr/>
          <p:nvPr/>
        </p:nvSpPr>
        <p:spPr>
          <a:xfrm>
            <a:off x="2134381" y="7243575"/>
            <a:ext cx="3859736" cy="426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oppins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Cash Balance on Starting Date</a:t>
            </a:r>
            <a:endParaRPr/>
          </a:p>
        </p:txBody>
      </p:sp>
      <p:sp>
        <p:nvSpPr>
          <p:cNvPr id="578" name="Google Shape;578;p35"/>
          <p:cNvSpPr/>
          <p:nvPr/>
        </p:nvSpPr>
        <p:spPr>
          <a:xfrm>
            <a:off x="7971763" y="7229058"/>
            <a:ext cx="2246741" cy="426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oppins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$5,000</a:t>
            </a:r>
            <a:endParaRPr/>
          </a:p>
        </p:txBody>
      </p:sp>
      <p:sp>
        <p:nvSpPr>
          <p:cNvPr id="579" name="Google Shape;579;p35"/>
          <p:cNvSpPr/>
          <p:nvPr/>
        </p:nvSpPr>
        <p:spPr>
          <a:xfrm>
            <a:off x="2554969" y="7938209"/>
            <a:ext cx="3018560" cy="426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oppins"/>
              <a:buNone/>
            </a:pPr>
            <a:r>
              <a:rPr b="1" i="0" lang="en-US" sz="17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Total Assets</a:t>
            </a:r>
            <a:endParaRPr/>
          </a:p>
        </p:txBody>
      </p:sp>
      <p:sp>
        <p:nvSpPr>
          <p:cNvPr id="580" name="Google Shape;580;p35"/>
          <p:cNvSpPr/>
          <p:nvPr/>
        </p:nvSpPr>
        <p:spPr>
          <a:xfrm>
            <a:off x="7971763" y="7923692"/>
            <a:ext cx="2246741" cy="426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oppins"/>
              <a:buNone/>
            </a:pPr>
            <a:r>
              <a:rPr b="1" i="0" lang="en-US" sz="17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$50,000</a:t>
            </a:r>
            <a:endParaRPr/>
          </a:p>
        </p:txBody>
      </p:sp>
      <p:sp>
        <p:nvSpPr>
          <p:cNvPr id="581" name="Google Shape;581;p35"/>
          <p:cNvSpPr/>
          <p:nvPr/>
        </p:nvSpPr>
        <p:spPr>
          <a:xfrm>
            <a:off x="2074193" y="1675050"/>
            <a:ext cx="3018560" cy="546153"/>
          </a:xfrm>
          <a:prstGeom prst="rect">
            <a:avLst/>
          </a:prstGeom>
          <a:solidFill>
            <a:srgbClr val="B516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2" name="Google Shape;582;p35"/>
          <p:cNvSpPr/>
          <p:nvPr/>
        </p:nvSpPr>
        <p:spPr>
          <a:xfrm>
            <a:off x="8081210" y="1675050"/>
            <a:ext cx="2849397" cy="54615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3" name="Google Shape;583;p35"/>
          <p:cNvSpPr/>
          <p:nvPr/>
        </p:nvSpPr>
        <p:spPr>
          <a:xfrm>
            <a:off x="5079986" y="1675050"/>
            <a:ext cx="3018559" cy="54615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4" name="Google Shape;584;p35"/>
          <p:cNvSpPr/>
          <p:nvPr/>
        </p:nvSpPr>
        <p:spPr>
          <a:xfrm>
            <a:off x="3005293" y="1002967"/>
            <a:ext cx="2088884" cy="54615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5" name="Google Shape;585;p35"/>
          <p:cNvSpPr/>
          <p:nvPr/>
        </p:nvSpPr>
        <p:spPr>
          <a:xfrm>
            <a:off x="8050691" y="1002967"/>
            <a:ext cx="2088885" cy="54615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6" name="Google Shape;586;p35"/>
          <p:cNvSpPr/>
          <p:nvPr/>
        </p:nvSpPr>
        <p:spPr>
          <a:xfrm>
            <a:off x="5082201" y="1002967"/>
            <a:ext cx="3018559" cy="54615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87" name="Google Shape;587;p35"/>
          <p:cNvSpPr/>
          <p:nvPr/>
        </p:nvSpPr>
        <p:spPr>
          <a:xfrm>
            <a:off x="5293132" y="968154"/>
            <a:ext cx="2596697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Offers &amp; Services</a:t>
            </a:r>
            <a:endParaRPr/>
          </a:p>
        </p:txBody>
      </p:sp>
      <p:sp>
        <p:nvSpPr>
          <p:cNvPr id="588" name="Google Shape;588;p35"/>
          <p:cNvSpPr/>
          <p:nvPr/>
        </p:nvSpPr>
        <p:spPr>
          <a:xfrm>
            <a:off x="8307678" y="968154"/>
            <a:ext cx="1574908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Execution</a:t>
            </a:r>
            <a:endParaRPr/>
          </a:p>
        </p:txBody>
      </p:sp>
      <p:sp>
        <p:nvSpPr>
          <p:cNvPr id="589" name="Google Shape;589;p35"/>
          <p:cNvSpPr/>
          <p:nvPr/>
        </p:nvSpPr>
        <p:spPr>
          <a:xfrm>
            <a:off x="2373553" y="1633977"/>
            <a:ext cx="2419840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Operational Plan</a:t>
            </a:r>
            <a:endParaRPr/>
          </a:p>
        </p:txBody>
      </p:sp>
      <p:sp>
        <p:nvSpPr>
          <p:cNvPr id="590" name="Google Shape;590;p35"/>
          <p:cNvSpPr/>
          <p:nvPr/>
        </p:nvSpPr>
        <p:spPr>
          <a:xfrm>
            <a:off x="5379346" y="1633977"/>
            <a:ext cx="2419839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Start-up Summary</a:t>
            </a:r>
            <a:endParaRPr/>
          </a:p>
        </p:txBody>
      </p:sp>
      <p:sp>
        <p:nvSpPr>
          <p:cNvPr id="591" name="Google Shape;591;p35"/>
          <p:cNvSpPr/>
          <p:nvPr/>
        </p:nvSpPr>
        <p:spPr>
          <a:xfrm>
            <a:off x="8295988" y="1633977"/>
            <a:ext cx="2419839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Testimonials</a:t>
            </a:r>
            <a:endParaRPr/>
          </a:p>
        </p:txBody>
      </p:sp>
      <p:sp>
        <p:nvSpPr>
          <p:cNvPr id="592" name="Google Shape;592;p35"/>
          <p:cNvSpPr/>
          <p:nvPr/>
        </p:nvSpPr>
        <p:spPr>
          <a:xfrm>
            <a:off x="3313572" y="968154"/>
            <a:ext cx="1472326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Show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36"/>
          <p:cNvSpPr/>
          <p:nvPr/>
        </p:nvSpPr>
        <p:spPr>
          <a:xfrm>
            <a:off x="4234010" y="2826238"/>
            <a:ext cx="4536780" cy="552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 Medium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Total Refunding Required</a:t>
            </a:r>
            <a:endParaRPr/>
          </a:p>
        </p:txBody>
      </p:sp>
      <p:graphicFrame>
        <p:nvGraphicFramePr>
          <p:cNvPr id="598" name="Google Shape;598;p36"/>
          <p:cNvGraphicFramePr/>
          <p:nvPr/>
        </p:nvGraphicFramePr>
        <p:xfrm>
          <a:off x="1434702" y="461226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{BA37A28D-AAC1-40AA-A2E9-27635E44BE5A}</a:tableStyleId>
              </a:tblPr>
              <a:tblGrid>
                <a:gridCol w="5144700"/>
                <a:gridCol w="5144700"/>
              </a:tblGrid>
              <a:tr h="537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R cap="flat" cmpd="sng" w="9525">
                      <a:solidFill>
                        <a:srgbClr val="5D5D5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537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R cap="flat" cmpd="sng" w="9525">
                      <a:solidFill>
                        <a:srgbClr val="5D5D5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537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R cap="flat" cmpd="sng" w="9525">
                      <a:solidFill>
                        <a:srgbClr val="5D5D5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537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R cap="flat" cmpd="sng" w="9525">
                      <a:solidFill>
                        <a:srgbClr val="5D5D5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537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R cap="flat" cmpd="sng" w="9525">
                      <a:solidFill>
                        <a:srgbClr val="5D5D5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537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R cap="flat" cmpd="sng" w="9525">
                      <a:solidFill>
                        <a:srgbClr val="5D5D5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537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R cap="flat" cmpd="sng" w="9525">
                      <a:solidFill>
                        <a:srgbClr val="5D5D5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537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R cap="flat" cmpd="sng" w="9525">
                      <a:solidFill>
                        <a:srgbClr val="5D5D5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99" name="Google Shape;599;p36"/>
          <p:cNvGraphicFramePr/>
          <p:nvPr/>
        </p:nvGraphicFramePr>
        <p:xfrm>
          <a:off x="1452033" y="385571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{BA37A28D-AAC1-40AA-A2E9-27635E44BE5A}</a:tableStyleId>
              </a:tblPr>
              <a:tblGrid>
                <a:gridCol w="10254725"/>
              </a:tblGrid>
              <a:tr h="7002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5D5D5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5D5D5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1600"/>
                    </a:solidFill>
                  </a:tcPr>
                </a:tc>
              </a:tr>
            </a:tbl>
          </a:graphicData>
        </a:graphic>
      </p:graphicFrame>
      <p:sp>
        <p:nvSpPr>
          <p:cNvPr id="600" name="Google Shape;600;p36"/>
          <p:cNvSpPr/>
          <p:nvPr/>
        </p:nvSpPr>
        <p:spPr>
          <a:xfrm>
            <a:off x="2540455" y="4611816"/>
            <a:ext cx="3018560" cy="426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oppins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Owner</a:t>
            </a:r>
            <a:endParaRPr/>
          </a:p>
        </p:txBody>
      </p:sp>
      <p:sp>
        <p:nvSpPr>
          <p:cNvPr id="601" name="Google Shape;601;p36"/>
          <p:cNvSpPr/>
          <p:nvPr/>
        </p:nvSpPr>
        <p:spPr>
          <a:xfrm>
            <a:off x="5283358" y="3920171"/>
            <a:ext cx="2592072" cy="426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Open Sans"/>
              <a:buNone/>
            </a:pPr>
            <a:r>
              <a:rPr b="1" i="0" lang="en-US" sz="19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Capital</a:t>
            </a:r>
            <a:endParaRPr/>
          </a:p>
        </p:txBody>
      </p:sp>
      <p:sp>
        <p:nvSpPr>
          <p:cNvPr id="602" name="Google Shape;602;p36"/>
          <p:cNvSpPr/>
          <p:nvPr/>
        </p:nvSpPr>
        <p:spPr>
          <a:xfrm>
            <a:off x="7971763" y="4620151"/>
            <a:ext cx="2246741" cy="426214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oppins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$50,000</a:t>
            </a:r>
            <a:endParaRPr/>
          </a:p>
        </p:txBody>
      </p:sp>
      <p:sp>
        <p:nvSpPr>
          <p:cNvPr id="603" name="Google Shape;603;p36"/>
          <p:cNvSpPr/>
          <p:nvPr/>
        </p:nvSpPr>
        <p:spPr>
          <a:xfrm>
            <a:off x="2540455" y="5144159"/>
            <a:ext cx="3018560" cy="426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oppins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Other</a:t>
            </a:r>
            <a:endParaRPr/>
          </a:p>
        </p:txBody>
      </p:sp>
      <p:sp>
        <p:nvSpPr>
          <p:cNvPr id="604" name="Google Shape;604;p36"/>
          <p:cNvSpPr/>
          <p:nvPr/>
        </p:nvSpPr>
        <p:spPr>
          <a:xfrm>
            <a:off x="7971763" y="5152493"/>
            <a:ext cx="2246741" cy="426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oppins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$0</a:t>
            </a:r>
            <a:endParaRPr/>
          </a:p>
        </p:txBody>
      </p:sp>
      <p:sp>
        <p:nvSpPr>
          <p:cNvPr id="605" name="Google Shape;605;p36"/>
          <p:cNvSpPr/>
          <p:nvPr/>
        </p:nvSpPr>
        <p:spPr>
          <a:xfrm>
            <a:off x="1705720" y="5676501"/>
            <a:ext cx="4688030" cy="426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oppins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Additional Investment Requirement</a:t>
            </a:r>
            <a:endParaRPr/>
          </a:p>
        </p:txBody>
      </p:sp>
      <p:sp>
        <p:nvSpPr>
          <p:cNvPr id="606" name="Google Shape;606;p36"/>
          <p:cNvSpPr/>
          <p:nvPr/>
        </p:nvSpPr>
        <p:spPr>
          <a:xfrm>
            <a:off x="7971763" y="5684836"/>
            <a:ext cx="2246741" cy="426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oppins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$0</a:t>
            </a:r>
            <a:endParaRPr/>
          </a:p>
        </p:txBody>
      </p:sp>
      <p:sp>
        <p:nvSpPr>
          <p:cNvPr id="607" name="Google Shape;607;p36"/>
          <p:cNvSpPr/>
          <p:nvPr/>
        </p:nvSpPr>
        <p:spPr>
          <a:xfrm>
            <a:off x="2208072" y="6208844"/>
            <a:ext cx="3683326" cy="426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oppins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Total Planned Investment</a:t>
            </a:r>
            <a:endParaRPr/>
          </a:p>
        </p:txBody>
      </p:sp>
      <p:sp>
        <p:nvSpPr>
          <p:cNvPr id="608" name="Google Shape;608;p36"/>
          <p:cNvSpPr/>
          <p:nvPr/>
        </p:nvSpPr>
        <p:spPr>
          <a:xfrm>
            <a:off x="7971763" y="6217178"/>
            <a:ext cx="2246741" cy="426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oppins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$100,000</a:t>
            </a:r>
            <a:endParaRPr/>
          </a:p>
        </p:txBody>
      </p:sp>
      <p:sp>
        <p:nvSpPr>
          <p:cNvPr id="609" name="Google Shape;609;p36"/>
          <p:cNvSpPr/>
          <p:nvPr/>
        </p:nvSpPr>
        <p:spPr>
          <a:xfrm>
            <a:off x="1914831" y="6749521"/>
            <a:ext cx="4269808" cy="426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oppins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Loss at Start-Up (Start-Up Expenses)</a:t>
            </a:r>
            <a:endParaRPr/>
          </a:p>
        </p:txBody>
      </p:sp>
      <p:sp>
        <p:nvSpPr>
          <p:cNvPr id="610" name="Google Shape;610;p36"/>
          <p:cNvSpPr/>
          <p:nvPr/>
        </p:nvSpPr>
        <p:spPr>
          <a:xfrm>
            <a:off x="7971763" y="6757855"/>
            <a:ext cx="2246741" cy="426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oppins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-$50,000</a:t>
            </a:r>
            <a:endParaRPr/>
          </a:p>
        </p:txBody>
      </p:sp>
      <p:sp>
        <p:nvSpPr>
          <p:cNvPr id="611" name="Google Shape;611;p36"/>
          <p:cNvSpPr/>
          <p:nvPr/>
        </p:nvSpPr>
        <p:spPr>
          <a:xfrm>
            <a:off x="2540455" y="7298532"/>
            <a:ext cx="3018560" cy="426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oppins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Total Capital</a:t>
            </a:r>
            <a:endParaRPr/>
          </a:p>
        </p:txBody>
      </p:sp>
      <p:sp>
        <p:nvSpPr>
          <p:cNvPr id="612" name="Google Shape;612;p36"/>
          <p:cNvSpPr/>
          <p:nvPr/>
        </p:nvSpPr>
        <p:spPr>
          <a:xfrm>
            <a:off x="7971763" y="7306867"/>
            <a:ext cx="2246741" cy="426214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oppins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$50,000</a:t>
            </a:r>
            <a:endParaRPr/>
          </a:p>
        </p:txBody>
      </p:sp>
      <p:sp>
        <p:nvSpPr>
          <p:cNvPr id="613" name="Google Shape;613;p36"/>
          <p:cNvSpPr/>
          <p:nvPr/>
        </p:nvSpPr>
        <p:spPr>
          <a:xfrm>
            <a:off x="2540455" y="7825590"/>
            <a:ext cx="3018560" cy="426214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oppins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Liabilities</a:t>
            </a:r>
            <a:endParaRPr/>
          </a:p>
        </p:txBody>
      </p:sp>
      <p:sp>
        <p:nvSpPr>
          <p:cNvPr id="614" name="Google Shape;614;p36"/>
          <p:cNvSpPr/>
          <p:nvPr/>
        </p:nvSpPr>
        <p:spPr>
          <a:xfrm>
            <a:off x="7971763" y="7833924"/>
            <a:ext cx="2246741" cy="426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oppins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$0</a:t>
            </a:r>
            <a:endParaRPr/>
          </a:p>
        </p:txBody>
      </p:sp>
      <p:sp>
        <p:nvSpPr>
          <p:cNvPr id="615" name="Google Shape;615;p36"/>
          <p:cNvSpPr/>
          <p:nvPr/>
        </p:nvSpPr>
        <p:spPr>
          <a:xfrm>
            <a:off x="2416506" y="8362821"/>
            <a:ext cx="3266458" cy="426214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oppins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Total Capital &amp; Liabilities</a:t>
            </a:r>
            <a:endParaRPr/>
          </a:p>
        </p:txBody>
      </p:sp>
      <p:sp>
        <p:nvSpPr>
          <p:cNvPr id="616" name="Google Shape;616;p36"/>
          <p:cNvSpPr/>
          <p:nvPr/>
        </p:nvSpPr>
        <p:spPr>
          <a:xfrm>
            <a:off x="7971763" y="8371155"/>
            <a:ext cx="2246741" cy="426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Poppins"/>
              <a:buNone/>
            </a:pPr>
            <a:r>
              <a:rPr b="0" i="0" lang="en-US" sz="17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$50,000</a:t>
            </a:r>
            <a:endParaRPr/>
          </a:p>
        </p:txBody>
      </p:sp>
      <p:sp>
        <p:nvSpPr>
          <p:cNvPr id="617" name="Google Shape;617;p36"/>
          <p:cNvSpPr/>
          <p:nvPr/>
        </p:nvSpPr>
        <p:spPr>
          <a:xfrm>
            <a:off x="2074193" y="1675050"/>
            <a:ext cx="3018560" cy="546153"/>
          </a:xfrm>
          <a:prstGeom prst="rect">
            <a:avLst/>
          </a:prstGeom>
          <a:solidFill>
            <a:srgbClr val="B516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18" name="Google Shape;618;p36"/>
          <p:cNvSpPr/>
          <p:nvPr/>
        </p:nvSpPr>
        <p:spPr>
          <a:xfrm>
            <a:off x="8081210" y="1675050"/>
            <a:ext cx="2849397" cy="54615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19" name="Google Shape;619;p36"/>
          <p:cNvSpPr/>
          <p:nvPr/>
        </p:nvSpPr>
        <p:spPr>
          <a:xfrm>
            <a:off x="5079986" y="1675050"/>
            <a:ext cx="3018559" cy="54615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20" name="Google Shape;620;p36"/>
          <p:cNvSpPr/>
          <p:nvPr/>
        </p:nvSpPr>
        <p:spPr>
          <a:xfrm>
            <a:off x="3005293" y="1002967"/>
            <a:ext cx="2088884" cy="54615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21" name="Google Shape;621;p36"/>
          <p:cNvSpPr/>
          <p:nvPr/>
        </p:nvSpPr>
        <p:spPr>
          <a:xfrm>
            <a:off x="8050691" y="1002967"/>
            <a:ext cx="2088885" cy="54615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22" name="Google Shape;622;p36"/>
          <p:cNvSpPr/>
          <p:nvPr/>
        </p:nvSpPr>
        <p:spPr>
          <a:xfrm>
            <a:off x="5082201" y="1002967"/>
            <a:ext cx="3018559" cy="54615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23" name="Google Shape;623;p36"/>
          <p:cNvSpPr/>
          <p:nvPr/>
        </p:nvSpPr>
        <p:spPr>
          <a:xfrm>
            <a:off x="5293132" y="968154"/>
            <a:ext cx="2596697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Offers &amp; Services</a:t>
            </a:r>
            <a:endParaRPr/>
          </a:p>
        </p:txBody>
      </p:sp>
      <p:sp>
        <p:nvSpPr>
          <p:cNvPr id="624" name="Google Shape;624;p36"/>
          <p:cNvSpPr/>
          <p:nvPr/>
        </p:nvSpPr>
        <p:spPr>
          <a:xfrm>
            <a:off x="8307678" y="968154"/>
            <a:ext cx="1574908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Execution</a:t>
            </a:r>
            <a:endParaRPr/>
          </a:p>
        </p:txBody>
      </p:sp>
      <p:sp>
        <p:nvSpPr>
          <p:cNvPr id="625" name="Google Shape;625;p36"/>
          <p:cNvSpPr/>
          <p:nvPr/>
        </p:nvSpPr>
        <p:spPr>
          <a:xfrm>
            <a:off x="2373553" y="1633977"/>
            <a:ext cx="2419840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Operational Plan</a:t>
            </a:r>
            <a:endParaRPr/>
          </a:p>
        </p:txBody>
      </p:sp>
      <p:sp>
        <p:nvSpPr>
          <p:cNvPr id="626" name="Google Shape;626;p36"/>
          <p:cNvSpPr/>
          <p:nvPr/>
        </p:nvSpPr>
        <p:spPr>
          <a:xfrm>
            <a:off x="5379346" y="1633977"/>
            <a:ext cx="2419839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Start-up Summary</a:t>
            </a:r>
            <a:endParaRPr/>
          </a:p>
        </p:txBody>
      </p:sp>
      <p:sp>
        <p:nvSpPr>
          <p:cNvPr id="627" name="Google Shape;627;p36"/>
          <p:cNvSpPr/>
          <p:nvPr/>
        </p:nvSpPr>
        <p:spPr>
          <a:xfrm>
            <a:off x="8295988" y="1633977"/>
            <a:ext cx="2419839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Testimonials</a:t>
            </a:r>
            <a:endParaRPr/>
          </a:p>
        </p:txBody>
      </p:sp>
      <p:sp>
        <p:nvSpPr>
          <p:cNvPr id="628" name="Google Shape;628;p36"/>
          <p:cNvSpPr/>
          <p:nvPr/>
        </p:nvSpPr>
        <p:spPr>
          <a:xfrm>
            <a:off x="3313572" y="968154"/>
            <a:ext cx="1472326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Show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" name="Google Shape;633;p37"/>
          <p:cNvPicPr preferRelativeResize="0"/>
          <p:nvPr/>
        </p:nvPicPr>
        <p:blipFill rotWithShape="1">
          <a:blip r:embed="rId3">
            <a:alphaModFix/>
          </a:blip>
          <a:srcRect b="3620" l="34734" r="8242" t="635"/>
          <a:stretch/>
        </p:blipFill>
        <p:spPr>
          <a:xfrm>
            <a:off x="1678778" y="2908300"/>
            <a:ext cx="4626324" cy="5178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37"/>
          <p:cNvPicPr preferRelativeResize="0"/>
          <p:nvPr/>
        </p:nvPicPr>
        <p:blipFill rotWithShape="1">
          <a:blip r:embed="rId4">
            <a:alphaModFix/>
          </a:blip>
          <a:srcRect b="20222" l="6281" r="13956" t="20223"/>
          <a:stretch/>
        </p:blipFill>
        <p:spPr>
          <a:xfrm>
            <a:off x="6809578" y="2908300"/>
            <a:ext cx="4626324" cy="5178674"/>
          </a:xfrm>
          <a:prstGeom prst="rect">
            <a:avLst/>
          </a:prstGeom>
          <a:noFill/>
          <a:ln>
            <a:noFill/>
          </a:ln>
        </p:spPr>
      </p:pic>
      <p:sp>
        <p:nvSpPr>
          <p:cNvPr id="635" name="Google Shape;635;p37"/>
          <p:cNvSpPr/>
          <p:nvPr/>
        </p:nvSpPr>
        <p:spPr>
          <a:xfrm>
            <a:off x="2380379" y="7330876"/>
            <a:ext cx="3223172" cy="1391048"/>
          </a:xfrm>
          <a:prstGeom prst="rect">
            <a:avLst/>
          </a:prstGeom>
          <a:solidFill>
            <a:srgbClr val="B416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36" name="Google Shape;636;p37"/>
          <p:cNvSpPr/>
          <p:nvPr/>
        </p:nvSpPr>
        <p:spPr>
          <a:xfrm>
            <a:off x="7483547" y="7330876"/>
            <a:ext cx="3223172" cy="1391048"/>
          </a:xfrm>
          <a:prstGeom prst="rect">
            <a:avLst/>
          </a:prstGeom>
          <a:solidFill>
            <a:srgbClr val="B416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37" name="Google Shape;637;p37"/>
          <p:cNvSpPr/>
          <p:nvPr/>
        </p:nvSpPr>
        <p:spPr>
          <a:xfrm>
            <a:off x="2736872" y="7399798"/>
            <a:ext cx="2596698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61"/>
              <a:buFont typeface="Poppins Medium"/>
              <a:buNone/>
            </a:pPr>
            <a:r>
              <a:rPr b="0" i="0" lang="en-US" sz="1661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Laura O’Brien, </a:t>
            </a:r>
            <a:r>
              <a:rPr b="0" i="1" lang="en-US" sz="1661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27, Viewer</a:t>
            </a:r>
            <a:endParaRPr/>
          </a:p>
        </p:txBody>
      </p:sp>
      <p:sp>
        <p:nvSpPr>
          <p:cNvPr id="638" name="Google Shape;638;p37"/>
          <p:cNvSpPr/>
          <p:nvPr/>
        </p:nvSpPr>
        <p:spPr>
          <a:xfrm>
            <a:off x="7796785" y="7399798"/>
            <a:ext cx="2596697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24"/>
              <a:buFont typeface="Poppins Medium"/>
              <a:buNone/>
            </a:pPr>
            <a:r>
              <a:rPr b="0" i="0" lang="en-US" sz="1624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Marisha Baker, </a:t>
            </a:r>
            <a:r>
              <a:rPr b="0" i="1" lang="en-US" sz="1624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31, Viewer</a:t>
            </a:r>
            <a:endParaRPr/>
          </a:p>
        </p:txBody>
      </p:sp>
      <p:sp>
        <p:nvSpPr>
          <p:cNvPr id="639" name="Google Shape;639;p37"/>
          <p:cNvSpPr/>
          <p:nvPr/>
        </p:nvSpPr>
        <p:spPr>
          <a:xfrm>
            <a:off x="2782648" y="7995717"/>
            <a:ext cx="2596698" cy="54715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Poppins"/>
              <a:buNone/>
            </a:pPr>
            <a:r>
              <a:rPr b="0" baseline="30000" i="0" lang="en-US" sz="16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“TSA is such a great horror series! Everything about it is so entertaining!”</a:t>
            </a:r>
            <a:endParaRPr/>
          </a:p>
        </p:txBody>
      </p:sp>
      <p:sp>
        <p:nvSpPr>
          <p:cNvPr id="640" name="Google Shape;640;p37"/>
          <p:cNvSpPr/>
          <p:nvPr/>
        </p:nvSpPr>
        <p:spPr>
          <a:xfrm>
            <a:off x="7667665" y="7996533"/>
            <a:ext cx="2854933" cy="547158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Poppins"/>
              <a:buNone/>
            </a:pPr>
            <a:r>
              <a:rPr b="0" baseline="30000" i="0" lang="en-US" sz="16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“The number one series. It’s my obsession. I hope this show keeps on going!”</a:t>
            </a:r>
            <a:endParaRPr/>
          </a:p>
        </p:txBody>
      </p:sp>
      <p:sp>
        <p:nvSpPr>
          <p:cNvPr id="641" name="Google Shape;641;p37"/>
          <p:cNvSpPr/>
          <p:nvPr/>
        </p:nvSpPr>
        <p:spPr>
          <a:xfrm>
            <a:off x="2074193" y="1675050"/>
            <a:ext cx="3018560" cy="546153"/>
          </a:xfrm>
          <a:prstGeom prst="rect">
            <a:avLst/>
          </a:prstGeom>
          <a:solidFill>
            <a:srgbClr val="B516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2" name="Google Shape;642;p37"/>
          <p:cNvSpPr/>
          <p:nvPr/>
        </p:nvSpPr>
        <p:spPr>
          <a:xfrm>
            <a:off x="8081210" y="1675050"/>
            <a:ext cx="2849397" cy="54615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3" name="Google Shape;643;p37"/>
          <p:cNvSpPr/>
          <p:nvPr/>
        </p:nvSpPr>
        <p:spPr>
          <a:xfrm>
            <a:off x="5079986" y="1675050"/>
            <a:ext cx="3018559" cy="54615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4" name="Google Shape;644;p37"/>
          <p:cNvSpPr/>
          <p:nvPr/>
        </p:nvSpPr>
        <p:spPr>
          <a:xfrm>
            <a:off x="3005293" y="1002967"/>
            <a:ext cx="2088884" cy="54615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5" name="Google Shape;645;p37"/>
          <p:cNvSpPr/>
          <p:nvPr/>
        </p:nvSpPr>
        <p:spPr>
          <a:xfrm>
            <a:off x="8050691" y="1002967"/>
            <a:ext cx="2088885" cy="54615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6" name="Google Shape;646;p37"/>
          <p:cNvSpPr/>
          <p:nvPr/>
        </p:nvSpPr>
        <p:spPr>
          <a:xfrm>
            <a:off x="5082201" y="1002967"/>
            <a:ext cx="3018559" cy="54615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47" name="Google Shape;647;p37"/>
          <p:cNvSpPr/>
          <p:nvPr/>
        </p:nvSpPr>
        <p:spPr>
          <a:xfrm>
            <a:off x="5293132" y="968154"/>
            <a:ext cx="2596697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Offers &amp; Services</a:t>
            </a:r>
            <a:endParaRPr/>
          </a:p>
        </p:txBody>
      </p:sp>
      <p:sp>
        <p:nvSpPr>
          <p:cNvPr id="648" name="Google Shape;648;p37"/>
          <p:cNvSpPr/>
          <p:nvPr/>
        </p:nvSpPr>
        <p:spPr>
          <a:xfrm>
            <a:off x="8307678" y="968154"/>
            <a:ext cx="1574908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Execution</a:t>
            </a:r>
            <a:endParaRPr/>
          </a:p>
        </p:txBody>
      </p:sp>
      <p:sp>
        <p:nvSpPr>
          <p:cNvPr id="649" name="Google Shape;649;p37"/>
          <p:cNvSpPr/>
          <p:nvPr/>
        </p:nvSpPr>
        <p:spPr>
          <a:xfrm>
            <a:off x="2373553" y="1633977"/>
            <a:ext cx="2419840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Operational Plan</a:t>
            </a:r>
            <a:endParaRPr/>
          </a:p>
        </p:txBody>
      </p:sp>
      <p:sp>
        <p:nvSpPr>
          <p:cNvPr id="650" name="Google Shape;650;p37"/>
          <p:cNvSpPr/>
          <p:nvPr/>
        </p:nvSpPr>
        <p:spPr>
          <a:xfrm>
            <a:off x="5379346" y="1633977"/>
            <a:ext cx="2419839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Start-up Summary</a:t>
            </a:r>
            <a:endParaRPr/>
          </a:p>
        </p:txBody>
      </p:sp>
      <p:sp>
        <p:nvSpPr>
          <p:cNvPr id="651" name="Google Shape;651;p37"/>
          <p:cNvSpPr/>
          <p:nvPr/>
        </p:nvSpPr>
        <p:spPr>
          <a:xfrm>
            <a:off x="8295988" y="1633977"/>
            <a:ext cx="2419839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chemeClr val="lt1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Testimonials</a:t>
            </a:r>
            <a:endParaRPr/>
          </a:p>
        </p:txBody>
      </p:sp>
      <p:sp>
        <p:nvSpPr>
          <p:cNvPr id="652" name="Google Shape;652;p37"/>
          <p:cNvSpPr/>
          <p:nvPr/>
        </p:nvSpPr>
        <p:spPr>
          <a:xfrm>
            <a:off x="3313572" y="968154"/>
            <a:ext cx="1472326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Show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/>
          <p:nvPr/>
        </p:nvSpPr>
        <p:spPr>
          <a:xfrm>
            <a:off x="2074193" y="1675050"/>
            <a:ext cx="3018560" cy="54615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2" name="Google Shape;82;p16"/>
          <p:cNvSpPr/>
          <p:nvPr/>
        </p:nvSpPr>
        <p:spPr>
          <a:xfrm>
            <a:off x="8081210" y="1675050"/>
            <a:ext cx="2849397" cy="54615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3" name="Google Shape;83;p16"/>
          <p:cNvSpPr/>
          <p:nvPr/>
        </p:nvSpPr>
        <p:spPr>
          <a:xfrm>
            <a:off x="5079986" y="1675050"/>
            <a:ext cx="3018559" cy="54615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4" name="Google Shape;84;p16"/>
          <p:cNvSpPr/>
          <p:nvPr/>
        </p:nvSpPr>
        <p:spPr>
          <a:xfrm>
            <a:off x="3005293" y="1002967"/>
            <a:ext cx="2088884" cy="546154"/>
          </a:xfrm>
          <a:prstGeom prst="rect">
            <a:avLst/>
          </a:prstGeom>
          <a:solidFill>
            <a:srgbClr val="B416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5" name="Google Shape;85;p16"/>
          <p:cNvSpPr/>
          <p:nvPr/>
        </p:nvSpPr>
        <p:spPr>
          <a:xfrm>
            <a:off x="8050691" y="1002967"/>
            <a:ext cx="2088885" cy="54615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6" name="Google Shape;86;p16"/>
          <p:cNvSpPr/>
          <p:nvPr/>
        </p:nvSpPr>
        <p:spPr>
          <a:xfrm>
            <a:off x="5082201" y="1002967"/>
            <a:ext cx="3018559" cy="54615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7" name="Google Shape;87;p16"/>
          <p:cNvSpPr/>
          <p:nvPr/>
        </p:nvSpPr>
        <p:spPr>
          <a:xfrm>
            <a:off x="5293132" y="948198"/>
            <a:ext cx="2596697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Offers &amp; Services</a:t>
            </a:r>
            <a:endParaRPr/>
          </a:p>
        </p:txBody>
      </p:sp>
      <p:sp>
        <p:nvSpPr>
          <p:cNvPr id="88" name="Google Shape;88;p16"/>
          <p:cNvSpPr/>
          <p:nvPr/>
        </p:nvSpPr>
        <p:spPr>
          <a:xfrm>
            <a:off x="8307678" y="948198"/>
            <a:ext cx="1574908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Execution</a:t>
            </a:r>
            <a:endParaRPr/>
          </a:p>
        </p:txBody>
      </p:sp>
      <p:sp>
        <p:nvSpPr>
          <p:cNvPr id="89" name="Google Shape;89;p16"/>
          <p:cNvSpPr/>
          <p:nvPr/>
        </p:nvSpPr>
        <p:spPr>
          <a:xfrm>
            <a:off x="2388067" y="1599507"/>
            <a:ext cx="2419840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Operational Plan</a:t>
            </a:r>
            <a:endParaRPr/>
          </a:p>
        </p:txBody>
      </p:sp>
      <p:sp>
        <p:nvSpPr>
          <p:cNvPr id="90" name="Google Shape;90;p16"/>
          <p:cNvSpPr/>
          <p:nvPr/>
        </p:nvSpPr>
        <p:spPr>
          <a:xfrm>
            <a:off x="5393860" y="1599507"/>
            <a:ext cx="2419839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Start-up Summary</a:t>
            </a:r>
            <a:endParaRPr/>
          </a:p>
        </p:txBody>
      </p:sp>
      <p:sp>
        <p:nvSpPr>
          <p:cNvPr id="91" name="Google Shape;91;p16"/>
          <p:cNvSpPr/>
          <p:nvPr/>
        </p:nvSpPr>
        <p:spPr>
          <a:xfrm>
            <a:off x="8295988" y="1614021"/>
            <a:ext cx="2419839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Testimonials</a:t>
            </a:r>
            <a:endParaRPr/>
          </a:p>
        </p:txBody>
      </p:sp>
      <p:sp>
        <p:nvSpPr>
          <p:cNvPr id="92" name="Google Shape;92;p16"/>
          <p:cNvSpPr/>
          <p:nvPr/>
        </p:nvSpPr>
        <p:spPr>
          <a:xfrm>
            <a:off x="3313572" y="933684"/>
            <a:ext cx="1472326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Show</a:t>
            </a:r>
            <a:endParaRPr/>
          </a:p>
        </p:txBody>
      </p:sp>
      <p:sp>
        <p:nvSpPr>
          <p:cNvPr id="93" name="Google Shape;93;p16"/>
          <p:cNvSpPr/>
          <p:nvPr/>
        </p:nvSpPr>
        <p:spPr>
          <a:xfrm>
            <a:off x="4696112" y="7312070"/>
            <a:ext cx="3612576" cy="552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 Medium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Executive Summary</a:t>
            </a:r>
            <a:endParaRPr/>
          </a:p>
        </p:txBody>
      </p:sp>
      <p:sp>
        <p:nvSpPr>
          <p:cNvPr id="94" name="Google Shape;94;p16"/>
          <p:cNvSpPr/>
          <p:nvPr/>
        </p:nvSpPr>
        <p:spPr>
          <a:xfrm>
            <a:off x="1986611" y="8137831"/>
            <a:ext cx="9044248" cy="824157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oppins"/>
              <a:buNone/>
            </a:pPr>
            <a:r>
              <a:rPr b="0" baseline="30000" i="0" lang="en-US" sz="2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The Scary Archives is a television show produced in New York, New York. It has been in production </a:t>
            </a:r>
            <a:endParaRPr b="0" baseline="30000" i="0" sz="20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oppins"/>
              <a:buNone/>
            </a:pPr>
            <a:r>
              <a:rPr b="0" baseline="30000" i="0" lang="en-US" sz="2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since 2009 &amp; was created by Phoebe Keaton who is a writer &amp; director.</a:t>
            </a:r>
            <a:endParaRPr/>
          </a:p>
        </p:txBody>
      </p:sp>
      <p:pic>
        <p:nvPicPr>
          <p:cNvPr id="95" name="Google Shape;95;p16"/>
          <p:cNvPicPr preferRelativeResize="0"/>
          <p:nvPr/>
        </p:nvPicPr>
        <p:blipFill rotWithShape="1">
          <a:blip r:embed="rId3">
            <a:alphaModFix/>
          </a:blip>
          <a:srcRect b="4332" l="898" r="2062" t="24284"/>
          <a:stretch/>
        </p:blipFill>
        <p:spPr>
          <a:xfrm>
            <a:off x="2057400" y="2582226"/>
            <a:ext cx="8890000" cy="4359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7"/>
          <p:cNvSpPr/>
          <p:nvPr/>
        </p:nvSpPr>
        <p:spPr>
          <a:xfrm>
            <a:off x="2074193" y="1675050"/>
            <a:ext cx="3018560" cy="54615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1" name="Google Shape;101;p17"/>
          <p:cNvSpPr/>
          <p:nvPr/>
        </p:nvSpPr>
        <p:spPr>
          <a:xfrm>
            <a:off x="8081210" y="1675050"/>
            <a:ext cx="2849397" cy="54615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2" name="Google Shape;102;p17"/>
          <p:cNvSpPr/>
          <p:nvPr/>
        </p:nvSpPr>
        <p:spPr>
          <a:xfrm>
            <a:off x="5079986" y="1675050"/>
            <a:ext cx="3018559" cy="54615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3" name="Google Shape;103;p17"/>
          <p:cNvSpPr/>
          <p:nvPr/>
        </p:nvSpPr>
        <p:spPr>
          <a:xfrm>
            <a:off x="3005293" y="1002967"/>
            <a:ext cx="2088884" cy="546154"/>
          </a:xfrm>
          <a:prstGeom prst="rect">
            <a:avLst/>
          </a:prstGeom>
          <a:solidFill>
            <a:srgbClr val="B416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4" name="Google Shape;104;p17"/>
          <p:cNvSpPr/>
          <p:nvPr/>
        </p:nvSpPr>
        <p:spPr>
          <a:xfrm>
            <a:off x="8050691" y="1002967"/>
            <a:ext cx="2088885" cy="54615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5" name="Google Shape;105;p17"/>
          <p:cNvSpPr/>
          <p:nvPr/>
        </p:nvSpPr>
        <p:spPr>
          <a:xfrm>
            <a:off x="5082201" y="1002967"/>
            <a:ext cx="3018559" cy="54615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6" name="Google Shape;106;p17"/>
          <p:cNvSpPr/>
          <p:nvPr/>
        </p:nvSpPr>
        <p:spPr>
          <a:xfrm>
            <a:off x="5293132" y="948198"/>
            <a:ext cx="2596697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Offers &amp; Services</a:t>
            </a:r>
            <a:endParaRPr/>
          </a:p>
        </p:txBody>
      </p:sp>
      <p:sp>
        <p:nvSpPr>
          <p:cNvPr id="107" name="Google Shape;107;p17"/>
          <p:cNvSpPr/>
          <p:nvPr/>
        </p:nvSpPr>
        <p:spPr>
          <a:xfrm>
            <a:off x="8307678" y="948198"/>
            <a:ext cx="1574908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Execution</a:t>
            </a:r>
            <a:endParaRPr/>
          </a:p>
        </p:txBody>
      </p:sp>
      <p:sp>
        <p:nvSpPr>
          <p:cNvPr id="108" name="Google Shape;108;p17"/>
          <p:cNvSpPr/>
          <p:nvPr/>
        </p:nvSpPr>
        <p:spPr>
          <a:xfrm>
            <a:off x="2373553" y="1599505"/>
            <a:ext cx="2419840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Operational Plan</a:t>
            </a:r>
            <a:endParaRPr/>
          </a:p>
        </p:txBody>
      </p:sp>
      <p:sp>
        <p:nvSpPr>
          <p:cNvPr id="109" name="Google Shape;109;p17"/>
          <p:cNvSpPr/>
          <p:nvPr/>
        </p:nvSpPr>
        <p:spPr>
          <a:xfrm>
            <a:off x="5379346" y="1599507"/>
            <a:ext cx="2419839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Start-up Summary</a:t>
            </a:r>
            <a:endParaRPr/>
          </a:p>
        </p:txBody>
      </p:sp>
      <p:sp>
        <p:nvSpPr>
          <p:cNvPr id="110" name="Google Shape;110;p17"/>
          <p:cNvSpPr/>
          <p:nvPr/>
        </p:nvSpPr>
        <p:spPr>
          <a:xfrm>
            <a:off x="8295988" y="1614021"/>
            <a:ext cx="2419839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Testimonials</a:t>
            </a:r>
            <a:endParaRPr/>
          </a:p>
        </p:txBody>
      </p:sp>
      <p:sp>
        <p:nvSpPr>
          <p:cNvPr id="111" name="Google Shape;111;p17"/>
          <p:cNvSpPr/>
          <p:nvPr/>
        </p:nvSpPr>
        <p:spPr>
          <a:xfrm>
            <a:off x="3313572" y="948198"/>
            <a:ext cx="1472326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Show</a:t>
            </a:r>
            <a:endParaRPr/>
          </a:p>
        </p:txBody>
      </p:sp>
      <p:sp>
        <p:nvSpPr>
          <p:cNvPr id="112" name="Google Shape;112;p17"/>
          <p:cNvSpPr/>
          <p:nvPr/>
        </p:nvSpPr>
        <p:spPr>
          <a:xfrm>
            <a:off x="4696112" y="7312070"/>
            <a:ext cx="3612576" cy="552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 Medium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Executive Summary</a:t>
            </a:r>
            <a:endParaRPr/>
          </a:p>
        </p:txBody>
      </p:sp>
      <p:sp>
        <p:nvSpPr>
          <p:cNvPr id="113" name="Google Shape;113;p17"/>
          <p:cNvSpPr/>
          <p:nvPr/>
        </p:nvSpPr>
        <p:spPr>
          <a:xfrm>
            <a:off x="2086215" y="8138259"/>
            <a:ext cx="8832370" cy="824157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oppins"/>
              <a:buNone/>
            </a:pPr>
            <a:r>
              <a:rPr b="0" baseline="30000" i="0" lang="en-US" sz="2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The Scary Archives aims to tell stories to provide not only entertainment but also insight &amp; ways to start a conversation among its viewers.</a:t>
            </a:r>
            <a:endParaRPr/>
          </a:p>
        </p:txBody>
      </p:sp>
      <p:pic>
        <p:nvPicPr>
          <p:cNvPr id="114" name="Google Shape;114;p17"/>
          <p:cNvPicPr preferRelativeResize="0"/>
          <p:nvPr/>
        </p:nvPicPr>
        <p:blipFill rotWithShape="1">
          <a:blip r:embed="rId3">
            <a:alphaModFix/>
          </a:blip>
          <a:srcRect b="6464" l="1689" r="4733" t="24720"/>
          <a:stretch/>
        </p:blipFill>
        <p:spPr>
          <a:xfrm>
            <a:off x="2057400" y="2582226"/>
            <a:ext cx="8890000" cy="435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8"/>
          <p:cNvSpPr/>
          <p:nvPr/>
        </p:nvSpPr>
        <p:spPr>
          <a:xfrm>
            <a:off x="991492" y="3484876"/>
            <a:ext cx="11022014" cy="4749057"/>
          </a:xfrm>
          <a:prstGeom prst="rect">
            <a:avLst/>
          </a:prstGeom>
          <a:noFill/>
          <a:ln cap="flat" cmpd="sng" w="38100">
            <a:solidFill>
              <a:srgbClr val="000000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0" name="Google Shape;120;p18"/>
          <p:cNvSpPr/>
          <p:nvPr/>
        </p:nvSpPr>
        <p:spPr>
          <a:xfrm>
            <a:off x="4784436" y="3022267"/>
            <a:ext cx="3404575" cy="5674275"/>
          </a:xfrm>
          <a:prstGeom prst="rect">
            <a:avLst/>
          </a:prstGeom>
          <a:solidFill>
            <a:srgbClr val="B416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1" name="Google Shape;121;p18"/>
          <p:cNvSpPr/>
          <p:nvPr/>
        </p:nvSpPr>
        <p:spPr>
          <a:xfrm>
            <a:off x="2074193" y="1675050"/>
            <a:ext cx="3018560" cy="54615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2" name="Google Shape;122;p18"/>
          <p:cNvSpPr/>
          <p:nvPr/>
        </p:nvSpPr>
        <p:spPr>
          <a:xfrm>
            <a:off x="8081210" y="1675050"/>
            <a:ext cx="2849397" cy="54615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Helvetica Neue"/>
              <a:buNone/>
            </a:pPr>
            <a:r>
              <a:t/>
            </a:r>
            <a:endParaRPr b="1" i="0" sz="19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3" name="Google Shape;123;p18"/>
          <p:cNvSpPr/>
          <p:nvPr/>
        </p:nvSpPr>
        <p:spPr>
          <a:xfrm>
            <a:off x="5079986" y="1675050"/>
            <a:ext cx="3018559" cy="54615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Helvetica Neue"/>
              <a:buNone/>
            </a:pPr>
            <a:r>
              <a:t/>
            </a:r>
            <a:endParaRPr b="1" i="0" sz="19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4" name="Google Shape;124;p18"/>
          <p:cNvSpPr/>
          <p:nvPr/>
        </p:nvSpPr>
        <p:spPr>
          <a:xfrm>
            <a:off x="3005293" y="1002967"/>
            <a:ext cx="2088884" cy="546154"/>
          </a:xfrm>
          <a:prstGeom prst="rect">
            <a:avLst/>
          </a:prstGeom>
          <a:solidFill>
            <a:srgbClr val="B416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5" name="Google Shape;125;p18"/>
          <p:cNvSpPr/>
          <p:nvPr/>
        </p:nvSpPr>
        <p:spPr>
          <a:xfrm>
            <a:off x="8050691" y="1002967"/>
            <a:ext cx="2088885" cy="54615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6" name="Google Shape;126;p18"/>
          <p:cNvSpPr/>
          <p:nvPr/>
        </p:nvSpPr>
        <p:spPr>
          <a:xfrm>
            <a:off x="5082201" y="1002967"/>
            <a:ext cx="3018559" cy="54615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7" name="Google Shape;127;p18"/>
          <p:cNvSpPr/>
          <p:nvPr/>
        </p:nvSpPr>
        <p:spPr>
          <a:xfrm>
            <a:off x="5293132" y="948198"/>
            <a:ext cx="2596697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Offers &amp; Services</a:t>
            </a:r>
            <a:endParaRPr/>
          </a:p>
        </p:txBody>
      </p:sp>
      <p:sp>
        <p:nvSpPr>
          <p:cNvPr id="128" name="Google Shape;128;p18"/>
          <p:cNvSpPr/>
          <p:nvPr/>
        </p:nvSpPr>
        <p:spPr>
          <a:xfrm>
            <a:off x="8307678" y="948198"/>
            <a:ext cx="1574908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Execution</a:t>
            </a:r>
            <a:endParaRPr/>
          </a:p>
        </p:txBody>
      </p:sp>
      <p:sp>
        <p:nvSpPr>
          <p:cNvPr id="129" name="Google Shape;129;p18"/>
          <p:cNvSpPr/>
          <p:nvPr/>
        </p:nvSpPr>
        <p:spPr>
          <a:xfrm>
            <a:off x="2373553" y="1675707"/>
            <a:ext cx="24198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Operational Plan</a:t>
            </a:r>
            <a:endParaRPr/>
          </a:p>
        </p:txBody>
      </p:sp>
      <p:sp>
        <p:nvSpPr>
          <p:cNvPr id="130" name="Google Shape;130;p18"/>
          <p:cNvSpPr/>
          <p:nvPr/>
        </p:nvSpPr>
        <p:spPr>
          <a:xfrm>
            <a:off x="5379346" y="1675707"/>
            <a:ext cx="24198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Start-up Summary</a:t>
            </a:r>
            <a:endParaRPr/>
          </a:p>
        </p:txBody>
      </p:sp>
      <p:sp>
        <p:nvSpPr>
          <p:cNvPr id="131" name="Google Shape;131;p18"/>
          <p:cNvSpPr/>
          <p:nvPr/>
        </p:nvSpPr>
        <p:spPr>
          <a:xfrm>
            <a:off x="8295988" y="1675707"/>
            <a:ext cx="24198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Testimonials</a:t>
            </a:r>
            <a:endParaRPr/>
          </a:p>
        </p:txBody>
      </p:sp>
      <p:sp>
        <p:nvSpPr>
          <p:cNvPr id="132" name="Google Shape;132;p18"/>
          <p:cNvSpPr/>
          <p:nvPr/>
        </p:nvSpPr>
        <p:spPr>
          <a:xfrm>
            <a:off x="3313572" y="948198"/>
            <a:ext cx="1472326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Show</a:t>
            </a:r>
            <a:endParaRPr/>
          </a:p>
        </p:txBody>
      </p:sp>
      <p:sp>
        <p:nvSpPr>
          <p:cNvPr id="133" name="Google Shape;133;p18"/>
          <p:cNvSpPr/>
          <p:nvPr/>
        </p:nvSpPr>
        <p:spPr>
          <a:xfrm>
            <a:off x="2124314" y="4129527"/>
            <a:ext cx="1499245" cy="552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 Medium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MISSION</a:t>
            </a:r>
            <a:endParaRPr/>
          </a:p>
        </p:txBody>
      </p:sp>
      <p:sp>
        <p:nvSpPr>
          <p:cNvPr id="134" name="Google Shape;134;p18"/>
          <p:cNvSpPr/>
          <p:nvPr/>
        </p:nvSpPr>
        <p:spPr>
          <a:xfrm>
            <a:off x="1728942" y="5246848"/>
            <a:ext cx="2320793" cy="249128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oppins"/>
              <a:buNone/>
            </a:pPr>
            <a:r>
              <a:rPr b="0" baseline="30000" i="0" lang="en-US" sz="2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Our mission is to provide the best, high-quality performance storytelling through the content we put out there.</a:t>
            </a:r>
            <a:endParaRPr/>
          </a:p>
        </p:txBody>
      </p:sp>
      <p:sp>
        <p:nvSpPr>
          <p:cNvPr id="135" name="Google Shape;135;p18"/>
          <p:cNvSpPr/>
          <p:nvPr/>
        </p:nvSpPr>
        <p:spPr>
          <a:xfrm>
            <a:off x="5872229" y="4129527"/>
            <a:ext cx="1228989" cy="552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Poppins Medium"/>
              <a:buNone/>
            </a:pPr>
            <a:r>
              <a:rPr b="0" i="0" lang="en-US" sz="28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VISION</a:t>
            </a:r>
            <a:endParaRPr/>
          </a:p>
        </p:txBody>
      </p:sp>
      <p:sp>
        <p:nvSpPr>
          <p:cNvPr id="136" name="Google Shape;136;p18"/>
          <p:cNvSpPr/>
          <p:nvPr/>
        </p:nvSpPr>
        <p:spPr>
          <a:xfrm>
            <a:off x="5239462" y="5315590"/>
            <a:ext cx="2494523" cy="241728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Poppins"/>
              <a:buNone/>
            </a:pPr>
            <a:r>
              <a:rPr b="0" baseline="30000" i="0" lang="en-US" sz="20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Our vision is to become one of the most influential television series by setting new standards of storytelling on TV.</a:t>
            </a:r>
            <a:endParaRPr/>
          </a:p>
        </p:txBody>
      </p:sp>
      <p:sp>
        <p:nvSpPr>
          <p:cNvPr id="137" name="Google Shape;137;p18"/>
          <p:cNvSpPr/>
          <p:nvPr/>
        </p:nvSpPr>
        <p:spPr>
          <a:xfrm>
            <a:off x="8991621" y="4129527"/>
            <a:ext cx="2215778" cy="552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 Medium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PHILOSOPHY</a:t>
            </a:r>
            <a:endParaRPr/>
          </a:p>
        </p:txBody>
      </p:sp>
      <p:sp>
        <p:nvSpPr>
          <p:cNvPr id="138" name="Google Shape;138;p18"/>
          <p:cNvSpPr/>
          <p:nvPr/>
        </p:nvSpPr>
        <p:spPr>
          <a:xfrm>
            <a:off x="8939114" y="5324297"/>
            <a:ext cx="2320793" cy="1929972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Poppins"/>
              <a:buNone/>
            </a:pPr>
            <a:r>
              <a:rPr b="0" baseline="30000" i="0" lang="en-US" sz="20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We believe in starting change &amp; awareness through stories &amp; entertainment.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9"/>
          <p:cNvSpPr/>
          <p:nvPr/>
        </p:nvSpPr>
        <p:spPr>
          <a:xfrm>
            <a:off x="2074193" y="1675050"/>
            <a:ext cx="3018560" cy="54615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4" name="Google Shape;144;p19"/>
          <p:cNvSpPr/>
          <p:nvPr/>
        </p:nvSpPr>
        <p:spPr>
          <a:xfrm>
            <a:off x="8081210" y="1675050"/>
            <a:ext cx="2849397" cy="54615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5" name="Google Shape;145;p19"/>
          <p:cNvSpPr/>
          <p:nvPr/>
        </p:nvSpPr>
        <p:spPr>
          <a:xfrm>
            <a:off x="5079986" y="1675050"/>
            <a:ext cx="3018559" cy="54615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6" name="Google Shape;146;p19"/>
          <p:cNvSpPr/>
          <p:nvPr/>
        </p:nvSpPr>
        <p:spPr>
          <a:xfrm>
            <a:off x="3005293" y="1002967"/>
            <a:ext cx="2088884" cy="546154"/>
          </a:xfrm>
          <a:prstGeom prst="rect">
            <a:avLst/>
          </a:prstGeom>
          <a:solidFill>
            <a:srgbClr val="B416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7" name="Google Shape;147;p19"/>
          <p:cNvSpPr/>
          <p:nvPr/>
        </p:nvSpPr>
        <p:spPr>
          <a:xfrm>
            <a:off x="8050691" y="1002967"/>
            <a:ext cx="2088885" cy="54615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8" name="Google Shape;148;p19"/>
          <p:cNvSpPr/>
          <p:nvPr/>
        </p:nvSpPr>
        <p:spPr>
          <a:xfrm>
            <a:off x="5082201" y="1002967"/>
            <a:ext cx="3018559" cy="54615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9" name="Google Shape;149;p19"/>
          <p:cNvSpPr/>
          <p:nvPr/>
        </p:nvSpPr>
        <p:spPr>
          <a:xfrm>
            <a:off x="5293132" y="933684"/>
            <a:ext cx="2596697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Offers &amp; Services</a:t>
            </a:r>
            <a:endParaRPr/>
          </a:p>
        </p:txBody>
      </p:sp>
      <p:sp>
        <p:nvSpPr>
          <p:cNvPr id="150" name="Google Shape;150;p19"/>
          <p:cNvSpPr/>
          <p:nvPr/>
        </p:nvSpPr>
        <p:spPr>
          <a:xfrm>
            <a:off x="8307678" y="933684"/>
            <a:ext cx="1574908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Execution</a:t>
            </a:r>
            <a:endParaRPr/>
          </a:p>
        </p:txBody>
      </p:sp>
      <p:sp>
        <p:nvSpPr>
          <p:cNvPr id="151" name="Google Shape;151;p19"/>
          <p:cNvSpPr/>
          <p:nvPr/>
        </p:nvSpPr>
        <p:spPr>
          <a:xfrm>
            <a:off x="2373553" y="1675707"/>
            <a:ext cx="24198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Operational Plan</a:t>
            </a:r>
            <a:endParaRPr/>
          </a:p>
        </p:txBody>
      </p:sp>
      <p:sp>
        <p:nvSpPr>
          <p:cNvPr id="152" name="Google Shape;152;p19"/>
          <p:cNvSpPr/>
          <p:nvPr/>
        </p:nvSpPr>
        <p:spPr>
          <a:xfrm>
            <a:off x="5379346" y="1675707"/>
            <a:ext cx="24198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Start-up Summary</a:t>
            </a:r>
            <a:endParaRPr/>
          </a:p>
        </p:txBody>
      </p:sp>
      <p:sp>
        <p:nvSpPr>
          <p:cNvPr id="153" name="Google Shape;153;p19"/>
          <p:cNvSpPr/>
          <p:nvPr/>
        </p:nvSpPr>
        <p:spPr>
          <a:xfrm>
            <a:off x="8295988" y="1658260"/>
            <a:ext cx="2419800" cy="62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Testimonials</a:t>
            </a:r>
            <a:endParaRPr/>
          </a:p>
        </p:txBody>
      </p:sp>
      <p:sp>
        <p:nvSpPr>
          <p:cNvPr id="154" name="Google Shape;154;p19"/>
          <p:cNvSpPr/>
          <p:nvPr/>
        </p:nvSpPr>
        <p:spPr>
          <a:xfrm>
            <a:off x="3313572" y="933684"/>
            <a:ext cx="1472326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Show</a:t>
            </a:r>
            <a:endParaRPr/>
          </a:p>
        </p:txBody>
      </p:sp>
      <p:sp>
        <p:nvSpPr>
          <p:cNvPr id="155" name="Google Shape;155;p19"/>
          <p:cNvSpPr/>
          <p:nvPr/>
        </p:nvSpPr>
        <p:spPr>
          <a:xfrm>
            <a:off x="5778737" y="2807067"/>
            <a:ext cx="1447326" cy="552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 Medium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Outlook</a:t>
            </a:r>
            <a:endParaRPr/>
          </a:p>
        </p:txBody>
      </p:sp>
      <p:sp>
        <p:nvSpPr>
          <p:cNvPr id="156" name="Google Shape;156;p19"/>
          <p:cNvSpPr/>
          <p:nvPr/>
        </p:nvSpPr>
        <p:spPr>
          <a:xfrm>
            <a:off x="2235421" y="3821355"/>
            <a:ext cx="8533958" cy="2170679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8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oppins"/>
              <a:buNone/>
            </a:pPr>
            <a:r>
              <a:rPr b="0" baseline="30000" i="0" lang="en-US" sz="18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TV has been one of the most common form of media &amp; almost everybody in the world have access to televised content:</a:t>
            </a:r>
            <a:endParaRPr/>
          </a:p>
          <a:p>
            <a:pPr indent="0" lvl="0" marL="0" marR="0" rtl="0" algn="ctr">
              <a:lnSpc>
                <a:spcPct val="18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oppins"/>
              <a:buNone/>
            </a:pPr>
            <a:r>
              <a:rPr b="0" baseline="30000" i="0" lang="en-US" sz="18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It’s a universal source of entertainment.</a:t>
            </a:r>
            <a:endParaRPr/>
          </a:p>
          <a:p>
            <a:pPr indent="0" lvl="0" marL="0" marR="0" rtl="0" algn="ctr">
              <a:lnSpc>
                <a:spcPct val="18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oppins"/>
              <a:buNone/>
            </a:pPr>
            <a:r>
              <a:rPr b="0" baseline="30000" i="0" lang="en-US" sz="18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It’s one of the earliest &amp; still socially relevant ways to view entertainment.</a:t>
            </a:r>
            <a:endParaRPr/>
          </a:p>
          <a:p>
            <a:pPr indent="0" lvl="0" marL="0" marR="0" rtl="0" algn="ctr">
              <a:lnSpc>
                <a:spcPct val="18333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oppins"/>
              <a:buNone/>
            </a:pPr>
            <a:r>
              <a:rPr b="0" baseline="30000" i="0" lang="en-US" sz="18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Televised shows allow the audience to be kept entertained for a long period of time.</a:t>
            </a:r>
            <a:endParaRPr/>
          </a:p>
        </p:txBody>
      </p:sp>
      <p:pic>
        <p:nvPicPr>
          <p:cNvPr id="157" name="Google Shape;157;p19"/>
          <p:cNvPicPr preferRelativeResize="0"/>
          <p:nvPr/>
        </p:nvPicPr>
        <p:blipFill rotWithShape="1">
          <a:blip r:embed="rId3">
            <a:alphaModFix/>
          </a:blip>
          <a:srcRect b="3947" l="1633" r="2843" t="64086"/>
          <a:stretch/>
        </p:blipFill>
        <p:spPr>
          <a:xfrm>
            <a:off x="1014858" y="6280980"/>
            <a:ext cx="10975085" cy="24484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0"/>
          <p:cNvSpPr/>
          <p:nvPr/>
        </p:nvSpPr>
        <p:spPr>
          <a:xfrm>
            <a:off x="2074193" y="1675050"/>
            <a:ext cx="3018560" cy="54615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3" name="Google Shape;163;p20"/>
          <p:cNvSpPr/>
          <p:nvPr/>
        </p:nvSpPr>
        <p:spPr>
          <a:xfrm>
            <a:off x="8081210" y="1675050"/>
            <a:ext cx="2849397" cy="54615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4" name="Google Shape;164;p20"/>
          <p:cNvSpPr/>
          <p:nvPr/>
        </p:nvSpPr>
        <p:spPr>
          <a:xfrm>
            <a:off x="5079986" y="1675050"/>
            <a:ext cx="3018559" cy="54615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5" name="Google Shape;165;p20"/>
          <p:cNvSpPr/>
          <p:nvPr/>
        </p:nvSpPr>
        <p:spPr>
          <a:xfrm>
            <a:off x="3005293" y="1002967"/>
            <a:ext cx="2088884" cy="546154"/>
          </a:xfrm>
          <a:prstGeom prst="rect">
            <a:avLst/>
          </a:prstGeom>
          <a:solidFill>
            <a:srgbClr val="B416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6" name="Google Shape;166;p20"/>
          <p:cNvSpPr/>
          <p:nvPr/>
        </p:nvSpPr>
        <p:spPr>
          <a:xfrm>
            <a:off x="8050691" y="1002967"/>
            <a:ext cx="2088885" cy="54615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7" name="Google Shape;167;p20"/>
          <p:cNvSpPr/>
          <p:nvPr/>
        </p:nvSpPr>
        <p:spPr>
          <a:xfrm>
            <a:off x="5082201" y="1002967"/>
            <a:ext cx="3018559" cy="54615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8" name="Google Shape;168;p20"/>
          <p:cNvSpPr/>
          <p:nvPr/>
        </p:nvSpPr>
        <p:spPr>
          <a:xfrm>
            <a:off x="5293132" y="1006254"/>
            <a:ext cx="25968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Offers &amp; Services</a:t>
            </a:r>
            <a:endParaRPr/>
          </a:p>
        </p:txBody>
      </p:sp>
      <p:sp>
        <p:nvSpPr>
          <p:cNvPr id="169" name="Google Shape;169;p20"/>
          <p:cNvSpPr/>
          <p:nvPr/>
        </p:nvSpPr>
        <p:spPr>
          <a:xfrm>
            <a:off x="8307678" y="1006254"/>
            <a:ext cx="15750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Execution</a:t>
            </a:r>
            <a:endParaRPr/>
          </a:p>
        </p:txBody>
      </p:sp>
      <p:sp>
        <p:nvSpPr>
          <p:cNvPr id="170" name="Google Shape;170;p20"/>
          <p:cNvSpPr/>
          <p:nvPr/>
        </p:nvSpPr>
        <p:spPr>
          <a:xfrm>
            <a:off x="2373553" y="1672077"/>
            <a:ext cx="24198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Operational Plan</a:t>
            </a:r>
            <a:endParaRPr b="0" i="0" sz="1900" u="none" cap="none" strike="noStrike">
              <a:solidFill>
                <a:srgbClr val="FFFFF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171" name="Google Shape;171;p20"/>
          <p:cNvSpPr/>
          <p:nvPr/>
        </p:nvSpPr>
        <p:spPr>
          <a:xfrm>
            <a:off x="5379346" y="1672077"/>
            <a:ext cx="24198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Start-up Summary</a:t>
            </a:r>
            <a:endParaRPr/>
          </a:p>
        </p:txBody>
      </p:sp>
      <p:sp>
        <p:nvSpPr>
          <p:cNvPr id="172" name="Google Shape;172;p20"/>
          <p:cNvSpPr/>
          <p:nvPr/>
        </p:nvSpPr>
        <p:spPr>
          <a:xfrm>
            <a:off x="8295988" y="1672077"/>
            <a:ext cx="24198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Testimonials</a:t>
            </a:r>
            <a:endParaRPr/>
          </a:p>
        </p:txBody>
      </p:sp>
      <p:sp>
        <p:nvSpPr>
          <p:cNvPr id="173" name="Google Shape;173;p20"/>
          <p:cNvSpPr/>
          <p:nvPr/>
        </p:nvSpPr>
        <p:spPr>
          <a:xfrm>
            <a:off x="3313572" y="1006254"/>
            <a:ext cx="14724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Show</a:t>
            </a:r>
            <a:endParaRPr/>
          </a:p>
        </p:txBody>
      </p:sp>
      <p:sp>
        <p:nvSpPr>
          <p:cNvPr id="174" name="Google Shape;174;p20"/>
          <p:cNvSpPr/>
          <p:nvPr/>
        </p:nvSpPr>
        <p:spPr>
          <a:xfrm>
            <a:off x="4274015" y="2807067"/>
            <a:ext cx="4456770" cy="552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Poppins Medium"/>
              <a:buNone/>
            </a:pPr>
            <a:r>
              <a:rPr b="0" i="0" lang="en-US" sz="2800" u="none" cap="none" strike="noStrike">
                <a:solidFill>
                  <a:srgbClr val="000000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Organizational Structure</a:t>
            </a:r>
            <a:endParaRPr/>
          </a:p>
        </p:txBody>
      </p:sp>
      <p:grpSp>
        <p:nvGrpSpPr>
          <p:cNvPr id="175" name="Google Shape;175;p20"/>
          <p:cNvGrpSpPr/>
          <p:nvPr/>
        </p:nvGrpSpPr>
        <p:grpSpPr>
          <a:xfrm>
            <a:off x="-189640" y="4371007"/>
            <a:ext cx="13457601" cy="4110241"/>
            <a:chOff x="0" y="0"/>
            <a:chExt cx="13457600" cy="4110240"/>
          </a:xfrm>
        </p:grpSpPr>
        <p:sp>
          <p:nvSpPr>
            <p:cNvPr id="176" name="Google Shape;176;p20"/>
            <p:cNvSpPr/>
            <p:nvPr/>
          </p:nvSpPr>
          <p:spPr>
            <a:xfrm>
              <a:off x="0" y="251792"/>
              <a:ext cx="13457600" cy="360665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Helvetica Neue"/>
                <a:buNone/>
              </a:pPr>
              <a:r>
                <a:t/>
              </a:r>
              <a:endParaRPr b="1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77" name="Google Shape;177;p20"/>
            <p:cNvSpPr/>
            <p:nvPr/>
          </p:nvSpPr>
          <p:spPr>
            <a:xfrm>
              <a:off x="4725631" y="0"/>
              <a:ext cx="4006337" cy="4110240"/>
            </a:xfrm>
            <a:prstGeom prst="rect">
              <a:avLst/>
            </a:prstGeom>
            <a:solidFill>
              <a:srgbClr val="B41600"/>
            </a:solidFill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Helvetica Neue"/>
                <a:buNone/>
              </a:pPr>
              <a:r>
                <a:t/>
              </a:r>
              <a:endParaRPr b="1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178" name="Google Shape;178;p20"/>
          <p:cNvSpPr/>
          <p:nvPr/>
        </p:nvSpPr>
        <p:spPr>
          <a:xfrm>
            <a:off x="1393839" y="6490821"/>
            <a:ext cx="2419840" cy="539581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Poppins Medium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Operational Plan</a:t>
            </a:r>
            <a:endParaRPr/>
          </a:p>
        </p:txBody>
      </p:sp>
      <p:sp>
        <p:nvSpPr>
          <p:cNvPr id="179" name="Google Shape;179;p20"/>
          <p:cNvSpPr/>
          <p:nvPr/>
        </p:nvSpPr>
        <p:spPr>
          <a:xfrm>
            <a:off x="9039240" y="6490821"/>
            <a:ext cx="2419839" cy="539581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Poppins Medium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Ownership</a:t>
            </a:r>
            <a:endParaRPr/>
          </a:p>
        </p:txBody>
      </p:sp>
      <p:sp>
        <p:nvSpPr>
          <p:cNvPr id="180" name="Google Shape;180;p20"/>
          <p:cNvSpPr/>
          <p:nvPr/>
        </p:nvSpPr>
        <p:spPr>
          <a:xfrm>
            <a:off x="5314727" y="6490821"/>
            <a:ext cx="2419839" cy="539581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Poppins Medium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Business Structure</a:t>
            </a:r>
            <a:endParaRPr/>
          </a:p>
        </p:txBody>
      </p:sp>
      <p:sp>
        <p:nvSpPr>
          <p:cNvPr id="181" name="Google Shape;181;p20"/>
          <p:cNvSpPr/>
          <p:nvPr/>
        </p:nvSpPr>
        <p:spPr>
          <a:xfrm>
            <a:off x="956025" y="7440576"/>
            <a:ext cx="3295468" cy="2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Poppins"/>
              <a:buNone/>
            </a:pPr>
            <a:r>
              <a:rPr b="0" baseline="30000" i="0" lang="en-US" sz="20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Entertainment</a:t>
            </a:r>
            <a:endParaRPr/>
          </a:p>
        </p:txBody>
      </p:sp>
      <p:sp>
        <p:nvSpPr>
          <p:cNvPr id="182" name="Google Shape;182;p20"/>
          <p:cNvSpPr/>
          <p:nvPr/>
        </p:nvSpPr>
        <p:spPr>
          <a:xfrm>
            <a:off x="4891426" y="7455088"/>
            <a:ext cx="3295468" cy="2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Poppins"/>
              <a:buNone/>
            </a:pPr>
            <a:r>
              <a:rPr b="0" baseline="30000" i="0" lang="en-US" sz="20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Management</a:t>
            </a:r>
            <a:endParaRPr/>
          </a:p>
        </p:txBody>
      </p:sp>
      <p:sp>
        <p:nvSpPr>
          <p:cNvPr id="183" name="Google Shape;183;p20"/>
          <p:cNvSpPr/>
          <p:nvPr/>
        </p:nvSpPr>
        <p:spPr>
          <a:xfrm>
            <a:off x="8615939" y="7455088"/>
            <a:ext cx="3295469" cy="2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Poppins"/>
              <a:buNone/>
            </a:pPr>
            <a:r>
              <a:rPr b="0" baseline="30000" i="0" lang="en-US" sz="20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President, Michael J. Gregory</a:t>
            </a:r>
            <a:endParaRPr/>
          </a:p>
        </p:txBody>
      </p:sp>
      <p:grpSp>
        <p:nvGrpSpPr>
          <p:cNvPr id="184" name="Google Shape;184;p20"/>
          <p:cNvGrpSpPr/>
          <p:nvPr/>
        </p:nvGrpSpPr>
        <p:grpSpPr>
          <a:xfrm>
            <a:off x="2209903" y="5433528"/>
            <a:ext cx="594000" cy="691200"/>
            <a:chOff x="0" y="0"/>
            <a:chExt cx="2140011" cy="2517171"/>
          </a:xfrm>
        </p:grpSpPr>
        <p:sp>
          <p:nvSpPr>
            <p:cNvPr id="185" name="Google Shape;185;p20"/>
            <p:cNvSpPr/>
            <p:nvPr/>
          </p:nvSpPr>
          <p:spPr>
            <a:xfrm>
              <a:off x="66101" y="947451"/>
              <a:ext cx="2073910" cy="1569720"/>
            </a:xfrm>
            <a:custGeom>
              <a:rect b="b" l="l" r="r" t="t"/>
              <a:pathLst>
                <a:path extrusionOk="0" h="418" w="553">
                  <a:moveTo>
                    <a:pt x="277" y="1"/>
                  </a:moveTo>
                  <a:cubicBezTo>
                    <a:pt x="364" y="1"/>
                    <a:pt x="451" y="1"/>
                    <a:pt x="539" y="1"/>
                  </a:cubicBezTo>
                  <a:cubicBezTo>
                    <a:pt x="550" y="0"/>
                    <a:pt x="553" y="3"/>
                    <a:pt x="552" y="14"/>
                  </a:cubicBezTo>
                  <a:cubicBezTo>
                    <a:pt x="552" y="136"/>
                    <a:pt x="552" y="258"/>
                    <a:pt x="552" y="380"/>
                  </a:cubicBezTo>
                  <a:cubicBezTo>
                    <a:pt x="552" y="404"/>
                    <a:pt x="540" y="418"/>
                    <a:pt x="516" y="418"/>
                  </a:cubicBezTo>
                  <a:cubicBezTo>
                    <a:pt x="357" y="418"/>
                    <a:pt x="198" y="418"/>
                    <a:pt x="38" y="418"/>
                  </a:cubicBezTo>
                  <a:cubicBezTo>
                    <a:pt x="13" y="418"/>
                    <a:pt x="1" y="405"/>
                    <a:pt x="1" y="380"/>
                  </a:cubicBezTo>
                  <a:cubicBezTo>
                    <a:pt x="1" y="258"/>
                    <a:pt x="1" y="136"/>
                    <a:pt x="1" y="14"/>
                  </a:cubicBezTo>
                  <a:cubicBezTo>
                    <a:pt x="0" y="1"/>
                    <a:pt x="5" y="1"/>
                    <a:pt x="15" y="1"/>
                  </a:cubicBezTo>
                  <a:cubicBezTo>
                    <a:pt x="102" y="1"/>
                    <a:pt x="190" y="1"/>
                    <a:pt x="2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Helvetica Neue"/>
                <a:buNone/>
              </a:pPr>
              <a:r>
                <a:t/>
              </a:r>
              <a:endParaRPr b="1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6" name="Google Shape;186;p20"/>
            <p:cNvSpPr/>
            <p:nvPr/>
          </p:nvSpPr>
          <p:spPr>
            <a:xfrm>
              <a:off x="980501" y="154236"/>
              <a:ext cx="678815" cy="394335"/>
            </a:xfrm>
            <a:custGeom>
              <a:rect b="b" l="l" r="r" t="t"/>
              <a:pathLst>
                <a:path extrusionOk="0" h="105" w="181">
                  <a:moveTo>
                    <a:pt x="0" y="27"/>
                  </a:moveTo>
                  <a:cubicBezTo>
                    <a:pt x="33" y="19"/>
                    <a:pt x="64" y="12"/>
                    <a:pt x="94" y="3"/>
                  </a:cubicBezTo>
                  <a:cubicBezTo>
                    <a:pt x="106" y="0"/>
                    <a:pt x="114" y="1"/>
                    <a:pt x="122" y="11"/>
                  </a:cubicBezTo>
                  <a:cubicBezTo>
                    <a:pt x="140" y="33"/>
                    <a:pt x="161" y="55"/>
                    <a:pt x="181" y="78"/>
                  </a:cubicBezTo>
                  <a:cubicBezTo>
                    <a:pt x="145" y="87"/>
                    <a:pt x="110" y="96"/>
                    <a:pt x="75" y="104"/>
                  </a:cubicBezTo>
                  <a:cubicBezTo>
                    <a:pt x="72" y="105"/>
                    <a:pt x="69" y="105"/>
                    <a:pt x="67" y="102"/>
                  </a:cubicBezTo>
                  <a:cubicBezTo>
                    <a:pt x="45" y="78"/>
                    <a:pt x="23" y="53"/>
                    <a:pt x="0" y="2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Helvetica Neue"/>
                <a:buNone/>
              </a:pPr>
              <a:r>
                <a:t/>
              </a:r>
              <a:endParaRPr b="1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7" name="Google Shape;187;p20"/>
            <p:cNvSpPr/>
            <p:nvPr/>
          </p:nvSpPr>
          <p:spPr>
            <a:xfrm>
              <a:off x="418641" y="286439"/>
              <a:ext cx="678180" cy="398145"/>
            </a:xfrm>
            <a:custGeom>
              <a:rect b="b" l="l" r="r" t="t"/>
              <a:pathLst>
                <a:path extrusionOk="0" h="106" w="181">
                  <a:moveTo>
                    <a:pt x="0" y="28"/>
                  </a:moveTo>
                  <a:cubicBezTo>
                    <a:pt x="37" y="19"/>
                    <a:pt x="71" y="10"/>
                    <a:pt x="106" y="2"/>
                  </a:cubicBezTo>
                  <a:cubicBezTo>
                    <a:pt x="111" y="0"/>
                    <a:pt x="114" y="3"/>
                    <a:pt x="117" y="6"/>
                  </a:cubicBezTo>
                  <a:cubicBezTo>
                    <a:pt x="136" y="28"/>
                    <a:pt x="156" y="50"/>
                    <a:pt x="175" y="71"/>
                  </a:cubicBezTo>
                  <a:cubicBezTo>
                    <a:pt x="181" y="77"/>
                    <a:pt x="181" y="80"/>
                    <a:pt x="172" y="82"/>
                  </a:cubicBezTo>
                  <a:cubicBezTo>
                    <a:pt x="141" y="89"/>
                    <a:pt x="110" y="97"/>
                    <a:pt x="79" y="105"/>
                  </a:cubicBezTo>
                  <a:cubicBezTo>
                    <a:pt x="74" y="106"/>
                    <a:pt x="69" y="106"/>
                    <a:pt x="65" y="101"/>
                  </a:cubicBezTo>
                  <a:cubicBezTo>
                    <a:pt x="44" y="77"/>
                    <a:pt x="23" y="53"/>
                    <a:pt x="0" y="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Helvetica Neue"/>
                <a:buNone/>
              </a:pPr>
              <a:r>
                <a:t/>
              </a:r>
              <a:endParaRPr b="1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8" name="Google Shape;188;p20"/>
            <p:cNvSpPr/>
            <p:nvPr/>
          </p:nvSpPr>
          <p:spPr>
            <a:xfrm>
              <a:off x="1542361" y="0"/>
              <a:ext cx="554990" cy="408940"/>
            </a:xfrm>
            <a:custGeom>
              <a:rect b="b" l="l" r="r" t="t"/>
              <a:pathLst>
                <a:path extrusionOk="0" h="109" w="148">
                  <a:moveTo>
                    <a:pt x="0" y="31"/>
                  </a:moveTo>
                  <a:cubicBezTo>
                    <a:pt x="41" y="21"/>
                    <a:pt x="80" y="11"/>
                    <a:pt x="119" y="1"/>
                  </a:cubicBezTo>
                  <a:cubicBezTo>
                    <a:pt x="125" y="0"/>
                    <a:pt x="127" y="2"/>
                    <a:pt x="128" y="8"/>
                  </a:cubicBezTo>
                  <a:cubicBezTo>
                    <a:pt x="134" y="32"/>
                    <a:pt x="140" y="56"/>
                    <a:pt x="146" y="80"/>
                  </a:cubicBezTo>
                  <a:cubicBezTo>
                    <a:pt x="148" y="87"/>
                    <a:pt x="147" y="91"/>
                    <a:pt x="138" y="93"/>
                  </a:cubicBezTo>
                  <a:cubicBezTo>
                    <a:pt x="118" y="97"/>
                    <a:pt x="99" y="102"/>
                    <a:pt x="80" y="107"/>
                  </a:cubicBezTo>
                  <a:cubicBezTo>
                    <a:pt x="75" y="109"/>
                    <a:pt x="70" y="109"/>
                    <a:pt x="66" y="104"/>
                  </a:cubicBezTo>
                  <a:cubicBezTo>
                    <a:pt x="44" y="80"/>
                    <a:pt x="23" y="56"/>
                    <a:pt x="0" y="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Helvetica Neue"/>
                <a:buNone/>
              </a:pPr>
              <a:r>
                <a:t/>
              </a:r>
              <a:endParaRPr b="1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89" name="Google Shape;189;p20"/>
            <p:cNvSpPr/>
            <p:nvPr/>
          </p:nvSpPr>
          <p:spPr>
            <a:xfrm>
              <a:off x="0" y="418641"/>
              <a:ext cx="536575" cy="421005"/>
            </a:xfrm>
            <a:custGeom>
              <a:rect b="b" l="l" r="r" t="t"/>
              <a:pathLst>
                <a:path extrusionOk="0" h="112" w="143">
                  <a:moveTo>
                    <a:pt x="143" y="82"/>
                  </a:moveTo>
                  <a:cubicBezTo>
                    <a:pt x="106" y="91"/>
                    <a:pt x="70" y="100"/>
                    <a:pt x="35" y="109"/>
                  </a:cubicBezTo>
                  <a:cubicBezTo>
                    <a:pt x="26" y="112"/>
                    <a:pt x="21" y="111"/>
                    <a:pt x="19" y="100"/>
                  </a:cubicBezTo>
                  <a:cubicBezTo>
                    <a:pt x="15" y="78"/>
                    <a:pt x="9" y="56"/>
                    <a:pt x="3" y="34"/>
                  </a:cubicBezTo>
                  <a:cubicBezTo>
                    <a:pt x="0" y="23"/>
                    <a:pt x="4" y="19"/>
                    <a:pt x="13" y="18"/>
                  </a:cubicBezTo>
                  <a:cubicBezTo>
                    <a:pt x="15" y="18"/>
                    <a:pt x="17" y="18"/>
                    <a:pt x="19" y="17"/>
                  </a:cubicBezTo>
                  <a:cubicBezTo>
                    <a:pt x="37" y="13"/>
                    <a:pt x="57" y="0"/>
                    <a:pt x="73" y="7"/>
                  </a:cubicBezTo>
                  <a:cubicBezTo>
                    <a:pt x="88" y="12"/>
                    <a:pt x="98" y="32"/>
                    <a:pt x="110" y="45"/>
                  </a:cubicBezTo>
                  <a:cubicBezTo>
                    <a:pt x="121" y="57"/>
                    <a:pt x="131" y="69"/>
                    <a:pt x="143" y="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Helvetica Neue"/>
                <a:buNone/>
              </a:pPr>
              <a:r>
                <a:t/>
              </a:r>
              <a:endParaRPr b="1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grpSp>
        <p:nvGrpSpPr>
          <p:cNvPr id="190" name="Google Shape;190;p20"/>
          <p:cNvGrpSpPr/>
          <p:nvPr/>
        </p:nvGrpSpPr>
        <p:grpSpPr>
          <a:xfrm>
            <a:off x="6117950" y="5496917"/>
            <a:ext cx="730800" cy="601200"/>
            <a:chOff x="-3810" y="-3810"/>
            <a:chExt cx="2707005" cy="2192655"/>
          </a:xfrm>
        </p:grpSpPr>
        <p:sp>
          <p:nvSpPr>
            <p:cNvPr id="191" name="Google Shape;191;p20"/>
            <p:cNvSpPr/>
            <p:nvPr/>
          </p:nvSpPr>
          <p:spPr>
            <a:xfrm>
              <a:off x="292735" y="-3810"/>
              <a:ext cx="2410460" cy="1806575"/>
            </a:xfrm>
            <a:custGeom>
              <a:rect b="b" l="l" r="r" t="t"/>
              <a:pathLst>
                <a:path extrusionOk="0" h="2845" w="3796">
                  <a:moveTo>
                    <a:pt x="0" y="0"/>
                  </a:moveTo>
                  <a:lnTo>
                    <a:pt x="938" y="0"/>
                  </a:lnTo>
                  <a:lnTo>
                    <a:pt x="938" y="460"/>
                  </a:lnTo>
                  <a:lnTo>
                    <a:pt x="3796" y="460"/>
                  </a:lnTo>
                  <a:lnTo>
                    <a:pt x="3796" y="2845"/>
                  </a:lnTo>
                  <a:lnTo>
                    <a:pt x="3542" y="1003"/>
                  </a:lnTo>
                  <a:lnTo>
                    <a:pt x="3519" y="897"/>
                  </a:lnTo>
                  <a:lnTo>
                    <a:pt x="631" y="897"/>
                  </a:lnTo>
                  <a:lnTo>
                    <a:pt x="407" y="443"/>
                  </a:lnTo>
                  <a:lnTo>
                    <a:pt x="0" y="4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Helvetica Neue"/>
                <a:buNone/>
              </a:pPr>
              <a:r>
                <a:t/>
              </a:r>
              <a:endParaRPr b="1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192" name="Google Shape;192;p20"/>
            <p:cNvSpPr/>
            <p:nvPr/>
          </p:nvSpPr>
          <p:spPr>
            <a:xfrm>
              <a:off x="-3810" y="389890"/>
              <a:ext cx="2639695" cy="1798955"/>
            </a:xfrm>
            <a:custGeom>
              <a:rect b="b" l="l" r="r" t="t"/>
              <a:pathLst>
                <a:path extrusionOk="0" h="2833" w="4157">
                  <a:moveTo>
                    <a:pt x="0" y="0"/>
                  </a:moveTo>
                  <a:lnTo>
                    <a:pt x="756" y="0"/>
                  </a:lnTo>
                  <a:lnTo>
                    <a:pt x="980" y="454"/>
                  </a:lnTo>
                  <a:lnTo>
                    <a:pt x="3826" y="454"/>
                  </a:lnTo>
                  <a:lnTo>
                    <a:pt x="4157" y="2833"/>
                  </a:lnTo>
                  <a:lnTo>
                    <a:pt x="549" y="28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Helvetica Neue"/>
                <a:buNone/>
              </a:pPr>
              <a:r>
                <a:t/>
              </a:r>
              <a:endParaRPr b="1" i="0" sz="20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</p:grpSp>
      <p:sp>
        <p:nvSpPr>
          <p:cNvPr id="193" name="Google Shape;193;p20"/>
          <p:cNvSpPr/>
          <p:nvPr/>
        </p:nvSpPr>
        <p:spPr>
          <a:xfrm>
            <a:off x="9907755" y="5440535"/>
            <a:ext cx="730800" cy="648000"/>
          </a:xfrm>
          <a:custGeom>
            <a:rect b="b" l="l" r="r" t="t"/>
            <a:pathLst>
              <a:path extrusionOk="0" h="623" w="719">
                <a:moveTo>
                  <a:pt x="359" y="0"/>
                </a:moveTo>
                <a:cubicBezTo>
                  <a:pt x="161" y="0"/>
                  <a:pt x="0" y="158"/>
                  <a:pt x="0" y="353"/>
                </a:cubicBezTo>
                <a:cubicBezTo>
                  <a:pt x="0" y="461"/>
                  <a:pt x="49" y="557"/>
                  <a:pt x="126" y="622"/>
                </a:cubicBezTo>
                <a:cubicBezTo>
                  <a:pt x="152" y="526"/>
                  <a:pt x="246" y="456"/>
                  <a:pt x="358" y="456"/>
                </a:cubicBezTo>
                <a:cubicBezTo>
                  <a:pt x="471" y="456"/>
                  <a:pt x="565" y="527"/>
                  <a:pt x="591" y="623"/>
                </a:cubicBezTo>
                <a:cubicBezTo>
                  <a:pt x="669" y="558"/>
                  <a:pt x="719" y="461"/>
                  <a:pt x="719" y="353"/>
                </a:cubicBezTo>
                <a:cubicBezTo>
                  <a:pt x="719" y="158"/>
                  <a:pt x="558" y="0"/>
                  <a:pt x="359" y="0"/>
                </a:cubicBezTo>
                <a:close/>
                <a:moveTo>
                  <a:pt x="360" y="422"/>
                </a:moveTo>
                <a:cubicBezTo>
                  <a:pt x="289" y="422"/>
                  <a:pt x="230" y="366"/>
                  <a:pt x="230" y="296"/>
                </a:cubicBezTo>
                <a:cubicBezTo>
                  <a:pt x="230" y="226"/>
                  <a:pt x="289" y="169"/>
                  <a:pt x="360" y="169"/>
                </a:cubicBezTo>
                <a:cubicBezTo>
                  <a:pt x="432" y="169"/>
                  <a:pt x="490" y="226"/>
                  <a:pt x="490" y="296"/>
                </a:cubicBezTo>
                <a:cubicBezTo>
                  <a:pt x="490" y="366"/>
                  <a:pt x="432" y="422"/>
                  <a:pt x="360" y="422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1"/>
          <p:cNvSpPr/>
          <p:nvPr/>
        </p:nvSpPr>
        <p:spPr>
          <a:xfrm>
            <a:off x="2074193" y="1675050"/>
            <a:ext cx="3018560" cy="54615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9" name="Google Shape;199;p21"/>
          <p:cNvSpPr/>
          <p:nvPr/>
        </p:nvSpPr>
        <p:spPr>
          <a:xfrm>
            <a:off x="8081210" y="1675050"/>
            <a:ext cx="2849397" cy="54615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0" name="Google Shape;200;p21"/>
          <p:cNvSpPr/>
          <p:nvPr/>
        </p:nvSpPr>
        <p:spPr>
          <a:xfrm>
            <a:off x="5079986" y="1675050"/>
            <a:ext cx="3018559" cy="54615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1" name="Google Shape;201;p21"/>
          <p:cNvSpPr/>
          <p:nvPr/>
        </p:nvSpPr>
        <p:spPr>
          <a:xfrm>
            <a:off x="3005293" y="1002967"/>
            <a:ext cx="2088884" cy="546154"/>
          </a:xfrm>
          <a:prstGeom prst="rect">
            <a:avLst/>
          </a:prstGeom>
          <a:solidFill>
            <a:srgbClr val="B416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2" name="Google Shape;202;p21"/>
          <p:cNvSpPr/>
          <p:nvPr/>
        </p:nvSpPr>
        <p:spPr>
          <a:xfrm>
            <a:off x="8050691" y="1002967"/>
            <a:ext cx="2088885" cy="54615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3" name="Google Shape;203;p21"/>
          <p:cNvSpPr/>
          <p:nvPr/>
        </p:nvSpPr>
        <p:spPr>
          <a:xfrm>
            <a:off x="5082201" y="1002967"/>
            <a:ext cx="3018559" cy="54615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4" name="Google Shape;204;p21"/>
          <p:cNvSpPr/>
          <p:nvPr/>
        </p:nvSpPr>
        <p:spPr>
          <a:xfrm>
            <a:off x="5293132" y="933684"/>
            <a:ext cx="2596697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Offers &amp; Services</a:t>
            </a:r>
            <a:endParaRPr/>
          </a:p>
        </p:txBody>
      </p:sp>
      <p:sp>
        <p:nvSpPr>
          <p:cNvPr id="205" name="Google Shape;205;p21"/>
          <p:cNvSpPr/>
          <p:nvPr/>
        </p:nvSpPr>
        <p:spPr>
          <a:xfrm>
            <a:off x="8307678" y="933684"/>
            <a:ext cx="1574908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Execution</a:t>
            </a:r>
            <a:endParaRPr/>
          </a:p>
        </p:txBody>
      </p:sp>
      <p:sp>
        <p:nvSpPr>
          <p:cNvPr id="206" name="Google Shape;206;p21"/>
          <p:cNvSpPr/>
          <p:nvPr/>
        </p:nvSpPr>
        <p:spPr>
          <a:xfrm>
            <a:off x="2373553" y="1675707"/>
            <a:ext cx="24198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Operational Plan</a:t>
            </a:r>
            <a:endParaRPr/>
          </a:p>
        </p:txBody>
      </p:sp>
      <p:sp>
        <p:nvSpPr>
          <p:cNvPr id="207" name="Google Shape;207;p21"/>
          <p:cNvSpPr/>
          <p:nvPr/>
        </p:nvSpPr>
        <p:spPr>
          <a:xfrm>
            <a:off x="5379346" y="1675707"/>
            <a:ext cx="24198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Start-up Summary</a:t>
            </a:r>
            <a:endParaRPr/>
          </a:p>
        </p:txBody>
      </p:sp>
      <p:sp>
        <p:nvSpPr>
          <p:cNvPr id="208" name="Google Shape;208;p21"/>
          <p:cNvSpPr/>
          <p:nvPr/>
        </p:nvSpPr>
        <p:spPr>
          <a:xfrm>
            <a:off x="8295988" y="1675707"/>
            <a:ext cx="24198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Testimonials</a:t>
            </a:r>
            <a:endParaRPr/>
          </a:p>
        </p:txBody>
      </p:sp>
      <p:sp>
        <p:nvSpPr>
          <p:cNvPr id="209" name="Google Shape;209;p21"/>
          <p:cNvSpPr/>
          <p:nvPr/>
        </p:nvSpPr>
        <p:spPr>
          <a:xfrm>
            <a:off x="3313572" y="933684"/>
            <a:ext cx="1472326" cy="53958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Show</a:t>
            </a:r>
            <a:endParaRPr/>
          </a:p>
        </p:txBody>
      </p:sp>
      <p:pic>
        <p:nvPicPr>
          <p:cNvPr id="210" name="Google Shape;210;p21"/>
          <p:cNvPicPr preferRelativeResize="0"/>
          <p:nvPr/>
        </p:nvPicPr>
        <p:blipFill rotWithShape="1">
          <a:blip r:embed="rId3">
            <a:alphaModFix/>
          </a:blip>
          <a:srcRect b="4250" l="408" r="23932" t="4250"/>
          <a:stretch/>
        </p:blipFill>
        <p:spPr>
          <a:xfrm>
            <a:off x="-174459" y="3253184"/>
            <a:ext cx="6733793" cy="5429056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1"/>
          <p:cNvSpPr/>
          <p:nvPr/>
        </p:nvSpPr>
        <p:spPr>
          <a:xfrm>
            <a:off x="6542592" y="3253407"/>
            <a:ext cx="6540830" cy="5428609"/>
          </a:xfrm>
          <a:prstGeom prst="rect">
            <a:avLst/>
          </a:prstGeom>
          <a:solidFill>
            <a:srgbClr val="B416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2" name="Google Shape;212;p21"/>
          <p:cNvSpPr/>
          <p:nvPr/>
        </p:nvSpPr>
        <p:spPr>
          <a:xfrm>
            <a:off x="6958860" y="3776708"/>
            <a:ext cx="2419840" cy="53958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Poppins Medium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Creator</a:t>
            </a:r>
            <a:endParaRPr/>
          </a:p>
        </p:txBody>
      </p:sp>
      <p:sp>
        <p:nvSpPr>
          <p:cNvPr id="213" name="Google Shape;213;p21"/>
          <p:cNvSpPr/>
          <p:nvPr/>
        </p:nvSpPr>
        <p:spPr>
          <a:xfrm>
            <a:off x="6987888" y="4261694"/>
            <a:ext cx="5040900" cy="69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Poppins"/>
              <a:buNone/>
            </a:pPr>
            <a:r>
              <a:rPr b="0" baseline="30000" i="0" lang="en-US" sz="18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The one who came up with the concept of the television show. Has the final say on the direction of the show’s production.</a:t>
            </a:r>
            <a:endParaRPr/>
          </a:p>
        </p:txBody>
      </p:sp>
      <p:sp>
        <p:nvSpPr>
          <p:cNvPr id="214" name="Google Shape;214;p21"/>
          <p:cNvSpPr/>
          <p:nvPr/>
        </p:nvSpPr>
        <p:spPr>
          <a:xfrm>
            <a:off x="6958860" y="5248627"/>
            <a:ext cx="2419840" cy="539581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Poppins Medium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Writer</a:t>
            </a:r>
            <a:endParaRPr/>
          </a:p>
        </p:txBody>
      </p:sp>
      <p:sp>
        <p:nvSpPr>
          <p:cNvPr id="215" name="Google Shape;215;p21"/>
          <p:cNvSpPr/>
          <p:nvPr/>
        </p:nvSpPr>
        <p:spPr>
          <a:xfrm>
            <a:off x="6990245" y="5822959"/>
            <a:ext cx="5031300" cy="69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Poppins"/>
              <a:buNone/>
            </a:pPr>
            <a:r>
              <a:rPr b="0" baseline="30000" i="0" lang="en-US" sz="18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Generally assists the creator on coming up with stories for the television show.</a:t>
            </a:r>
            <a:endParaRPr/>
          </a:p>
        </p:txBody>
      </p:sp>
      <p:sp>
        <p:nvSpPr>
          <p:cNvPr id="216" name="Google Shape;216;p21"/>
          <p:cNvSpPr/>
          <p:nvPr/>
        </p:nvSpPr>
        <p:spPr>
          <a:xfrm>
            <a:off x="6958860" y="6720547"/>
            <a:ext cx="2419840" cy="53958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22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Poppins Medium"/>
              <a:buNone/>
            </a:pPr>
            <a:r>
              <a:rPr b="0" i="0" lang="en-US" sz="20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Producer</a:t>
            </a:r>
            <a:endParaRPr/>
          </a:p>
        </p:txBody>
      </p:sp>
      <p:sp>
        <p:nvSpPr>
          <p:cNvPr id="217" name="Google Shape;217;p21"/>
          <p:cNvSpPr/>
          <p:nvPr/>
        </p:nvSpPr>
        <p:spPr>
          <a:xfrm>
            <a:off x="6990245" y="7294879"/>
            <a:ext cx="4819200" cy="6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Poppins"/>
              <a:buNone/>
            </a:pPr>
            <a:r>
              <a:rPr b="0" baseline="30000" i="0" lang="en-US" sz="1800" u="none" cap="none" strike="noStrike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Came up with who can provide the needed role for a production crew.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2"/>
          <p:cNvSpPr/>
          <p:nvPr/>
        </p:nvSpPr>
        <p:spPr>
          <a:xfrm>
            <a:off x="2074193" y="1675050"/>
            <a:ext cx="3018560" cy="54615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3" name="Google Shape;223;p22"/>
          <p:cNvSpPr/>
          <p:nvPr/>
        </p:nvSpPr>
        <p:spPr>
          <a:xfrm>
            <a:off x="8081210" y="1675050"/>
            <a:ext cx="2849397" cy="54615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4" name="Google Shape;224;p22"/>
          <p:cNvSpPr/>
          <p:nvPr/>
        </p:nvSpPr>
        <p:spPr>
          <a:xfrm>
            <a:off x="5079986" y="1675050"/>
            <a:ext cx="3018559" cy="546153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5" name="Google Shape;225;p22"/>
          <p:cNvSpPr/>
          <p:nvPr/>
        </p:nvSpPr>
        <p:spPr>
          <a:xfrm>
            <a:off x="3005293" y="1002967"/>
            <a:ext cx="2088884" cy="546154"/>
          </a:xfrm>
          <a:prstGeom prst="rect">
            <a:avLst/>
          </a:prstGeom>
          <a:solidFill>
            <a:srgbClr val="B416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6" name="Google Shape;226;p22"/>
          <p:cNvSpPr/>
          <p:nvPr/>
        </p:nvSpPr>
        <p:spPr>
          <a:xfrm>
            <a:off x="8050691" y="1002967"/>
            <a:ext cx="2088885" cy="54615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7" name="Google Shape;227;p22"/>
          <p:cNvSpPr/>
          <p:nvPr/>
        </p:nvSpPr>
        <p:spPr>
          <a:xfrm>
            <a:off x="5082201" y="1002967"/>
            <a:ext cx="3018559" cy="546154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Helvetica Neue"/>
              <a:buNone/>
            </a:pPr>
            <a:r>
              <a:t/>
            </a:r>
            <a:endParaRPr b="1" i="0" sz="20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8" name="Google Shape;228;p22"/>
          <p:cNvSpPr/>
          <p:nvPr/>
        </p:nvSpPr>
        <p:spPr>
          <a:xfrm>
            <a:off x="5307646" y="948198"/>
            <a:ext cx="25968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Offers &amp; Services</a:t>
            </a:r>
            <a:endParaRPr/>
          </a:p>
        </p:txBody>
      </p:sp>
      <p:sp>
        <p:nvSpPr>
          <p:cNvPr id="229" name="Google Shape;229;p22"/>
          <p:cNvSpPr/>
          <p:nvPr/>
        </p:nvSpPr>
        <p:spPr>
          <a:xfrm>
            <a:off x="8322192" y="948198"/>
            <a:ext cx="15750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Execution</a:t>
            </a:r>
            <a:endParaRPr/>
          </a:p>
        </p:txBody>
      </p:sp>
      <p:sp>
        <p:nvSpPr>
          <p:cNvPr id="230" name="Google Shape;230;p22"/>
          <p:cNvSpPr/>
          <p:nvPr/>
        </p:nvSpPr>
        <p:spPr>
          <a:xfrm>
            <a:off x="2388067" y="1690221"/>
            <a:ext cx="24198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Operational Plan</a:t>
            </a:r>
            <a:endParaRPr/>
          </a:p>
        </p:txBody>
      </p:sp>
      <p:sp>
        <p:nvSpPr>
          <p:cNvPr id="231" name="Google Shape;231;p22"/>
          <p:cNvSpPr/>
          <p:nvPr/>
        </p:nvSpPr>
        <p:spPr>
          <a:xfrm>
            <a:off x="5393860" y="1690221"/>
            <a:ext cx="24198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Start-up Summary</a:t>
            </a:r>
            <a:endParaRPr b="0" i="0" sz="1900" u="none" cap="none" strike="noStrike">
              <a:solidFill>
                <a:srgbClr val="FFFFFF"/>
              </a:solidFill>
              <a:latin typeface="Poppins Medium"/>
              <a:ea typeface="Poppins Medium"/>
              <a:cs typeface="Poppins Medium"/>
              <a:sym typeface="Poppins Medium"/>
            </a:endParaRPr>
          </a:p>
        </p:txBody>
      </p:sp>
      <p:sp>
        <p:nvSpPr>
          <p:cNvPr id="232" name="Google Shape;232;p22"/>
          <p:cNvSpPr/>
          <p:nvPr/>
        </p:nvSpPr>
        <p:spPr>
          <a:xfrm>
            <a:off x="8310502" y="1690221"/>
            <a:ext cx="24198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Testimonials</a:t>
            </a:r>
            <a:endParaRPr/>
          </a:p>
        </p:txBody>
      </p:sp>
      <p:sp>
        <p:nvSpPr>
          <p:cNvPr id="233" name="Google Shape;233;p22"/>
          <p:cNvSpPr/>
          <p:nvPr/>
        </p:nvSpPr>
        <p:spPr>
          <a:xfrm>
            <a:off x="3328086" y="948198"/>
            <a:ext cx="1472400" cy="53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Poppins Medium"/>
              <a:buNone/>
            </a:pPr>
            <a:r>
              <a:rPr b="0" i="0" lang="en-US" sz="1900" u="none" cap="none" strike="noStrike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The Show</a:t>
            </a:r>
            <a:endParaRPr/>
          </a:p>
        </p:txBody>
      </p:sp>
      <p:graphicFrame>
        <p:nvGraphicFramePr>
          <p:cNvPr id="234" name="Google Shape;234;p22"/>
          <p:cNvGraphicFramePr/>
          <p:nvPr/>
        </p:nvGraphicFramePr>
        <p:xfrm>
          <a:off x="1434702" y="4015366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{BA37A28D-AAC1-40AA-A2E9-27635E44BE5A}</a:tableStyleId>
              </a:tblPr>
              <a:tblGrid>
                <a:gridCol w="3417175"/>
                <a:gridCol w="3417175"/>
                <a:gridCol w="3417175"/>
              </a:tblGrid>
              <a:tr h="2194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R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FFFFF"/>
                    </a:solidFill>
                  </a:tcPr>
                </a:tc>
              </a:tr>
              <a:tr h="21946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B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R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525">
                      <a:solidFill>
                        <a:srgbClr val="92929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5" name="Google Shape;235;p22"/>
          <p:cNvGraphicFramePr/>
          <p:nvPr/>
        </p:nvGraphicFramePr>
        <p:xfrm>
          <a:off x="1452033" y="287781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{BA37A28D-AAC1-40AA-A2E9-27635E44BE5A}</a:tableStyleId>
              </a:tblPr>
              <a:tblGrid>
                <a:gridCol w="3418250"/>
                <a:gridCol w="3418250"/>
                <a:gridCol w="3418250"/>
              </a:tblGrid>
              <a:tr h="10376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L cap="flat" cmpd="sng" w="9525">
                      <a:solidFill>
                        <a:srgbClr val="5D5D5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525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16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T cap="flat" cmpd="sng" w="9525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1600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Helvetica Neue"/>
                        <a:buNone/>
                      </a:pPr>
                      <a:r>
                        <a:t/>
                      </a:r>
                      <a:endParaRPr sz="1600" u="none" cap="none" strike="noStrike"/>
                    </a:p>
                  </a:txBody>
                  <a:tcPr marT="50800" marB="50800" marR="50800" marL="50800" anchor="ctr">
                    <a:lnR cap="flat" cmpd="sng" w="9525">
                      <a:solidFill>
                        <a:srgbClr val="5D5D5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60606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41600"/>
                    </a:solidFill>
                  </a:tcPr>
                </a:tc>
              </a:tr>
            </a:tbl>
          </a:graphicData>
        </a:graphic>
      </p:graphicFrame>
      <p:sp>
        <p:nvSpPr>
          <p:cNvPr id="236" name="Google Shape;236;p22"/>
          <p:cNvSpPr/>
          <p:nvPr/>
        </p:nvSpPr>
        <p:spPr>
          <a:xfrm>
            <a:off x="1998339" y="3140012"/>
            <a:ext cx="2592000" cy="4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24444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Management Team</a:t>
            </a:r>
            <a:endParaRPr/>
          </a:p>
        </p:txBody>
      </p:sp>
      <p:sp>
        <p:nvSpPr>
          <p:cNvPr id="237" name="Google Shape;237;p22"/>
          <p:cNvSpPr/>
          <p:nvPr/>
        </p:nvSpPr>
        <p:spPr>
          <a:xfrm>
            <a:off x="5373278" y="3140012"/>
            <a:ext cx="2592000" cy="4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24444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Role / Function</a:t>
            </a:r>
            <a:endParaRPr/>
          </a:p>
        </p:txBody>
      </p:sp>
      <p:sp>
        <p:nvSpPr>
          <p:cNvPr id="238" name="Google Shape;238;p22"/>
          <p:cNvSpPr/>
          <p:nvPr/>
        </p:nvSpPr>
        <p:spPr>
          <a:xfrm>
            <a:off x="8733703" y="3125498"/>
            <a:ext cx="2592000" cy="4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24444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Open Sans"/>
              <a:buNone/>
            </a:pPr>
            <a:r>
              <a:rPr b="1" i="0" lang="en-US" sz="18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Skills</a:t>
            </a:r>
            <a:endParaRPr/>
          </a:p>
        </p:txBody>
      </p:sp>
      <p:sp>
        <p:nvSpPr>
          <p:cNvPr id="239" name="Google Shape;239;p22"/>
          <p:cNvSpPr/>
          <p:nvPr/>
        </p:nvSpPr>
        <p:spPr>
          <a:xfrm>
            <a:off x="1860453" y="4770452"/>
            <a:ext cx="2592072" cy="426215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2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oppins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Rafe A. Gregson</a:t>
            </a:r>
            <a:endParaRPr b="0" i="0" sz="18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40" name="Google Shape;240;p22"/>
          <p:cNvSpPr/>
          <p:nvPr/>
        </p:nvSpPr>
        <p:spPr>
          <a:xfrm>
            <a:off x="5235392" y="4723820"/>
            <a:ext cx="2592072" cy="51948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2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oppins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General Manager</a:t>
            </a:r>
            <a:endParaRPr/>
          </a:p>
        </p:txBody>
      </p:sp>
      <p:sp>
        <p:nvSpPr>
          <p:cNvPr id="241" name="Google Shape;241;p22"/>
          <p:cNvSpPr/>
          <p:nvPr/>
        </p:nvSpPr>
        <p:spPr>
          <a:xfrm>
            <a:off x="8611255" y="3894376"/>
            <a:ext cx="2904600" cy="241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oppins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Leadership Skills, Organization Management Skill, Communication</a:t>
            </a:r>
            <a:endParaRPr/>
          </a:p>
          <a:p>
            <a:pPr indent="0" lvl="0" marL="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oppins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Work Ethic</a:t>
            </a:r>
            <a:endParaRPr/>
          </a:p>
        </p:txBody>
      </p:sp>
      <p:sp>
        <p:nvSpPr>
          <p:cNvPr id="242" name="Google Shape;242;p22"/>
          <p:cNvSpPr/>
          <p:nvPr/>
        </p:nvSpPr>
        <p:spPr>
          <a:xfrm>
            <a:off x="1860450" y="6934293"/>
            <a:ext cx="2592000" cy="4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2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oppins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Josh P. Gregory</a:t>
            </a:r>
            <a:endParaRPr/>
          </a:p>
        </p:txBody>
      </p:sp>
      <p:sp>
        <p:nvSpPr>
          <p:cNvPr id="243" name="Google Shape;243;p22"/>
          <p:cNvSpPr/>
          <p:nvPr/>
        </p:nvSpPr>
        <p:spPr>
          <a:xfrm>
            <a:off x="5235389" y="6934293"/>
            <a:ext cx="2665500" cy="4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24444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Poppins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Production Manager</a:t>
            </a:r>
            <a:endParaRPr/>
          </a:p>
        </p:txBody>
      </p:sp>
      <p:sp>
        <p:nvSpPr>
          <p:cNvPr id="244" name="Google Shape;244;p22"/>
          <p:cNvSpPr/>
          <p:nvPr/>
        </p:nvSpPr>
        <p:spPr>
          <a:xfrm>
            <a:off x="8610328" y="5971129"/>
            <a:ext cx="2904600" cy="241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075" lIns="27075" spcFirstLastPara="1" rIns="27075" wrap="square" tIns="27075">
            <a:noAutofit/>
          </a:bodyPr>
          <a:lstStyle/>
          <a:p>
            <a:pPr indent="0" lvl="0" marL="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Poppins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25 Years of Experience in the Entertainment Industry, Connections in the Network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