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9753600" cx="13004800"/>
  <p:notesSz cx="6858000" cy="9144000"/>
  <p:embeddedFontLst>
    <p:embeddedFont>
      <p:font typeface="Montserrat SemiBold"/>
      <p:regular r:id="rId32"/>
      <p:bold r:id="rId33"/>
      <p:italic r:id="rId34"/>
      <p:boldItalic r:id="rId35"/>
    </p:embeddedFont>
    <p:embeddedFont>
      <p:font typeface="Montserrat"/>
      <p:bold r:id="rId36"/>
      <p:boldItalic r:id="rId37"/>
    </p:embeddedFont>
    <p:embeddedFont>
      <p:font typeface="Montserrat Medium"/>
      <p:regular r:id="rId38"/>
      <p:bold r:id="rId39"/>
      <p:italic r:id="rId40"/>
      <p:boldItalic r:id="rId41"/>
    </p:embeddedFont>
    <p:embeddedFont>
      <p:font typeface="Helvetica Neue"/>
      <p:regular r:id="rId42"/>
      <p:bold r:id="rId43"/>
      <p:italic r:id="rId44"/>
      <p:boldItalic r:id="rId45"/>
    </p:embeddedFont>
    <p:embeddedFont>
      <p:font typeface="Montserrat ExtraBold"/>
      <p:bold r:id="rId46"/>
      <p:boldItalic r:id="rId47"/>
    </p:embeddedFont>
    <p:embeddedFont>
      <p:font typeface="Helvetica Neue 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44E1FF5-66CC-4AFC-BA1F-00C20B36CA86}">
  <a:tblStyle styleId="{744E1FF5-66CC-4AFC-BA1F-00C20B36CA86}" styleName="Table_0">
    <a:wholeTbl>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a:band1H>
    <a:band2H>
      <a:tcTxStyle b="off" i="off"/>
      <a:tcStyle>
        <a:fill>
          <a:solidFill>
            <a:srgbClr val="E3E5E8"/>
          </a:solidFill>
        </a:fill>
      </a:tcStyle>
    </a:band2H>
    <a:band1V>
      <a:tcTxStyle/>
    </a:band1V>
    <a:band2V>
      <a:tcTxStyle/>
    </a:band2V>
    <a:lastCol>
      <a:tcTxStyle/>
    </a:lastCol>
    <a:firstCol>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a:seCell>
    <a:swCell>
      <a:tcTxStyle/>
    </a:swCell>
    <a:firstRow>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Medium-italic.fntdata"/><Relationship Id="rId42" Type="http://schemas.openxmlformats.org/officeDocument/2006/relationships/font" Target="fonts/HelveticaNeue-regular.fntdata"/><Relationship Id="rId41" Type="http://schemas.openxmlformats.org/officeDocument/2006/relationships/font" Target="fonts/MontserratMedium-boldItalic.fntdata"/><Relationship Id="rId44" Type="http://schemas.openxmlformats.org/officeDocument/2006/relationships/font" Target="fonts/HelveticaNeue-italic.fntdata"/><Relationship Id="rId43" Type="http://schemas.openxmlformats.org/officeDocument/2006/relationships/font" Target="fonts/HelveticaNeue-bold.fntdata"/><Relationship Id="rId46" Type="http://schemas.openxmlformats.org/officeDocument/2006/relationships/font" Target="fonts/MontserratExtraBold-bold.fntdata"/><Relationship Id="rId45"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Light-regular.fntdata"/><Relationship Id="rId47" Type="http://schemas.openxmlformats.org/officeDocument/2006/relationships/font" Target="fonts/MontserratExtraBold-boldItalic.fntdata"/><Relationship Id="rId49" Type="http://schemas.openxmlformats.org/officeDocument/2006/relationships/font" Target="fonts/HelveticaNeue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MontserratSemiBold-bold.fntdata"/><Relationship Id="rId32" Type="http://schemas.openxmlformats.org/officeDocument/2006/relationships/font" Target="fonts/MontserratSemiBold-regular.fntdata"/><Relationship Id="rId35" Type="http://schemas.openxmlformats.org/officeDocument/2006/relationships/font" Target="fonts/MontserratSemiBold-boldItalic.fntdata"/><Relationship Id="rId34" Type="http://schemas.openxmlformats.org/officeDocument/2006/relationships/font" Target="fonts/MontserratSemiBold-italic.fntdata"/><Relationship Id="rId37" Type="http://schemas.openxmlformats.org/officeDocument/2006/relationships/font" Target="fonts/Montserrat-boldItalic.fntdata"/><Relationship Id="rId36" Type="http://schemas.openxmlformats.org/officeDocument/2006/relationships/font" Target="fonts/Montserrat-bold.fntdata"/><Relationship Id="rId39" Type="http://schemas.openxmlformats.org/officeDocument/2006/relationships/font" Target="fonts/MontserratMedium-bold.fntdata"/><Relationship Id="rId38" Type="http://schemas.openxmlformats.org/officeDocument/2006/relationships/font" Target="fonts/MontserratMedium-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Light-boldItalic.fntdata"/><Relationship Id="rId50" Type="http://schemas.openxmlformats.org/officeDocument/2006/relationships/font" Target="fonts/HelveticaNeueLigh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270000" y="50419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2" name="Google Shape;12;p2"/>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sz="1600" u="none" cap="none" strike="noStrike">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0000" y="6362700"/>
            <a:ext cx="10464800" cy="461366"/>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2400"/>
              <a:buFont typeface="Helvetica Neue"/>
              <a:buNone/>
              <a:defRPr i="1" sz="2400"/>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8" name="Google Shape;48;p11"/>
          <p:cNvSpPr txBox="1"/>
          <p:nvPr>
            <p:ph idx="2" type="body"/>
          </p:nvPr>
        </p:nvSpPr>
        <p:spPr>
          <a:xfrm>
            <a:off x="1270000" y="4267112"/>
            <a:ext cx="10464800" cy="609776"/>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9" name="Google Shape;49;p11"/>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13004800" cy="975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1625600" y="673100"/>
            <a:ext cx="9753600" cy="5905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15" name="Google Shape;15;p3"/>
          <p:cNvSpPr txBox="1"/>
          <p:nvPr>
            <p:ph type="title"/>
          </p:nvPr>
        </p:nvSpPr>
        <p:spPr>
          <a:xfrm>
            <a:off x="1270000" y="6718300"/>
            <a:ext cx="10464800" cy="1422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1270000" y="81534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7" name="Google Shape;17;p3"/>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1270000" y="3225800"/>
            <a:ext cx="10464800" cy="3302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6718300" y="635000"/>
            <a:ext cx="5334000" cy="8216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23" name="Google Shape;23;p5"/>
          <p:cNvSpPr txBox="1"/>
          <p:nvPr>
            <p:ph type="title"/>
          </p:nvPr>
        </p:nvSpPr>
        <p:spPr>
          <a:xfrm>
            <a:off x="952500" y="635000"/>
            <a:ext cx="5334000" cy="39878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6000"/>
              <a:buFont typeface="Helvetica Neue"/>
              <a:buNone/>
              <a:defRPr sz="6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952500" y="4724400"/>
            <a:ext cx="5334000" cy="4114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25" name="Google Shape;25;p5"/>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2" name="Google Shape;32;p7"/>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6718300" y="2590800"/>
            <a:ext cx="5334000" cy="6286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52500" y="2590800"/>
            <a:ext cx="5334000" cy="6286500"/>
          </a:xfrm>
          <a:prstGeom prst="rect">
            <a:avLst/>
          </a:prstGeom>
          <a:noFill/>
          <a:ln>
            <a:noFill/>
          </a:ln>
        </p:spPr>
        <p:txBody>
          <a:bodyPr anchorCtr="0" anchor="ctr" bIns="50800" lIns="50800" spcFirstLastPara="1" rIns="50800" wrap="square" tIns="50800">
            <a:noAutofit/>
          </a:bodyPr>
          <a:lstStyle>
            <a:lvl1pPr indent="-486410" lvl="0" marL="457200" algn="l">
              <a:lnSpc>
                <a:spcPct val="100000"/>
              </a:lnSpc>
              <a:spcBef>
                <a:spcPts val="3200"/>
              </a:spcBef>
              <a:spcAft>
                <a:spcPts val="0"/>
              </a:spcAft>
              <a:buClr>
                <a:srgbClr val="000000"/>
              </a:buClr>
              <a:buSzPts val="4060"/>
              <a:buFont typeface="Helvetica Neue"/>
              <a:buChar char="•"/>
              <a:defRPr sz="2800"/>
            </a:lvl1pPr>
            <a:lvl2pPr indent="-486410" lvl="1" marL="914400" algn="l">
              <a:lnSpc>
                <a:spcPct val="100000"/>
              </a:lnSpc>
              <a:spcBef>
                <a:spcPts val="3200"/>
              </a:spcBef>
              <a:spcAft>
                <a:spcPts val="0"/>
              </a:spcAft>
              <a:buClr>
                <a:srgbClr val="000000"/>
              </a:buClr>
              <a:buSzPts val="4060"/>
              <a:buFont typeface="Helvetica Neue"/>
              <a:buChar char="•"/>
              <a:defRPr sz="2800"/>
            </a:lvl2pPr>
            <a:lvl3pPr indent="-486410" lvl="2" marL="1371600" algn="l">
              <a:lnSpc>
                <a:spcPct val="100000"/>
              </a:lnSpc>
              <a:spcBef>
                <a:spcPts val="3200"/>
              </a:spcBef>
              <a:spcAft>
                <a:spcPts val="0"/>
              </a:spcAft>
              <a:buClr>
                <a:srgbClr val="000000"/>
              </a:buClr>
              <a:buSzPts val="4060"/>
              <a:buFont typeface="Helvetica Neue"/>
              <a:buChar char="•"/>
              <a:defRPr sz="2800"/>
            </a:lvl3pPr>
            <a:lvl4pPr indent="-486410" lvl="3" marL="1828800" algn="l">
              <a:lnSpc>
                <a:spcPct val="100000"/>
              </a:lnSpc>
              <a:spcBef>
                <a:spcPts val="3200"/>
              </a:spcBef>
              <a:spcAft>
                <a:spcPts val="0"/>
              </a:spcAft>
              <a:buClr>
                <a:srgbClr val="000000"/>
              </a:buClr>
              <a:buSzPts val="4060"/>
              <a:buFont typeface="Helvetica Neue"/>
              <a:buChar char="•"/>
              <a:defRPr sz="2800"/>
            </a:lvl4pPr>
            <a:lvl5pPr indent="-486410" lvl="4" marL="2286000" algn="l">
              <a:lnSpc>
                <a:spcPct val="100000"/>
              </a:lnSpc>
              <a:spcBef>
                <a:spcPts val="3200"/>
              </a:spcBef>
              <a:spcAft>
                <a:spcPts val="0"/>
              </a:spcAft>
              <a:buClr>
                <a:srgbClr val="000000"/>
              </a:buClr>
              <a:buSzPts val="4060"/>
              <a:buFont typeface="Helvetica Neue"/>
              <a:buChar char="•"/>
              <a:defRPr sz="28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7" name="Google Shape;37;p8"/>
          <p:cNvSpPr txBox="1"/>
          <p:nvPr>
            <p:ph idx="12" type="sldNum"/>
          </p:nvPr>
        </p:nvSpPr>
        <p:spPr>
          <a:xfrm>
            <a:off x="6328884" y="9296400"/>
            <a:ext cx="340259" cy="342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sz="1600" u="none" cap="none" strike="noStrike">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52500" y="1270000"/>
            <a:ext cx="11099800" cy="72136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0" name="Google Shape;40;p9"/>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6718300" y="50927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6718300" y="8890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952500" y="889000"/>
            <a:ext cx="5334000" cy="7975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523240" lvl="0" marL="457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indent="-523240" lvl="1" marL="914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indent="-523239" lvl="2" marL="1371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indent="-523239" lvl="3" marL="1828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indent="-523239" lvl="4" marL="22860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indent="-523239" lvl="5" marL="2743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indent="-523239" lvl="6" marL="3200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indent="-523239" lvl="7" marL="3657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indent="-523240" lvl="8" marL="4114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28884" y="9296400"/>
            <a:ext cx="340259" cy="324306"/>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camera-coffee-composition-1509428.jpg" id="59" name="Google Shape;59;p14"/>
          <p:cNvPicPr preferRelativeResize="0"/>
          <p:nvPr/>
        </p:nvPicPr>
        <p:blipFill rotWithShape="1">
          <a:blip r:embed="rId3">
            <a:alphaModFix amt="80000"/>
          </a:blip>
          <a:srcRect b="1261" l="35085" r="35408" t="1260"/>
          <a:stretch/>
        </p:blipFill>
        <p:spPr>
          <a:xfrm>
            <a:off x="-11840" y="-129779"/>
            <a:ext cx="4641724" cy="10013158"/>
          </a:xfrm>
          <a:prstGeom prst="rect">
            <a:avLst/>
          </a:prstGeom>
          <a:noFill/>
          <a:ln>
            <a:noFill/>
          </a:ln>
        </p:spPr>
      </p:pic>
      <p:sp>
        <p:nvSpPr>
          <p:cNvPr id="60" name="Google Shape;60;p14"/>
          <p:cNvSpPr/>
          <p:nvPr/>
        </p:nvSpPr>
        <p:spPr>
          <a:xfrm>
            <a:off x="-103486" y="6841827"/>
            <a:ext cx="13220156" cy="2289970"/>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cxnSp>
        <p:nvCxnSpPr>
          <p:cNvPr id="61" name="Google Shape;61;p14"/>
          <p:cNvCxnSpPr/>
          <p:nvPr/>
        </p:nvCxnSpPr>
        <p:spPr>
          <a:xfrm>
            <a:off x="7628242" y="5283053"/>
            <a:ext cx="2472716" cy="1"/>
          </a:xfrm>
          <a:prstGeom prst="straightConnector1">
            <a:avLst/>
          </a:prstGeom>
          <a:noFill/>
          <a:ln cap="flat" cmpd="sng" w="25400">
            <a:solidFill>
              <a:srgbClr val="5E5E5E"/>
            </a:solidFill>
            <a:prstDash val="solid"/>
            <a:miter lim="400000"/>
            <a:headEnd len="sm" w="sm" type="none"/>
            <a:tailEnd len="sm" w="sm" type="none"/>
          </a:ln>
        </p:spPr>
      </p:cxnSp>
      <p:sp>
        <p:nvSpPr>
          <p:cNvPr id="62" name="Google Shape;62;p14"/>
          <p:cNvSpPr txBox="1"/>
          <p:nvPr/>
        </p:nvSpPr>
        <p:spPr>
          <a:xfrm>
            <a:off x="6168834" y="5649204"/>
            <a:ext cx="5391532" cy="800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4500"/>
              <a:buFont typeface="Montserrat"/>
              <a:buNone/>
            </a:pPr>
            <a:r>
              <a:rPr b="1" i="0" lang="en-US" sz="4500" u="none" cap="none" strike="noStrike">
                <a:solidFill>
                  <a:srgbClr val="15BF9B"/>
                </a:solidFill>
                <a:latin typeface="Montserrat"/>
                <a:ea typeface="Montserrat"/>
                <a:cs typeface="Montserrat"/>
                <a:sym typeface="Montserrat"/>
              </a:rPr>
              <a:t>Edward Ferguson</a:t>
            </a:r>
            <a:endParaRPr/>
          </a:p>
        </p:txBody>
      </p:sp>
      <p:pic>
        <p:nvPicPr>
          <p:cNvPr descr="pasted-image.pdf" id="63" name="Google Shape;63;p14"/>
          <p:cNvPicPr preferRelativeResize="0"/>
          <p:nvPr/>
        </p:nvPicPr>
        <p:blipFill rotWithShape="1">
          <a:blip r:embed="rId4">
            <a:alphaModFix/>
          </a:blip>
          <a:srcRect b="0" l="0" r="0" t="0"/>
          <a:stretch/>
        </p:blipFill>
        <p:spPr>
          <a:xfrm>
            <a:off x="7907205" y="837223"/>
            <a:ext cx="1914789" cy="2008390"/>
          </a:xfrm>
          <a:prstGeom prst="rect">
            <a:avLst/>
          </a:prstGeom>
          <a:noFill/>
          <a:ln>
            <a:noFill/>
          </a:ln>
        </p:spPr>
      </p:pic>
      <p:sp>
        <p:nvSpPr>
          <p:cNvPr id="64" name="Google Shape;64;p14"/>
          <p:cNvSpPr txBox="1"/>
          <p:nvPr/>
        </p:nvSpPr>
        <p:spPr>
          <a:xfrm>
            <a:off x="6999986" y="2803443"/>
            <a:ext cx="3729229" cy="1574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4800"/>
              <a:buFont typeface="Montserrat"/>
              <a:buNone/>
            </a:pPr>
            <a:r>
              <a:rPr b="1" i="0" lang="en-US" sz="4800" u="none" cap="none" strike="noStrike">
                <a:solidFill>
                  <a:srgbClr val="5E5E5E"/>
                </a:solidFill>
                <a:latin typeface="Montserrat"/>
                <a:ea typeface="Montserrat"/>
                <a:cs typeface="Montserrat"/>
                <a:sym typeface="Montserrat"/>
              </a:rPr>
              <a:t>DIGITAL</a:t>
            </a:r>
            <a:endParaRPr/>
          </a:p>
          <a:p>
            <a:pPr indent="0" lvl="0" marL="0" marR="0" rtl="0" algn="ctr">
              <a:lnSpc>
                <a:spcPct val="100000"/>
              </a:lnSpc>
              <a:spcBef>
                <a:spcPts val="0"/>
              </a:spcBef>
              <a:spcAft>
                <a:spcPts val="0"/>
              </a:spcAft>
              <a:buClr>
                <a:srgbClr val="15BF9B"/>
              </a:buClr>
              <a:buSzPts val="4800"/>
              <a:buFont typeface="Montserrat"/>
              <a:buNone/>
            </a:pPr>
            <a:r>
              <a:rPr b="1" i="0" lang="en-US" sz="4800" u="none" cap="none" strike="noStrike">
                <a:solidFill>
                  <a:srgbClr val="15BF9B"/>
                </a:solidFill>
                <a:latin typeface="Montserrat"/>
                <a:ea typeface="Montserrat"/>
                <a:cs typeface="Montserrat"/>
                <a:sym typeface="Montserrat"/>
              </a:rPr>
              <a:t>INTERFACE</a:t>
            </a:r>
            <a:endParaRPr/>
          </a:p>
        </p:txBody>
      </p:sp>
      <p:sp>
        <p:nvSpPr>
          <p:cNvPr id="65" name="Google Shape;65;p14"/>
          <p:cNvSpPr txBox="1"/>
          <p:nvPr/>
        </p:nvSpPr>
        <p:spPr>
          <a:xfrm>
            <a:off x="6508762" y="7293391"/>
            <a:ext cx="4711676" cy="138684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(+1) 910 561 8001</a:t>
            </a:r>
            <a:endParaRPr/>
          </a:p>
          <a:p>
            <a:pPr indent="0" lvl="0" marL="0" marR="0" rtl="0" algn="ct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592 Finley St., Pittsburgh, PA 102, USA</a:t>
            </a:r>
            <a:endParaRPr/>
          </a:p>
          <a:p>
            <a:pPr indent="0" lvl="0" marL="0" marR="0" rtl="0" algn="ct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edward.ferguson@digitalinterface.com</a:t>
            </a:r>
            <a:endParaRPr/>
          </a:p>
          <a:p>
            <a:pPr indent="0" lvl="0" marL="0" marR="0" rtl="0" algn="ct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www.digitalinterface.com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23"/>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77" name="Google Shape;277;p23"/>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78" name="Google Shape;278;p23"/>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79" name="Google Shape;279;p23"/>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0" name="Google Shape;280;p23"/>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1" name="Google Shape;281;p23"/>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82" name="Google Shape;282;p23"/>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283" name="Google Shape;283;p23"/>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284" name="Google Shape;284;p23"/>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285" name="Google Shape;285;p23"/>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286" name="Google Shape;286;p23"/>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287" name="Google Shape;287;p23"/>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288" name="Google Shape;288;p23"/>
          <p:cNvSpPr txBox="1"/>
          <p:nvPr/>
        </p:nvSpPr>
        <p:spPr>
          <a:xfrm>
            <a:off x="620649" y="2266950"/>
            <a:ext cx="4343020"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Company</a:t>
            </a:r>
            <a:r>
              <a:rPr b="0" i="0" lang="en-US" sz="3000" u="none" cap="none" strike="noStrike">
                <a:solidFill>
                  <a:srgbClr val="5E5E5E"/>
                </a:solidFill>
                <a:latin typeface="Montserrat ExtraBold"/>
                <a:ea typeface="Montserrat ExtraBold"/>
                <a:cs typeface="Montserrat ExtraBold"/>
                <a:sym typeface="Montserrat ExtraBold"/>
              </a:rPr>
              <a:t> Milestones</a:t>
            </a:r>
            <a:endParaRPr/>
          </a:p>
        </p:txBody>
      </p:sp>
      <p:grpSp>
        <p:nvGrpSpPr>
          <p:cNvPr id="289" name="Google Shape;289;p23"/>
          <p:cNvGrpSpPr/>
          <p:nvPr/>
        </p:nvGrpSpPr>
        <p:grpSpPr>
          <a:xfrm>
            <a:off x="-2281436" y="2984605"/>
            <a:ext cx="7119666" cy="75991"/>
            <a:chOff x="0" y="0"/>
            <a:chExt cx="7119665" cy="75990"/>
          </a:xfrm>
        </p:grpSpPr>
        <p:cxnSp>
          <p:nvCxnSpPr>
            <p:cNvPr id="290" name="Google Shape;290;p23"/>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291" name="Google Shape;291;p23"/>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292" name="Google Shape;292;p23"/>
          <p:cNvGraphicFramePr/>
          <p:nvPr/>
        </p:nvGraphicFramePr>
        <p:xfrm>
          <a:off x="952500" y="3853490"/>
          <a:ext cx="3000000" cy="3000000"/>
        </p:xfrm>
        <a:graphic>
          <a:graphicData uri="http://schemas.openxmlformats.org/drawingml/2006/table">
            <a:tbl>
              <a:tblPr firstCol="1" firstRow="1">
                <a:noFill/>
                <a:tableStyleId>{744E1FF5-66CC-4AFC-BA1F-00C20B36CA86}</a:tableStyleId>
              </a:tblPr>
              <a:tblGrid>
                <a:gridCol w="5549900"/>
                <a:gridCol w="5549900"/>
              </a:tblGrid>
              <a:tr h="846675">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Minor Goals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Milestones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Achieve a 30% increase of traffic online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Achieved 10% increase as of June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Achieve a 20% increase in clients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Achieved 15% increase as of July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846675">
                <a:tc>
                  <a:txBody>
                    <a:bodyPr/>
                    <a:lstStyle/>
                    <a:p>
                      <a:pPr indent="0" lvl="0" marL="0" marR="0" rtl="0" algn="ctr">
                        <a:lnSpc>
                          <a:spcPct val="182142"/>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Major Goals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Milestones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Hire 20 competent designer team members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5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Hired 10 well-experienced &amp; with online design degree members as of June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Hire 50 competent traffic specialist team members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Hired 20 traffic specialist members as of May 2024</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24"/>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98" name="Google Shape;298;p24"/>
          <p:cNvSpPr/>
          <p:nvPr/>
        </p:nvSpPr>
        <p:spPr>
          <a:xfrm>
            <a:off x="2159859"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99" name="Google Shape;299;p24"/>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0" name="Google Shape;300;p24"/>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1" name="Google Shape;301;p24"/>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2" name="Google Shape;302;p24"/>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03" name="Google Shape;303;p24"/>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304" name="Google Shape;304;p24"/>
          <p:cNvSpPr txBox="1"/>
          <p:nvPr/>
        </p:nvSpPr>
        <p:spPr>
          <a:xfrm>
            <a:off x="2450758" y="274009"/>
            <a:ext cx="151358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Products</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&amp; Services</a:t>
            </a:r>
            <a:endParaRPr/>
          </a:p>
        </p:txBody>
      </p:sp>
      <p:sp>
        <p:nvSpPr>
          <p:cNvPr id="305" name="Google Shape;305;p24"/>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306" name="Google Shape;306;p24"/>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307" name="Google Shape;307;p24"/>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308" name="Google Shape;308;p24"/>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309" name="Google Shape;309;p24"/>
          <p:cNvSpPr txBox="1"/>
          <p:nvPr/>
        </p:nvSpPr>
        <p:spPr>
          <a:xfrm>
            <a:off x="620649" y="2266950"/>
            <a:ext cx="2472310"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3000"/>
              <a:buFont typeface="Montserrat ExtraBold"/>
              <a:buNone/>
            </a:pPr>
            <a:r>
              <a:rPr b="0" i="0" lang="en-US" sz="3000" u="none" cap="none" strike="noStrike">
                <a:solidFill>
                  <a:srgbClr val="5E5E5E"/>
                </a:solidFill>
                <a:latin typeface="Montserrat ExtraBold"/>
                <a:ea typeface="Montserrat ExtraBold"/>
                <a:cs typeface="Montserrat ExtraBold"/>
                <a:sym typeface="Montserrat ExtraBold"/>
              </a:rPr>
              <a:t>Description</a:t>
            </a:r>
            <a:endParaRPr/>
          </a:p>
        </p:txBody>
      </p:sp>
      <p:grpSp>
        <p:nvGrpSpPr>
          <p:cNvPr id="310" name="Google Shape;310;p24"/>
          <p:cNvGrpSpPr/>
          <p:nvPr/>
        </p:nvGrpSpPr>
        <p:grpSpPr>
          <a:xfrm>
            <a:off x="-4110237" y="2984605"/>
            <a:ext cx="7119667" cy="75991"/>
            <a:chOff x="0" y="0"/>
            <a:chExt cx="7119665" cy="75990"/>
          </a:xfrm>
        </p:grpSpPr>
        <p:cxnSp>
          <p:nvCxnSpPr>
            <p:cNvPr id="311" name="Google Shape;311;p24"/>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312" name="Google Shape;312;p24"/>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313" name="Google Shape;313;p24"/>
          <p:cNvSpPr txBox="1"/>
          <p:nvPr/>
        </p:nvSpPr>
        <p:spPr>
          <a:xfrm>
            <a:off x="621080" y="4094790"/>
            <a:ext cx="5869429" cy="2692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Digital Interface, Inc. provides SEO services to companies that aim to reach a great amount of traffic for their website. The company provides practical designs &amp; online strategies for every business to achieve their personal goals &amp; objectives.</a:t>
            </a:r>
            <a:endParaRPr/>
          </a:p>
        </p:txBody>
      </p:sp>
      <p:pic>
        <p:nvPicPr>
          <p:cNvPr descr="kevin-bhagat-edMu3cQKrho-unsplash.jpg" id="314" name="Google Shape;314;p24"/>
          <p:cNvPicPr preferRelativeResize="0"/>
          <p:nvPr/>
        </p:nvPicPr>
        <p:blipFill rotWithShape="1">
          <a:blip r:embed="rId3">
            <a:alphaModFix/>
          </a:blip>
          <a:srcRect b="1898" l="30291" r="38019" t="31310"/>
          <a:stretch/>
        </p:blipFill>
        <p:spPr>
          <a:xfrm>
            <a:off x="7594600" y="2616200"/>
            <a:ext cx="2472310" cy="6514505"/>
          </a:xfrm>
          <a:prstGeom prst="rect">
            <a:avLst/>
          </a:prstGeom>
          <a:noFill/>
          <a:ln>
            <a:noFill/>
          </a:ln>
        </p:spPr>
      </p:pic>
      <p:pic>
        <p:nvPicPr>
          <p:cNvPr descr="adeolu-eletu-HOMlKBR9pik-unsplash.jpg" id="315" name="Google Shape;315;p24"/>
          <p:cNvPicPr preferRelativeResize="0"/>
          <p:nvPr/>
        </p:nvPicPr>
        <p:blipFill rotWithShape="1">
          <a:blip r:embed="rId4">
            <a:alphaModFix/>
          </a:blip>
          <a:srcRect b="0" l="60558" r="16781" t="10076"/>
          <a:stretch/>
        </p:blipFill>
        <p:spPr>
          <a:xfrm>
            <a:off x="10312400" y="2616200"/>
            <a:ext cx="2472309" cy="6498469"/>
          </a:xfrm>
          <a:prstGeom prst="rect">
            <a:avLst/>
          </a:prstGeom>
          <a:noFill/>
          <a:ln>
            <a:noFill/>
          </a:ln>
        </p:spPr>
      </p:pic>
      <p:sp>
        <p:nvSpPr>
          <p:cNvPr id="316" name="Google Shape;316;p24"/>
          <p:cNvSpPr/>
          <p:nvPr/>
        </p:nvSpPr>
        <p:spPr>
          <a:xfrm>
            <a:off x="6518448" y="6769695"/>
            <a:ext cx="7407971" cy="1789361"/>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5"/>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2" name="Google Shape;322;p25"/>
          <p:cNvSpPr/>
          <p:nvPr/>
        </p:nvSpPr>
        <p:spPr>
          <a:xfrm>
            <a:off x="2159859"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3" name="Google Shape;323;p25"/>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4" name="Google Shape;324;p25"/>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5" name="Google Shape;325;p25"/>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6" name="Google Shape;326;p25"/>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27" name="Google Shape;327;p25"/>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328" name="Google Shape;328;p25"/>
          <p:cNvSpPr txBox="1"/>
          <p:nvPr/>
        </p:nvSpPr>
        <p:spPr>
          <a:xfrm>
            <a:off x="2450758" y="274009"/>
            <a:ext cx="151358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Products</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&amp; Services</a:t>
            </a:r>
            <a:endParaRPr/>
          </a:p>
        </p:txBody>
      </p:sp>
      <p:sp>
        <p:nvSpPr>
          <p:cNvPr id="329" name="Google Shape;329;p25"/>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330" name="Google Shape;330;p25"/>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331" name="Google Shape;331;p25"/>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332" name="Google Shape;332;p25"/>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333" name="Google Shape;333;p25"/>
          <p:cNvSpPr txBox="1"/>
          <p:nvPr/>
        </p:nvSpPr>
        <p:spPr>
          <a:xfrm>
            <a:off x="621080" y="3333750"/>
            <a:ext cx="5869429" cy="10668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600"/>
              <a:buFont typeface="Montserrat"/>
              <a:buNone/>
            </a:pPr>
            <a:r>
              <a:rPr b="0" i="0" lang="en-US" sz="1600" u="none" cap="none" strike="noStrike">
                <a:solidFill>
                  <a:srgbClr val="5E5E5E"/>
                </a:solidFill>
                <a:latin typeface="Montserrat"/>
                <a:ea typeface="Montserrat"/>
                <a:cs typeface="Montserrat"/>
                <a:sym typeface="Montserrat"/>
              </a:rPr>
              <a:t>The company provides practical designs &amp; online strategies for every business to achieve their personal goals &amp; objectives.</a:t>
            </a:r>
            <a:endParaRPr/>
          </a:p>
        </p:txBody>
      </p:sp>
      <p:sp>
        <p:nvSpPr>
          <p:cNvPr id="334" name="Google Shape;334;p25"/>
          <p:cNvSpPr txBox="1"/>
          <p:nvPr/>
        </p:nvSpPr>
        <p:spPr>
          <a:xfrm>
            <a:off x="620649" y="2266950"/>
            <a:ext cx="3716275"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Value</a:t>
            </a:r>
            <a:r>
              <a:rPr b="0" i="0" lang="en-US" sz="3000" u="none" cap="none" strike="noStrike">
                <a:solidFill>
                  <a:srgbClr val="5E5E5E"/>
                </a:solidFill>
                <a:latin typeface="Montserrat ExtraBold"/>
                <a:ea typeface="Montserrat ExtraBold"/>
                <a:cs typeface="Montserrat ExtraBold"/>
                <a:sym typeface="Montserrat ExtraBold"/>
              </a:rPr>
              <a:t> Proposition</a:t>
            </a:r>
            <a:endParaRPr/>
          </a:p>
        </p:txBody>
      </p:sp>
      <p:grpSp>
        <p:nvGrpSpPr>
          <p:cNvPr id="335" name="Google Shape;335;p25"/>
          <p:cNvGrpSpPr/>
          <p:nvPr/>
        </p:nvGrpSpPr>
        <p:grpSpPr>
          <a:xfrm>
            <a:off x="-2865636" y="2984605"/>
            <a:ext cx="7119666" cy="75991"/>
            <a:chOff x="0" y="0"/>
            <a:chExt cx="7119665" cy="75990"/>
          </a:xfrm>
        </p:grpSpPr>
        <p:cxnSp>
          <p:nvCxnSpPr>
            <p:cNvPr id="336" name="Google Shape;336;p25"/>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337" name="Google Shape;337;p25"/>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338" name="Google Shape;338;p25"/>
          <p:cNvSpPr txBox="1"/>
          <p:nvPr/>
        </p:nvSpPr>
        <p:spPr>
          <a:xfrm>
            <a:off x="620649" y="4780590"/>
            <a:ext cx="3413380"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Pricing</a:t>
            </a:r>
            <a:r>
              <a:rPr b="0" i="0" lang="en-US" sz="3000" u="none" cap="none" strike="noStrike">
                <a:solidFill>
                  <a:srgbClr val="5E5E5E"/>
                </a:solidFill>
                <a:latin typeface="Montserrat ExtraBold"/>
                <a:ea typeface="Montserrat ExtraBold"/>
                <a:cs typeface="Montserrat ExtraBold"/>
                <a:sym typeface="Montserrat ExtraBold"/>
              </a:rPr>
              <a:t> Strategy</a:t>
            </a:r>
            <a:endParaRPr/>
          </a:p>
        </p:txBody>
      </p:sp>
      <p:grpSp>
        <p:nvGrpSpPr>
          <p:cNvPr id="339" name="Google Shape;339;p25"/>
          <p:cNvGrpSpPr/>
          <p:nvPr/>
        </p:nvGrpSpPr>
        <p:grpSpPr>
          <a:xfrm>
            <a:off x="-2865636" y="5498246"/>
            <a:ext cx="7119666" cy="75991"/>
            <a:chOff x="0" y="0"/>
            <a:chExt cx="7119665" cy="75990"/>
          </a:xfrm>
        </p:grpSpPr>
        <p:cxnSp>
          <p:nvCxnSpPr>
            <p:cNvPr id="340" name="Google Shape;340;p25"/>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341" name="Google Shape;341;p25"/>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342" name="Google Shape;342;p25"/>
          <p:cNvSpPr txBox="1"/>
          <p:nvPr/>
        </p:nvSpPr>
        <p:spPr>
          <a:xfrm>
            <a:off x="621080" y="5847496"/>
            <a:ext cx="5869429" cy="32385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600"/>
              <a:buFont typeface="Montserrat"/>
              <a:buNone/>
            </a:pPr>
            <a:r>
              <a:rPr b="0" i="0" lang="en-US" sz="1600" u="none" cap="none" strike="noStrike">
                <a:solidFill>
                  <a:srgbClr val="5E5E5E"/>
                </a:solidFill>
                <a:latin typeface="Montserrat"/>
                <a:ea typeface="Montserrat"/>
                <a:cs typeface="Montserrat"/>
                <a:sym typeface="Montserrat"/>
              </a:rPr>
              <a:t>Digital Interface, Inc.  uses a combination of cost-plus &amp; price bundling when offering its services.</a:t>
            </a:r>
            <a:endParaRPr/>
          </a:p>
          <a:p>
            <a:pPr indent="0" lvl="0" marL="0" marR="0" rtl="0" algn="l">
              <a:lnSpc>
                <a:spcPct val="150000"/>
              </a:lnSpc>
              <a:spcBef>
                <a:spcPts val="0"/>
              </a:spcBef>
              <a:spcAft>
                <a:spcPts val="0"/>
              </a:spcAft>
              <a:buClr>
                <a:srgbClr val="5E5E5E"/>
              </a:buClr>
              <a:buSzPts val="1600"/>
              <a:buFont typeface="Montserrat"/>
              <a:buNone/>
            </a:pPr>
            <a:r>
              <a:rPr b="1" i="0" lang="en-US" sz="1600" u="none" cap="none" strike="noStrike">
                <a:solidFill>
                  <a:srgbClr val="5E5E5E"/>
                </a:solidFill>
                <a:latin typeface="Montserrat"/>
                <a:ea typeface="Montserrat"/>
                <a:cs typeface="Montserrat"/>
                <a:sym typeface="Montserrat"/>
              </a:rPr>
              <a:t>Formula:</a:t>
            </a:r>
            <a:endParaRPr/>
          </a:p>
          <a:p>
            <a:pPr indent="0" lvl="0" marL="0" marR="0" rtl="0" algn="l">
              <a:lnSpc>
                <a:spcPct val="150000"/>
              </a:lnSpc>
              <a:spcBef>
                <a:spcPts val="0"/>
              </a:spcBef>
              <a:spcAft>
                <a:spcPts val="0"/>
              </a:spcAft>
              <a:buClr>
                <a:srgbClr val="5E5E5E"/>
              </a:buClr>
              <a:buSzPts val="1600"/>
              <a:buFont typeface="Montserrat"/>
              <a:buNone/>
            </a:pPr>
            <a:r>
              <a:rPr b="0" i="0" lang="en-US" sz="1600" u="none" cap="none" strike="noStrike">
                <a:solidFill>
                  <a:srgbClr val="5E5E5E"/>
                </a:solidFill>
                <a:latin typeface="Montserrat"/>
                <a:ea typeface="Montserrat"/>
                <a:cs typeface="Montserrat"/>
                <a:sym typeface="Montserrat"/>
              </a:rPr>
              <a:t>Profit Margin = 1-(Expenses/Net Sales)</a:t>
            </a:r>
            <a:endParaRPr/>
          </a:p>
          <a:p>
            <a:pPr indent="0" lvl="0" marL="0" marR="0" rtl="0" algn="l">
              <a:lnSpc>
                <a:spcPct val="150000"/>
              </a:lnSpc>
              <a:spcBef>
                <a:spcPts val="0"/>
              </a:spcBef>
              <a:spcAft>
                <a:spcPts val="0"/>
              </a:spcAft>
              <a:buClr>
                <a:srgbClr val="5E5E5E"/>
              </a:buClr>
              <a:buSzPts val="2400"/>
              <a:buFont typeface="Montserrat"/>
              <a:buNone/>
            </a:pPr>
            <a:r>
              <a:t/>
            </a:r>
            <a:endParaRPr b="1" i="0" sz="24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5E5E5E"/>
              </a:buClr>
              <a:buSzPts val="1600"/>
              <a:buFont typeface="Montserrat"/>
              <a:buNone/>
            </a:pPr>
            <a:r>
              <a:rPr b="1" i="0" lang="en-US" sz="1600" u="none" cap="none" strike="noStrike">
                <a:solidFill>
                  <a:srgbClr val="5E5E5E"/>
                </a:solidFill>
                <a:latin typeface="Montserrat"/>
                <a:ea typeface="Montserrat"/>
                <a:cs typeface="Montserrat"/>
                <a:sym typeface="Montserrat"/>
              </a:rPr>
              <a:t>Digital Interface, Inc. </a:t>
            </a:r>
            <a:endParaRPr/>
          </a:p>
          <a:p>
            <a:pPr indent="0" lvl="0" marL="0" marR="0" rtl="0" algn="l">
              <a:lnSpc>
                <a:spcPct val="150000"/>
              </a:lnSpc>
              <a:spcBef>
                <a:spcPts val="0"/>
              </a:spcBef>
              <a:spcAft>
                <a:spcPts val="0"/>
              </a:spcAft>
              <a:buClr>
                <a:srgbClr val="5E5E5E"/>
              </a:buClr>
              <a:buSzPts val="1600"/>
              <a:buFont typeface="Montserrat"/>
              <a:buNone/>
            </a:pPr>
            <a:r>
              <a:rPr b="0" i="0" lang="en-US" sz="1600" u="none" cap="none" strike="noStrike">
                <a:solidFill>
                  <a:srgbClr val="5E5E5E"/>
                </a:solidFill>
                <a:latin typeface="Montserrat"/>
                <a:ea typeface="Montserrat"/>
                <a:cs typeface="Montserrat"/>
                <a:sym typeface="Montserrat"/>
              </a:rPr>
              <a:t>Profit Margin = 1 - ($114,000/$350,000)</a:t>
            </a:r>
            <a:endParaRPr/>
          </a:p>
          <a:p>
            <a:pPr indent="0" lvl="0" marL="0" marR="0" rtl="0" algn="l">
              <a:lnSpc>
                <a:spcPct val="150000"/>
              </a:lnSpc>
              <a:spcBef>
                <a:spcPts val="0"/>
              </a:spcBef>
              <a:spcAft>
                <a:spcPts val="0"/>
              </a:spcAft>
              <a:buClr>
                <a:srgbClr val="5E5E5E"/>
              </a:buClr>
              <a:buSzPts val="1600"/>
              <a:buFont typeface="Montserrat"/>
              <a:buNone/>
            </a:pPr>
            <a:r>
              <a:rPr b="0" i="0" lang="en-US" sz="1600" u="none" cap="none" strike="noStrike">
                <a:solidFill>
                  <a:srgbClr val="5E5E5E"/>
                </a:solidFill>
                <a:latin typeface="Montserrat"/>
                <a:ea typeface="Montserrat"/>
                <a:cs typeface="Montserrat"/>
                <a:sym typeface="Montserrat"/>
              </a:rPr>
              <a:t>=1 - 0.33</a:t>
            </a:r>
            <a:endParaRPr/>
          </a:p>
          <a:p>
            <a:pPr indent="0" lvl="0" marL="0" marR="0" rtl="0" algn="l">
              <a:lnSpc>
                <a:spcPct val="150000"/>
              </a:lnSpc>
              <a:spcBef>
                <a:spcPts val="0"/>
              </a:spcBef>
              <a:spcAft>
                <a:spcPts val="0"/>
              </a:spcAft>
              <a:buClr>
                <a:srgbClr val="5E5E5E"/>
              </a:buClr>
              <a:buSzPts val="1600"/>
              <a:buFont typeface="Montserrat"/>
              <a:buNone/>
            </a:pPr>
            <a:r>
              <a:rPr b="0" i="0" lang="en-US" sz="1600" u="none" cap="none" strike="noStrike">
                <a:solidFill>
                  <a:srgbClr val="5E5E5E"/>
                </a:solidFill>
                <a:latin typeface="Montserrat"/>
                <a:ea typeface="Montserrat"/>
                <a:cs typeface="Montserrat"/>
                <a:sym typeface="Montserrat"/>
              </a:rPr>
              <a:t>=-0.67 or 67%</a:t>
            </a:r>
            <a:endParaRPr/>
          </a:p>
        </p:txBody>
      </p:sp>
      <p:pic>
        <p:nvPicPr>
          <p:cNvPr descr="carlos-muza-hpjSkU2UYSU-unsplash.jpg" id="343" name="Google Shape;343;p25"/>
          <p:cNvPicPr preferRelativeResize="0"/>
          <p:nvPr/>
        </p:nvPicPr>
        <p:blipFill rotWithShape="1">
          <a:blip r:embed="rId3">
            <a:alphaModFix/>
          </a:blip>
          <a:srcRect b="1130" l="3370" r="34072" t="1389"/>
          <a:stretch/>
        </p:blipFill>
        <p:spPr>
          <a:xfrm>
            <a:off x="7302500" y="2616200"/>
            <a:ext cx="5869428" cy="6514704"/>
          </a:xfrm>
          <a:prstGeom prst="rect">
            <a:avLst/>
          </a:prstGeom>
          <a:noFill/>
          <a:ln>
            <a:noFill/>
          </a:ln>
        </p:spPr>
      </p:pic>
      <p:sp>
        <p:nvSpPr>
          <p:cNvPr id="344" name="Google Shape;344;p25"/>
          <p:cNvSpPr/>
          <p:nvPr/>
        </p:nvSpPr>
        <p:spPr>
          <a:xfrm rot="-5400000">
            <a:off x="7788448" y="4978871"/>
            <a:ext cx="7407971" cy="1789361"/>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6"/>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0" name="Google Shape;350;p26"/>
          <p:cNvSpPr/>
          <p:nvPr/>
        </p:nvSpPr>
        <p:spPr>
          <a:xfrm>
            <a:off x="2159859"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1" name="Google Shape;351;p26"/>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2" name="Google Shape;352;p26"/>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3" name="Google Shape;353;p26"/>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4" name="Google Shape;354;p26"/>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55" name="Google Shape;355;p26"/>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356" name="Google Shape;356;p26"/>
          <p:cNvSpPr txBox="1"/>
          <p:nvPr/>
        </p:nvSpPr>
        <p:spPr>
          <a:xfrm>
            <a:off x="2450758" y="274009"/>
            <a:ext cx="151358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Products</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&amp; Services</a:t>
            </a:r>
            <a:endParaRPr/>
          </a:p>
        </p:txBody>
      </p:sp>
      <p:sp>
        <p:nvSpPr>
          <p:cNvPr id="357" name="Google Shape;357;p26"/>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358" name="Google Shape;358;p26"/>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359" name="Google Shape;359;p26"/>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360" name="Google Shape;360;p26"/>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361" name="Google Shape;361;p26"/>
          <p:cNvSpPr txBox="1"/>
          <p:nvPr/>
        </p:nvSpPr>
        <p:spPr>
          <a:xfrm>
            <a:off x="620649" y="2266950"/>
            <a:ext cx="3223642"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Marketing</a:t>
            </a:r>
            <a:r>
              <a:rPr b="0" i="0" lang="en-US" sz="3000" u="none" cap="none" strike="noStrike">
                <a:solidFill>
                  <a:srgbClr val="5E5E5E"/>
                </a:solidFill>
                <a:latin typeface="Montserrat ExtraBold"/>
                <a:ea typeface="Montserrat ExtraBold"/>
                <a:cs typeface="Montserrat ExtraBold"/>
                <a:sym typeface="Montserrat ExtraBold"/>
              </a:rPr>
              <a:t> Plan</a:t>
            </a:r>
            <a:endParaRPr/>
          </a:p>
        </p:txBody>
      </p:sp>
      <p:grpSp>
        <p:nvGrpSpPr>
          <p:cNvPr id="362" name="Google Shape;362;p26"/>
          <p:cNvGrpSpPr/>
          <p:nvPr/>
        </p:nvGrpSpPr>
        <p:grpSpPr>
          <a:xfrm>
            <a:off x="-3335537" y="2984605"/>
            <a:ext cx="7119667" cy="75991"/>
            <a:chOff x="0" y="0"/>
            <a:chExt cx="7119665" cy="75990"/>
          </a:xfrm>
        </p:grpSpPr>
        <p:cxnSp>
          <p:nvCxnSpPr>
            <p:cNvPr id="363" name="Google Shape;363;p26"/>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364" name="Google Shape;364;p26"/>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365" name="Google Shape;365;p26"/>
          <p:cNvSpPr txBox="1"/>
          <p:nvPr/>
        </p:nvSpPr>
        <p:spPr>
          <a:xfrm>
            <a:off x="6488480" y="3637590"/>
            <a:ext cx="5869429" cy="36068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Digital Interface, Inc. is dedicated to promoting its brand to small starting local businesses who have been operating for 3 years or less. It aims to reach its target market online through promotional videos &amp; content that will keep every account updated. Digital Interface Inc. will also utilize the traditional method of cold email usage.</a:t>
            </a:r>
            <a:endParaRPr/>
          </a:p>
        </p:txBody>
      </p:sp>
      <p:pic>
        <p:nvPicPr>
          <p:cNvPr descr="campaign-creators-8F4EX4Nw1yY-unsplash.jpg" id="366" name="Google Shape;366;p26"/>
          <p:cNvPicPr preferRelativeResize="0"/>
          <p:nvPr/>
        </p:nvPicPr>
        <p:blipFill rotWithShape="1">
          <a:blip r:embed="rId3">
            <a:alphaModFix/>
          </a:blip>
          <a:srcRect b="2221" l="13715" r="16075" t="49405"/>
          <a:stretch/>
        </p:blipFill>
        <p:spPr>
          <a:xfrm>
            <a:off x="-119807" y="3670300"/>
            <a:ext cx="5288707" cy="5465763"/>
          </a:xfrm>
          <a:prstGeom prst="rect">
            <a:avLst/>
          </a:prstGeom>
          <a:noFill/>
          <a:ln>
            <a:noFill/>
          </a:ln>
        </p:spPr>
      </p:pic>
      <p:sp>
        <p:nvSpPr>
          <p:cNvPr id="367" name="Google Shape;367;p26"/>
          <p:cNvSpPr/>
          <p:nvPr/>
        </p:nvSpPr>
        <p:spPr>
          <a:xfrm>
            <a:off x="1206987" y="7969919"/>
            <a:ext cx="4594292" cy="1789362"/>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descr="william-iven-gcsNOsPEXfs-unsplash.jpg" id="372" name="Google Shape;372;p27"/>
          <p:cNvPicPr preferRelativeResize="0"/>
          <p:nvPr/>
        </p:nvPicPr>
        <p:blipFill rotWithShape="1">
          <a:blip r:embed="rId3">
            <a:alphaModFix/>
          </a:blip>
          <a:srcRect b="5700" l="8220" r="3802" t="4869"/>
          <a:stretch/>
        </p:blipFill>
        <p:spPr>
          <a:xfrm>
            <a:off x="-245964" y="3670299"/>
            <a:ext cx="8095366" cy="5465764"/>
          </a:xfrm>
          <a:prstGeom prst="rect">
            <a:avLst/>
          </a:prstGeom>
          <a:noFill/>
          <a:ln>
            <a:noFill/>
          </a:ln>
        </p:spPr>
      </p:pic>
      <p:sp>
        <p:nvSpPr>
          <p:cNvPr id="373" name="Google Shape;373;p27"/>
          <p:cNvSpPr/>
          <p:nvPr/>
        </p:nvSpPr>
        <p:spPr>
          <a:xfrm>
            <a:off x="5744736" y="4635243"/>
            <a:ext cx="6620317" cy="3535876"/>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4" name="Google Shape;374;p27"/>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5" name="Google Shape;375;p27"/>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6" name="Google Shape;376;p27"/>
          <p:cNvSpPr/>
          <p:nvPr/>
        </p:nvSpPr>
        <p:spPr>
          <a:xfrm>
            <a:off x="43202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7" name="Google Shape;377;p27"/>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8" name="Google Shape;378;p27"/>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79" name="Google Shape;379;p27"/>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80" name="Google Shape;380;p27"/>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381" name="Google Shape;381;p27"/>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382" name="Google Shape;382;p27"/>
          <p:cNvSpPr txBox="1"/>
          <p:nvPr/>
        </p:nvSpPr>
        <p:spPr>
          <a:xfrm>
            <a:off x="4679334" y="426409"/>
            <a:ext cx="144348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Execution</a:t>
            </a:r>
            <a:endParaRPr/>
          </a:p>
        </p:txBody>
      </p:sp>
      <p:sp>
        <p:nvSpPr>
          <p:cNvPr id="383" name="Google Shape;383;p27"/>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384" name="Google Shape;384;p27"/>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385" name="Google Shape;385;p27"/>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386" name="Google Shape;386;p27"/>
          <p:cNvSpPr txBox="1"/>
          <p:nvPr/>
        </p:nvSpPr>
        <p:spPr>
          <a:xfrm>
            <a:off x="620649" y="2266950"/>
            <a:ext cx="353644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Market</a:t>
            </a:r>
            <a:r>
              <a:rPr b="0" i="0" lang="en-US" sz="3000" u="none" cap="none" strike="noStrike">
                <a:solidFill>
                  <a:srgbClr val="5E5E5E"/>
                </a:solidFill>
                <a:latin typeface="Montserrat ExtraBold"/>
                <a:ea typeface="Montserrat ExtraBold"/>
                <a:cs typeface="Montserrat ExtraBold"/>
                <a:sym typeface="Montserrat ExtraBold"/>
              </a:rPr>
              <a:t> Research</a:t>
            </a:r>
            <a:endParaRPr/>
          </a:p>
        </p:txBody>
      </p:sp>
      <p:grpSp>
        <p:nvGrpSpPr>
          <p:cNvPr id="387" name="Google Shape;387;p27"/>
          <p:cNvGrpSpPr/>
          <p:nvPr/>
        </p:nvGrpSpPr>
        <p:grpSpPr>
          <a:xfrm>
            <a:off x="-3030737" y="2984605"/>
            <a:ext cx="7119667" cy="75991"/>
            <a:chOff x="0" y="0"/>
            <a:chExt cx="7119665" cy="75990"/>
          </a:xfrm>
        </p:grpSpPr>
        <p:cxnSp>
          <p:nvCxnSpPr>
            <p:cNvPr id="388" name="Google Shape;388;p27"/>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389" name="Google Shape;389;p27"/>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390" name="Google Shape;390;p27"/>
          <p:cNvSpPr txBox="1"/>
          <p:nvPr/>
        </p:nvSpPr>
        <p:spPr>
          <a:xfrm>
            <a:off x="6120180" y="5056981"/>
            <a:ext cx="5869429" cy="2692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2000"/>
              <a:buFont typeface="Montserrat Medium"/>
              <a:buNone/>
            </a:pPr>
            <a:r>
              <a:rPr b="0" i="0" lang="en-US" sz="2000" u="none" cap="none" strike="noStrike">
                <a:solidFill>
                  <a:srgbClr val="FFFFFF"/>
                </a:solidFill>
                <a:latin typeface="Montserrat Medium"/>
                <a:ea typeface="Montserrat Medium"/>
                <a:cs typeface="Montserrat Medium"/>
                <a:sym typeface="Montserrat Medium"/>
              </a:rPr>
              <a:t>As the internet use becomes rampant, more businesses see this as an opportunity to reach a bigger audience to stay relevant &amp; promote their brand online in the market. This gives every company the challenge to stay on trend.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28"/>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6" name="Google Shape;396;p28"/>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7" name="Google Shape;397;p28"/>
          <p:cNvSpPr/>
          <p:nvPr/>
        </p:nvSpPr>
        <p:spPr>
          <a:xfrm>
            <a:off x="43202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8" name="Google Shape;398;p28"/>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399" name="Google Shape;399;p28"/>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00" name="Google Shape;400;p28"/>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01" name="Google Shape;401;p28"/>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402" name="Google Shape;402;p28"/>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403" name="Google Shape;403;p28"/>
          <p:cNvSpPr txBox="1"/>
          <p:nvPr/>
        </p:nvSpPr>
        <p:spPr>
          <a:xfrm>
            <a:off x="4679334" y="426409"/>
            <a:ext cx="144348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Execution</a:t>
            </a:r>
            <a:endParaRPr/>
          </a:p>
        </p:txBody>
      </p:sp>
      <p:sp>
        <p:nvSpPr>
          <p:cNvPr id="404" name="Google Shape;404;p28"/>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405" name="Google Shape;405;p28"/>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406" name="Google Shape;406;p28"/>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407" name="Google Shape;407;p28"/>
          <p:cNvSpPr txBox="1"/>
          <p:nvPr/>
        </p:nvSpPr>
        <p:spPr>
          <a:xfrm>
            <a:off x="620649" y="2266950"/>
            <a:ext cx="353644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Market</a:t>
            </a:r>
            <a:r>
              <a:rPr b="0" i="0" lang="en-US" sz="3000" u="none" cap="none" strike="noStrike">
                <a:solidFill>
                  <a:srgbClr val="5E5E5E"/>
                </a:solidFill>
                <a:latin typeface="Montserrat ExtraBold"/>
                <a:ea typeface="Montserrat ExtraBold"/>
                <a:cs typeface="Montserrat ExtraBold"/>
                <a:sym typeface="Montserrat ExtraBold"/>
              </a:rPr>
              <a:t> Research</a:t>
            </a:r>
            <a:endParaRPr/>
          </a:p>
        </p:txBody>
      </p:sp>
      <p:grpSp>
        <p:nvGrpSpPr>
          <p:cNvPr id="408" name="Google Shape;408;p28"/>
          <p:cNvGrpSpPr/>
          <p:nvPr/>
        </p:nvGrpSpPr>
        <p:grpSpPr>
          <a:xfrm>
            <a:off x="-3030737" y="2984605"/>
            <a:ext cx="7119667" cy="75991"/>
            <a:chOff x="0" y="0"/>
            <a:chExt cx="7119665" cy="75990"/>
          </a:xfrm>
        </p:grpSpPr>
        <p:cxnSp>
          <p:nvCxnSpPr>
            <p:cNvPr id="409" name="Google Shape;409;p28"/>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410" name="Google Shape;410;p28"/>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411" name="Google Shape;411;p28"/>
          <p:cNvGraphicFramePr/>
          <p:nvPr/>
        </p:nvGraphicFramePr>
        <p:xfrm>
          <a:off x="952500" y="3840790"/>
          <a:ext cx="3000000" cy="3000000"/>
        </p:xfrm>
        <a:graphic>
          <a:graphicData uri="http://schemas.openxmlformats.org/drawingml/2006/table">
            <a:tbl>
              <a:tblPr bandRow="1" firstCol="1" firstRow="1">
                <a:noFill/>
                <a:tableStyleId>{744E1FF5-66CC-4AFC-BA1F-00C20B36CA86}</a:tableStyleId>
              </a:tblPr>
              <a:tblGrid>
                <a:gridCol w="2219950"/>
                <a:gridCol w="2219950"/>
                <a:gridCol w="2219950"/>
                <a:gridCol w="2219950"/>
                <a:gridCol w="2219950"/>
              </a:tblGrid>
              <a:tr h="1270000">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SWOT Analysis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Strengths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Weaknesses</a:t>
                      </a:r>
                      <a:endParaRPr b="1" sz="1600" u="none" cap="none" strike="noStrike">
                        <a:solidFill>
                          <a:srgbClr val="FFFFFF"/>
                        </a:solidFill>
                        <a:latin typeface="Montserrat"/>
                        <a:ea typeface="Montserrat"/>
                        <a:cs typeface="Montserrat"/>
                        <a:sym typeface="Montserrat"/>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Opportunities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Threats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1270000">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Digital Interface, Inc.</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t>- Proven quality service</a:t>
                      </a:r>
                      <a:endParaRPr/>
                    </a:p>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t>- Specializes in brand building</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Still expanding; might not be able to give its full attention to some clients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Many small &amp; local businesses look for services that can help them build their brand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Other companies with  larger businesses as clients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1270000">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Net Surface, Inc. </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Large SEO company</a:t>
                      </a:r>
                      <a:endParaRPr/>
                    </a:p>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Quality general SEO services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Expensive pricing</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Most international companies look for SEO companies that can handle the scale of their brand </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Growing number of small businesses that prefer low price or price bundling for SEO services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r>
              <a:tr h="1270000">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Market Net Solutions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Specializes in  niche SEO services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Limited SEO services </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There are many niche businesses who prefer SEO that fit their specific brand needs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Other companies who offer more SEO services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29"/>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7" name="Google Shape;417;p29"/>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8" name="Google Shape;418;p29"/>
          <p:cNvSpPr/>
          <p:nvPr/>
        </p:nvSpPr>
        <p:spPr>
          <a:xfrm>
            <a:off x="43202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19" name="Google Shape;419;p29"/>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20" name="Google Shape;420;p29"/>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21" name="Google Shape;421;p29"/>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22" name="Google Shape;422;p29"/>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423" name="Google Shape;423;p29"/>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424" name="Google Shape;424;p29"/>
          <p:cNvSpPr txBox="1"/>
          <p:nvPr/>
        </p:nvSpPr>
        <p:spPr>
          <a:xfrm>
            <a:off x="4679334" y="426409"/>
            <a:ext cx="144348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Execution</a:t>
            </a:r>
            <a:endParaRPr/>
          </a:p>
        </p:txBody>
      </p:sp>
      <p:sp>
        <p:nvSpPr>
          <p:cNvPr id="425" name="Google Shape;425;p29"/>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426" name="Google Shape;426;p29"/>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427" name="Google Shape;427;p29"/>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428" name="Google Shape;428;p29"/>
          <p:cNvSpPr txBox="1"/>
          <p:nvPr/>
        </p:nvSpPr>
        <p:spPr>
          <a:xfrm>
            <a:off x="620649" y="2266950"/>
            <a:ext cx="4055365"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Marketing</a:t>
            </a:r>
            <a:r>
              <a:rPr b="0" i="0" lang="en-US" sz="3000" u="none" cap="none" strike="noStrike">
                <a:solidFill>
                  <a:srgbClr val="5E5E5E"/>
                </a:solidFill>
                <a:latin typeface="Montserrat ExtraBold"/>
                <a:ea typeface="Montserrat ExtraBold"/>
                <a:cs typeface="Montserrat ExtraBold"/>
                <a:sym typeface="Montserrat ExtraBold"/>
              </a:rPr>
              <a:t> Strategy</a:t>
            </a:r>
            <a:endParaRPr/>
          </a:p>
        </p:txBody>
      </p:sp>
      <p:grpSp>
        <p:nvGrpSpPr>
          <p:cNvPr id="429" name="Google Shape;429;p29"/>
          <p:cNvGrpSpPr/>
          <p:nvPr/>
        </p:nvGrpSpPr>
        <p:grpSpPr>
          <a:xfrm>
            <a:off x="-2522737" y="2984605"/>
            <a:ext cx="7119667" cy="75991"/>
            <a:chOff x="0" y="0"/>
            <a:chExt cx="7119665" cy="75990"/>
          </a:xfrm>
        </p:grpSpPr>
        <p:cxnSp>
          <p:nvCxnSpPr>
            <p:cNvPr id="430" name="Google Shape;430;p29"/>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431" name="Google Shape;431;p29"/>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432" name="Google Shape;432;p29"/>
          <p:cNvSpPr txBox="1"/>
          <p:nvPr/>
        </p:nvSpPr>
        <p:spPr>
          <a:xfrm>
            <a:off x="6888213" y="4139637"/>
            <a:ext cx="5428819" cy="2057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Digital Interface, Inc. plans to regularly update its website &amp; social media accounts with new content to continuously engage with its audience &amp; reach out to more people who can be potential clients.</a:t>
            </a:r>
            <a:endParaRPr/>
          </a:p>
        </p:txBody>
      </p:sp>
      <p:pic>
        <p:nvPicPr>
          <p:cNvPr descr="ben-kolde-bs2Ba7t69mM-unsplash.jpg" id="433" name="Google Shape;433;p29"/>
          <p:cNvPicPr preferRelativeResize="0"/>
          <p:nvPr/>
        </p:nvPicPr>
        <p:blipFill rotWithShape="1">
          <a:blip r:embed="rId3">
            <a:alphaModFix/>
          </a:blip>
          <a:srcRect b="22067" l="1437" r="1437" t="48679"/>
          <a:stretch/>
        </p:blipFill>
        <p:spPr>
          <a:xfrm>
            <a:off x="622300" y="3840790"/>
            <a:ext cx="5877174" cy="2655095"/>
          </a:xfrm>
          <a:prstGeom prst="rect">
            <a:avLst/>
          </a:prstGeom>
          <a:noFill/>
          <a:ln>
            <a:noFill/>
          </a:ln>
        </p:spPr>
      </p:pic>
      <p:pic>
        <p:nvPicPr>
          <p:cNvPr descr="alesia-kazantceva-XLm6-fPwK5Q-unsplash.jpg" id="434" name="Google Shape;434;p29"/>
          <p:cNvPicPr preferRelativeResize="0"/>
          <p:nvPr/>
        </p:nvPicPr>
        <p:blipFill rotWithShape="1">
          <a:blip r:embed="rId4">
            <a:alphaModFix/>
          </a:blip>
          <a:srcRect b="1270" l="4340" r="11960" t="42011"/>
          <a:stretch/>
        </p:blipFill>
        <p:spPr>
          <a:xfrm>
            <a:off x="6502399" y="6495090"/>
            <a:ext cx="5877174" cy="2655095"/>
          </a:xfrm>
          <a:prstGeom prst="rect">
            <a:avLst/>
          </a:prstGeom>
          <a:noFill/>
          <a:ln>
            <a:noFill/>
          </a:ln>
        </p:spPr>
      </p:pic>
      <p:sp>
        <p:nvSpPr>
          <p:cNvPr id="435" name="Google Shape;435;p29"/>
          <p:cNvSpPr txBox="1"/>
          <p:nvPr/>
        </p:nvSpPr>
        <p:spPr>
          <a:xfrm>
            <a:off x="681377" y="6793937"/>
            <a:ext cx="5428819" cy="2057401"/>
          </a:xfrm>
          <a:prstGeom prst="rect">
            <a:avLst/>
          </a:prstGeom>
          <a:noFill/>
          <a:ln>
            <a:noFill/>
          </a:ln>
        </p:spPr>
        <p:txBody>
          <a:bodyPr anchorCtr="0" anchor="ctr" bIns="50800" lIns="50800" spcFirstLastPara="1" rIns="50800" wrap="square" tIns="50800">
            <a:noAutofit/>
          </a:bodyPr>
          <a:lstStyle/>
          <a:p>
            <a:pPr indent="0" lvl="0" marL="0" marR="0" rtl="0" algn="r">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The company has also done its research to identify clients that will fit its target. The marketing teams have started building a client list &amp; have sent cold emails to some companies on the list.</a:t>
            </a:r>
            <a:endParaRPr/>
          </a:p>
        </p:txBody>
      </p:sp>
      <p:sp>
        <p:nvSpPr>
          <p:cNvPr id="436" name="Google Shape;436;p29"/>
          <p:cNvSpPr/>
          <p:nvPr/>
        </p:nvSpPr>
        <p:spPr>
          <a:xfrm>
            <a:off x="-8364" y="3332790"/>
            <a:ext cx="2856255" cy="1485025"/>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37" name="Google Shape;437;p29"/>
          <p:cNvSpPr/>
          <p:nvPr/>
        </p:nvSpPr>
        <p:spPr>
          <a:xfrm>
            <a:off x="10164336" y="8311190"/>
            <a:ext cx="2856255" cy="1485025"/>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30"/>
          <p:cNvSpPr txBox="1"/>
          <p:nvPr/>
        </p:nvSpPr>
        <p:spPr>
          <a:xfrm>
            <a:off x="620649" y="2266950"/>
            <a:ext cx="339928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Market</a:t>
            </a:r>
            <a:r>
              <a:rPr b="0" i="0" lang="en-US" sz="3000" u="none" cap="none" strike="noStrike">
                <a:solidFill>
                  <a:srgbClr val="5E5E5E"/>
                </a:solidFill>
                <a:latin typeface="Montserrat ExtraBold"/>
                <a:ea typeface="Montserrat ExtraBold"/>
                <a:cs typeface="Montserrat ExtraBold"/>
                <a:sym typeface="Montserrat ExtraBold"/>
              </a:rPr>
              <a:t> Strategy</a:t>
            </a:r>
            <a:endParaRPr/>
          </a:p>
        </p:txBody>
      </p:sp>
      <p:grpSp>
        <p:nvGrpSpPr>
          <p:cNvPr id="443" name="Google Shape;443;p30"/>
          <p:cNvGrpSpPr/>
          <p:nvPr/>
        </p:nvGrpSpPr>
        <p:grpSpPr>
          <a:xfrm>
            <a:off x="-3259337" y="2984605"/>
            <a:ext cx="7119667" cy="75991"/>
            <a:chOff x="0" y="0"/>
            <a:chExt cx="7119665" cy="75990"/>
          </a:xfrm>
        </p:grpSpPr>
        <p:cxnSp>
          <p:nvCxnSpPr>
            <p:cNvPr id="444" name="Google Shape;444;p30"/>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445" name="Google Shape;445;p30"/>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446" name="Google Shape;446;p30"/>
          <p:cNvGraphicFramePr/>
          <p:nvPr/>
        </p:nvGraphicFramePr>
        <p:xfrm>
          <a:off x="952500" y="3840790"/>
          <a:ext cx="3000000" cy="3000000"/>
        </p:xfrm>
        <a:graphic>
          <a:graphicData uri="http://schemas.openxmlformats.org/drawingml/2006/table">
            <a:tbl>
              <a:tblPr bandRow="1" firstCol="1" firstRow="1">
                <a:noFill/>
                <a:tableStyleId>{744E1FF5-66CC-4AFC-BA1F-00C20B36CA86}</a:tableStyleId>
              </a:tblPr>
              <a:tblGrid>
                <a:gridCol w="2774950"/>
                <a:gridCol w="2774950"/>
                <a:gridCol w="2774950"/>
                <a:gridCol w="2774950"/>
              </a:tblGrid>
              <a:tr h="1270000">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Marketing Strategy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Activities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Timeline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1800"/>
                        <a:buFont typeface="Montserrat"/>
                        <a:buNone/>
                      </a:pPr>
                      <a:r>
                        <a:rPr b="1" lang="en-US" sz="1800" u="none" cap="none" strike="noStrike">
                          <a:solidFill>
                            <a:srgbClr val="FFFFFF"/>
                          </a:solidFill>
                          <a:latin typeface="Montserrat"/>
                          <a:ea typeface="Montserrat"/>
                          <a:cs typeface="Montserrat"/>
                          <a:sym typeface="Montserrat"/>
                        </a:rPr>
                        <a:t>Success Criteria</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12700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Promotion Videos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marketing team will create testimonials &amp; promotional videos.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May 2025</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new content is up on the company website &amp; various social media accounts.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12700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Regular Content Updates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marketing team will create a posting schedule.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May 2025</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Steady growth of traffic &amp; followers for the company website &amp; social media accounts.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r>
              <a:tr h="12700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Cold Emails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Write templates for the emails to be sent out to potential clients.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June 2025</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cold emails are ready to be sent.</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bl>
          </a:graphicData>
        </a:graphic>
      </p:graphicFrame>
      <p:sp>
        <p:nvSpPr>
          <p:cNvPr id="447" name="Google Shape;447;p30"/>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8" name="Google Shape;448;p30"/>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49" name="Google Shape;449;p30"/>
          <p:cNvSpPr/>
          <p:nvPr/>
        </p:nvSpPr>
        <p:spPr>
          <a:xfrm>
            <a:off x="43202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50" name="Google Shape;450;p30"/>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51" name="Google Shape;451;p30"/>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52" name="Google Shape;452;p30"/>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53" name="Google Shape;453;p30"/>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454" name="Google Shape;454;p30"/>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455" name="Google Shape;455;p30"/>
          <p:cNvSpPr txBox="1"/>
          <p:nvPr/>
        </p:nvSpPr>
        <p:spPr>
          <a:xfrm>
            <a:off x="4679334" y="426409"/>
            <a:ext cx="1443483"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Execution</a:t>
            </a:r>
            <a:endParaRPr/>
          </a:p>
        </p:txBody>
      </p:sp>
      <p:sp>
        <p:nvSpPr>
          <p:cNvPr id="456" name="Google Shape;456;p30"/>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457" name="Google Shape;457;p30"/>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458" name="Google Shape;458;p30"/>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31"/>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4" name="Google Shape;464;p31"/>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5" name="Google Shape;465;p31"/>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6" name="Google Shape;466;p31"/>
          <p:cNvSpPr/>
          <p:nvPr/>
        </p:nvSpPr>
        <p:spPr>
          <a:xfrm>
            <a:off x="65046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7" name="Google Shape;467;p31"/>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8" name="Google Shape;468;p31"/>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69" name="Google Shape;469;p31"/>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470" name="Google Shape;470;p31"/>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471" name="Google Shape;471;p31"/>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472" name="Google Shape;472;p31"/>
          <p:cNvSpPr txBox="1"/>
          <p:nvPr/>
        </p:nvSpPr>
        <p:spPr>
          <a:xfrm>
            <a:off x="6731595" y="274009"/>
            <a:ext cx="17625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Operational</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Plan</a:t>
            </a:r>
            <a:endParaRPr/>
          </a:p>
        </p:txBody>
      </p:sp>
      <p:sp>
        <p:nvSpPr>
          <p:cNvPr id="473" name="Google Shape;473;p31"/>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474" name="Google Shape;474;p31"/>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475" name="Google Shape;475;p31"/>
          <p:cNvSpPr txBox="1"/>
          <p:nvPr/>
        </p:nvSpPr>
        <p:spPr>
          <a:xfrm>
            <a:off x="620649" y="2266950"/>
            <a:ext cx="3111247"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Local</a:t>
            </a:r>
            <a:r>
              <a:rPr b="0" i="0" lang="en-US" sz="3000" u="none" cap="none" strike="noStrike">
                <a:solidFill>
                  <a:srgbClr val="5E5E5E"/>
                </a:solidFill>
                <a:latin typeface="Montserrat ExtraBold"/>
                <a:ea typeface="Montserrat ExtraBold"/>
                <a:cs typeface="Montserrat ExtraBold"/>
                <a:sym typeface="Montserrat ExtraBold"/>
              </a:rPr>
              <a:t> Facilities</a:t>
            </a:r>
            <a:endParaRPr/>
          </a:p>
        </p:txBody>
      </p:sp>
      <p:grpSp>
        <p:nvGrpSpPr>
          <p:cNvPr id="476" name="Google Shape;476;p31"/>
          <p:cNvGrpSpPr/>
          <p:nvPr/>
        </p:nvGrpSpPr>
        <p:grpSpPr>
          <a:xfrm>
            <a:off x="-3487937" y="2984605"/>
            <a:ext cx="7119667" cy="75991"/>
            <a:chOff x="0" y="0"/>
            <a:chExt cx="7119665" cy="75990"/>
          </a:xfrm>
        </p:grpSpPr>
        <p:cxnSp>
          <p:nvCxnSpPr>
            <p:cNvPr id="477" name="Google Shape;477;p31"/>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478" name="Google Shape;478;p31"/>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pic>
        <p:nvPicPr>
          <p:cNvPr descr="hal-gatewood-tZc3vjPCk-Q-unsplash.jpg" id="479" name="Google Shape;479;p31"/>
          <p:cNvPicPr preferRelativeResize="0"/>
          <p:nvPr/>
        </p:nvPicPr>
        <p:blipFill rotWithShape="1">
          <a:blip r:embed="rId3">
            <a:alphaModFix/>
          </a:blip>
          <a:srcRect b="2959" l="18560" r="16000" t="3553"/>
          <a:stretch/>
        </p:blipFill>
        <p:spPr>
          <a:xfrm>
            <a:off x="635793" y="3652064"/>
            <a:ext cx="5749381" cy="5475859"/>
          </a:xfrm>
          <a:prstGeom prst="rect">
            <a:avLst/>
          </a:prstGeom>
          <a:noFill/>
          <a:ln>
            <a:noFill/>
          </a:ln>
        </p:spPr>
      </p:pic>
      <p:sp>
        <p:nvSpPr>
          <p:cNvPr id="480" name="Google Shape;480;p31"/>
          <p:cNvSpPr/>
          <p:nvPr/>
        </p:nvSpPr>
        <p:spPr>
          <a:xfrm>
            <a:off x="639336" y="7384090"/>
            <a:ext cx="5742294" cy="1745933"/>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1" name="Google Shape;481;p31"/>
          <p:cNvSpPr txBox="1"/>
          <p:nvPr/>
        </p:nvSpPr>
        <p:spPr>
          <a:xfrm>
            <a:off x="958227" y="7731276"/>
            <a:ext cx="5104512" cy="105156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800"/>
              <a:buFont typeface="Montserrat SemiBold"/>
              <a:buNone/>
            </a:pPr>
            <a:r>
              <a:rPr b="0" i="0" lang="en-US" sz="2800" u="none" cap="none" strike="noStrike">
                <a:solidFill>
                  <a:srgbClr val="FFFFFF"/>
                </a:solidFill>
                <a:latin typeface="Montserrat SemiBold"/>
                <a:ea typeface="Montserrat SemiBold"/>
                <a:cs typeface="Montserrat SemiBold"/>
                <a:sym typeface="Montserrat SemiBold"/>
              </a:rPr>
              <a:t>Provide a sketch/ blueprint of the facility.</a:t>
            </a:r>
            <a:endParaRPr/>
          </a:p>
        </p:txBody>
      </p:sp>
      <p:pic>
        <p:nvPicPr>
          <p:cNvPr descr="jo-szczepanska-bjemWZcNF34-unsplash.jpg" id="482" name="Google Shape;482;p31"/>
          <p:cNvPicPr preferRelativeResize="0"/>
          <p:nvPr/>
        </p:nvPicPr>
        <p:blipFill rotWithShape="1">
          <a:blip r:embed="rId4">
            <a:alphaModFix/>
          </a:blip>
          <a:srcRect b="598" l="45350" r="641" t="22243"/>
          <a:stretch/>
        </p:blipFill>
        <p:spPr>
          <a:xfrm>
            <a:off x="6617493" y="3652064"/>
            <a:ext cx="5749381" cy="5475859"/>
          </a:xfrm>
          <a:prstGeom prst="rect">
            <a:avLst/>
          </a:prstGeom>
          <a:noFill/>
          <a:ln>
            <a:noFill/>
          </a:ln>
        </p:spPr>
      </p:pic>
      <p:sp>
        <p:nvSpPr>
          <p:cNvPr id="483" name="Google Shape;483;p31"/>
          <p:cNvSpPr/>
          <p:nvPr/>
        </p:nvSpPr>
        <p:spPr>
          <a:xfrm>
            <a:off x="6621036" y="7384090"/>
            <a:ext cx="5742294" cy="1745933"/>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84" name="Google Shape;484;p31"/>
          <p:cNvSpPr txBox="1"/>
          <p:nvPr/>
        </p:nvSpPr>
        <p:spPr>
          <a:xfrm>
            <a:off x="6939927" y="7731276"/>
            <a:ext cx="5104512" cy="105156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800"/>
              <a:buFont typeface="Montserrat SemiBold"/>
              <a:buNone/>
            </a:pPr>
            <a:r>
              <a:rPr b="0" i="0" lang="en-US" sz="2800" u="none" cap="none" strike="noStrike">
                <a:solidFill>
                  <a:srgbClr val="FFFFFF"/>
                </a:solidFill>
                <a:latin typeface="Montserrat SemiBold"/>
                <a:ea typeface="Montserrat SemiBold"/>
                <a:cs typeface="Montserrat SemiBold"/>
                <a:sym typeface="Montserrat SemiBold"/>
              </a:rPr>
              <a:t>Provide photos/images of the facility.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32"/>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0" name="Google Shape;490;p32"/>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1" name="Google Shape;491;p32"/>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2" name="Google Shape;492;p32"/>
          <p:cNvSpPr/>
          <p:nvPr/>
        </p:nvSpPr>
        <p:spPr>
          <a:xfrm>
            <a:off x="65046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3" name="Google Shape;493;p32"/>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4" name="Google Shape;494;p32"/>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495" name="Google Shape;495;p32"/>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496" name="Google Shape;496;p32"/>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497" name="Google Shape;497;p32"/>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498" name="Google Shape;498;p32"/>
          <p:cNvSpPr txBox="1"/>
          <p:nvPr/>
        </p:nvSpPr>
        <p:spPr>
          <a:xfrm>
            <a:off x="6731595" y="274009"/>
            <a:ext cx="17625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Operational</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Plan</a:t>
            </a:r>
            <a:endParaRPr/>
          </a:p>
        </p:txBody>
      </p:sp>
      <p:sp>
        <p:nvSpPr>
          <p:cNvPr id="499" name="Google Shape;499;p32"/>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500" name="Google Shape;500;p32"/>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graphicFrame>
        <p:nvGraphicFramePr>
          <p:cNvPr id="501" name="Google Shape;501;p32"/>
          <p:cNvGraphicFramePr/>
          <p:nvPr/>
        </p:nvGraphicFramePr>
        <p:xfrm>
          <a:off x="952500" y="2298700"/>
          <a:ext cx="3000000" cy="3000000"/>
        </p:xfrm>
        <a:graphic>
          <a:graphicData uri="http://schemas.openxmlformats.org/drawingml/2006/table">
            <a:tbl>
              <a:tblPr firstCol="1" firstRow="1">
                <a:noFill/>
                <a:tableStyleId>{744E1FF5-66CC-4AFC-BA1F-00C20B36CA86}</a:tableStyleId>
              </a:tblPr>
              <a:tblGrid>
                <a:gridCol w="5549900"/>
                <a:gridCol w="5549900"/>
              </a:tblGrid>
              <a:tr h="1058325">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Software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Quantity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1058325">
                <a:tc>
                  <a:txBody>
                    <a:bodyPr/>
                    <a:lstStyle/>
                    <a:p>
                      <a:pPr indent="0" lvl="0" marL="0" marR="0" rtl="0" algn="ctr">
                        <a:lnSpc>
                          <a:spcPct val="12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Micro Net Software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1058325">
                <a:tc>
                  <a:txBody>
                    <a:bodyPr/>
                    <a:lstStyle/>
                    <a:p>
                      <a:pPr indent="0" lvl="0" marL="0" marR="0" rtl="0" algn="ctr">
                        <a:lnSpc>
                          <a:spcPct val="12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Soft Interface</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1058325">
                <a:tc>
                  <a:txBody>
                    <a:bodyPr/>
                    <a:lstStyle/>
                    <a:p>
                      <a:pPr indent="0" lvl="0" marL="0" marR="0" rtl="0" algn="ctr">
                        <a:lnSpc>
                          <a:spcPct val="12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Hardware</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2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Quantity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r>
              <a:tr h="1058325">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Desktop</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50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1058325">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Laptops</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209999"/>
                        </a:lnSpc>
                        <a:spcBef>
                          <a:spcPts val="0"/>
                        </a:spcBef>
                        <a:spcAft>
                          <a:spcPts val="0"/>
                        </a:spcAft>
                        <a:buClr>
                          <a:srgbClr val="5E5E5E"/>
                        </a:buClr>
                        <a:buSzPts val="2000"/>
                        <a:buFont typeface="Montserrat"/>
                        <a:buNone/>
                      </a:pPr>
                      <a:r>
                        <a:rPr lang="en-US" sz="2000" u="none" cap="none" strike="noStrike">
                          <a:solidFill>
                            <a:srgbClr val="5E5E5E"/>
                          </a:solidFill>
                          <a:latin typeface="Montserrat"/>
                          <a:ea typeface="Montserrat"/>
                          <a:cs typeface="Montserrat"/>
                          <a:sym typeface="Montserrat"/>
                        </a:rPr>
                        <a:t>15</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descr="luca-bravo-9l_326FISzk-unsplash.jpg" id="70" name="Google Shape;70;p15"/>
          <p:cNvPicPr preferRelativeResize="0"/>
          <p:nvPr/>
        </p:nvPicPr>
        <p:blipFill rotWithShape="1">
          <a:blip r:embed="rId3">
            <a:alphaModFix/>
          </a:blip>
          <a:srcRect b="3797" l="18377" r="25040" t="6820"/>
          <a:stretch/>
        </p:blipFill>
        <p:spPr>
          <a:xfrm>
            <a:off x="-2043841" y="-5391"/>
            <a:ext cx="9272638" cy="9764382"/>
          </a:xfrm>
          <a:prstGeom prst="rect">
            <a:avLst/>
          </a:prstGeom>
          <a:noFill/>
          <a:ln>
            <a:noFill/>
          </a:ln>
        </p:spPr>
      </p:pic>
      <p:sp>
        <p:nvSpPr>
          <p:cNvPr id="71" name="Google Shape;71;p15"/>
          <p:cNvSpPr/>
          <p:nvPr/>
        </p:nvSpPr>
        <p:spPr>
          <a:xfrm>
            <a:off x="4292070" y="641813"/>
            <a:ext cx="8102998" cy="8469974"/>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72" name="Google Shape;72;p15"/>
          <p:cNvSpPr txBox="1"/>
          <p:nvPr/>
        </p:nvSpPr>
        <p:spPr>
          <a:xfrm>
            <a:off x="5421731" y="1911349"/>
            <a:ext cx="5843677" cy="59309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4400"/>
              <a:buFont typeface="Montserrat Medium"/>
              <a:buNone/>
            </a:pPr>
            <a:r>
              <a:rPr b="0" i="0" lang="en-US" sz="4400" u="none" cap="none" strike="noStrike">
                <a:solidFill>
                  <a:srgbClr val="FFFFFF"/>
                </a:solidFill>
                <a:latin typeface="Montserrat Medium"/>
                <a:ea typeface="Montserrat Medium"/>
                <a:cs typeface="Montserrat Medium"/>
                <a:sym typeface="Montserrat Medium"/>
              </a:rPr>
              <a:t>The Company</a:t>
            </a:r>
            <a:endParaRPr/>
          </a:p>
          <a:p>
            <a:pPr indent="0" lvl="0" marL="0" marR="0" rtl="0" algn="l">
              <a:lnSpc>
                <a:spcPct val="150000"/>
              </a:lnSpc>
              <a:spcBef>
                <a:spcPts val="0"/>
              </a:spcBef>
              <a:spcAft>
                <a:spcPts val="0"/>
              </a:spcAft>
              <a:buClr>
                <a:srgbClr val="FFFFFF"/>
              </a:buClr>
              <a:buSzPts val="4400"/>
              <a:buFont typeface="Montserrat Medium"/>
              <a:buNone/>
            </a:pPr>
            <a:r>
              <a:rPr b="0" i="0" lang="en-US" sz="4400" u="none" cap="none" strike="noStrike">
                <a:solidFill>
                  <a:srgbClr val="FFFFFF"/>
                </a:solidFill>
                <a:latin typeface="Montserrat Medium"/>
                <a:ea typeface="Montserrat Medium"/>
                <a:cs typeface="Montserrat Medium"/>
                <a:sym typeface="Montserrat Medium"/>
              </a:rPr>
              <a:t>Products &amp; Services</a:t>
            </a:r>
            <a:endParaRPr/>
          </a:p>
          <a:p>
            <a:pPr indent="0" lvl="0" marL="0" marR="0" rtl="0" algn="l">
              <a:lnSpc>
                <a:spcPct val="150000"/>
              </a:lnSpc>
              <a:spcBef>
                <a:spcPts val="0"/>
              </a:spcBef>
              <a:spcAft>
                <a:spcPts val="0"/>
              </a:spcAft>
              <a:buClr>
                <a:srgbClr val="FFFFFF"/>
              </a:buClr>
              <a:buSzPts val="4400"/>
              <a:buFont typeface="Montserrat Medium"/>
              <a:buNone/>
            </a:pPr>
            <a:r>
              <a:rPr b="0" i="0" lang="en-US" sz="4400" u="none" cap="none" strike="noStrike">
                <a:solidFill>
                  <a:srgbClr val="FFFFFF"/>
                </a:solidFill>
                <a:latin typeface="Montserrat Medium"/>
                <a:ea typeface="Montserrat Medium"/>
                <a:cs typeface="Montserrat Medium"/>
                <a:sym typeface="Montserrat Medium"/>
              </a:rPr>
              <a:t>Execution</a:t>
            </a:r>
            <a:endParaRPr/>
          </a:p>
          <a:p>
            <a:pPr indent="0" lvl="0" marL="0" marR="0" rtl="0" algn="l">
              <a:lnSpc>
                <a:spcPct val="150000"/>
              </a:lnSpc>
              <a:spcBef>
                <a:spcPts val="0"/>
              </a:spcBef>
              <a:spcAft>
                <a:spcPts val="0"/>
              </a:spcAft>
              <a:buClr>
                <a:srgbClr val="FFFFFF"/>
              </a:buClr>
              <a:buSzPts val="4400"/>
              <a:buFont typeface="Montserrat Medium"/>
              <a:buNone/>
            </a:pPr>
            <a:r>
              <a:rPr b="0" i="0" lang="en-US" sz="4400" u="none" cap="none" strike="noStrike">
                <a:solidFill>
                  <a:srgbClr val="FFFFFF"/>
                </a:solidFill>
                <a:latin typeface="Montserrat Medium"/>
                <a:ea typeface="Montserrat Medium"/>
                <a:cs typeface="Montserrat Medium"/>
                <a:sym typeface="Montserrat Medium"/>
              </a:rPr>
              <a:t>Operational Plan</a:t>
            </a:r>
            <a:endParaRPr/>
          </a:p>
          <a:p>
            <a:pPr indent="0" lvl="0" marL="0" marR="0" rtl="0" algn="l">
              <a:lnSpc>
                <a:spcPct val="150000"/>
              </a:lnSpc>
              <a:spcBef>
                <a:spcPts val="0"/>
              </a:spcBef>
              <a:spcAft>
                <a:spcPts val="0"/>
              </a:spcAft>
              <a:buClr>
                <a:srgbClr val="FFFFFF"/>
              </a:buClr>
              <a:buSzPts val="4400"/>
              <a:buFont typeface="Montserrat Medium"/>
              <a:buNone/>
            </a:pPr>
            <a:r>
              <a:rPr b="0" i="0" lang="en-US" sz="4400" u="none" cap="none" strike="noStrike">
                <a:solidFill>
                  <a:srgbClr val="FFFFFF"/>
                </a:solidFill>
                <a:latin typeface="Montserrat Medium"/>
                <a:ea typeface="Montserrat Medium"/>
                <a:cs typeface="Montserrat Medium"/>
                <a:sym typeface="Montserrat Medium"/>
              </a:rPr>
              <a:t>Start-Up Summary</a:t>
            </a:r>
            <a:endParaRPr/>
          </a:p>
          <a:p>
            <a:pPr indent="0" lvl="0" marL="0" marR="0" rtl="0" algn="l">
              <a:lnSpc>
                <a:spcPct val="150000"/>
              </a:lnSpc>
              <a:spcBef>
                <a:spcPts val="0"/>
              </a:spcBef>
              <a:spcAft>
                <a:spcPts val="0"/>
              </a:spcAft>
              <a:buClr>
                <a:srgbClr val="FFFFFF"/>
              </a:buClr>
              <a:buSzPts val="4400"/>
              <a:buFont typeface="Montserrat Medium"/>
              <a:buNone/>
            </a:pPr>
            <a:r>
              <a:rPr b="0" i="0" lang="en-US" sz="4400" u="none" cap="none" strike="noStrike">
                <a:solidFill>
                  <a:srgbClr val="FFFFFF"/>
                </a:solidFill>
                <a:latin typeface="Montserrat Medium"/>
                <a:ea typeface="Montserrat Medium"/>
                <a:cs typeface="Montserrat Medium"/>
                <a:sym typeface="Montserrat Medium"/>
              </a:rPr>
              <a:t>Testimonials</a:t>
            </a:r>
            <a:endParaRPr/>
          </a:p>
        </p:txBody>
      </p:sp>
      <p:cxnSp>
        <p:nvCxnSpPr>
          <p:cNvPr id="73" name="Google Shape;73;p15"/>
          <p:cNvCxnSpPr/>
          <p:nvPr/>
        </p:nvCxnSpPr>
        <p:spPr>
          <a:xfrm rot="10800000">
            <a:off x="-675614" y="1391609"/>
            <a:ext cx="9430544" cy="1"/>
          </a:xfrm>
          <a:prstGeom prst="straightConnector1">
            <a:avLst/>
          </a:prstGeom>
          <a:noFill/>
          <a:ln cap="flat" cmpd="sng" w="25400">
            <a:solidFill>
              <a:srgbClr val="FFFFFF"/>
            </a:solidFill>
            <a:prstDash val="solid"/>
            <a:miter lim="400000"/>
            <a:headEnd len="sm" w="sm" type="none"/>
            <a:tailEnd len="sm" w="sm" type="none"/>
          </a:ln>
        </p:spPr>
      </p:cxnSp>
      <p:cxnSp>
        <p:nvCxnSpPr>
          <p:cNvPr id="74" name="Google Shape;74;p15"/>
          <p:cNvCxnSpPr/>
          <p:nvPr/>
        </p:nvCxnSpPr>
        <p:spPr>
          <a:xfrm rot="10800000">
            <a:off x="7376186" y="8364562"/>
            <a:ext cx="9430544" cy="1"/>
          </a:xfrm>
          <a:prstGeom prst="straightConnector1">
            <a:avLst/>
          </a:prstGeom>
          <a:noFill/>
          <a:ln cap="flat" cmpd="sng" w="25400">
            <a:solidFill>
              <a:srgbClr val="FFFFFF"/>
            </a:solidFill>
            <a:prstDash val="solid"/>
            <a:miter lim="4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33"/>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07" name="Google Shape;507;p33"/>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08" name="Google Shape;508;p33"/>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09" name="Google Shape;509;p33"/>
          <p:cNvSpPr/>
          <p:nvPr/>
        </p:nvSpPr>
        <p:spPr>
          <a:xfrm>
            <a:off x="6504682" y="-5391"/>
            <a:ext cx="2179836"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0" name="Google Shape;510;p33"/>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1" name="Google Shape;511;p33"/>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12" name="Google Shape;512;p33"/>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513" name="Google Shape;513;p33"/>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514" name="Google Shape;514;p33"/>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515" name="Google Shape;515;p33"/>
          <p:cNvSpPr txBox="1"/>
          <p:nvPr/>
        </p:nvSpPr>
        <p:spPr>
          <a:xfrm>
            <a:off x="6731595" y="274009"/>
            <a:ext cx="17625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Operational</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Plan</a:t>
            </a:r>
            <a:endParaRPr/>
          </a:p>
        </p:txBody>
      </p:sp>
      <p:sp>
        <p:nvSpPr>
          <p:cNvPr id="516" name="Google Shape;516;p33"/>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517" name="Google Shape;517;p33"/>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518" name="Google Shape;518;p33"/>
          <p:cNvSpPr txBox="1"/>
          <p:nvPr/>
        </p:nvSpPr>
        <p:spPr>
          <a:xfrm>
            <a:off x="620649" y="2266950"/>
            <a:ext cx="3660268"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I.T.</a:t>
            </a:r>
            <a:r>
              <a:rPr b="0" i="0" lang="en-US" sz="3000" u="none" cap="none" strike="noStrike">
                <a:solidFill>
                  <a:srgbClr val="5E5E5E"/>
                </a:solidFill>
                <a:latin typeface="Montserrat ExtraBold"/>
                <a:ea typeface="Montserrat ExtraBold"/>
                <a:cs typeface="Montserrat ExtraBold"/>
                <a:sym typeface="Montserrat ExtraBold"/>
              </a:rPr>
              <a:t> Infrastructure</a:t>
            </a:r>
            <a:endParaRPr/>
          </a:p>
        </p:txBody>
      </p:sp>
      <p:grpSp>
        <p:nvGrpSpPr>
          <p:cNvPr id="519" name="Google Shape;519;p33"/>
          <p:cNvGrpSpPr/>
          <p:nvPr/>
        </p:nvGrpSpPr>
        <p:grpSpPr>
          <a:xfrm>
            <a:off x="-2903737" y="2984605"/>
            <a:ext cx="7119667" cy="75991"/>
            <a:chOff x="0" y="0"/>
            <a:chExt cx="7119665" cy="75990"/>
          </a:xfrm>
        </p:grpSpPr>
        <p:cxnSp>
          <p:nvCxnSpPr>
            <p:cNvPr id="520" name="Google Shape;520;p33"/>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521" name="Google Shape;521;p33"/>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522" name="Google Shape;522;p33"/>
          <p:cNvGraphicFramePr/>
          <p:nvPr/>
        </p:nvGraphicFramePr>
        <p:xfrm>
          <a:off x="952500" y="3840790"/>
          <a:ext cx="3000000" cy="3000000"/>
        </p:xfrm>
        <a:graphic>
          <a:graphicData uri="http://schemas.openxmlformats.org/drawingml/2006/table">
            <a:tbl>
              <a:tblPr firstCol="1" firstRow="1">
                <a:noFill/>
                <a:tableStyleId>{744E1FF5-66CC-4AFC-BA1F-00C20B36CA86}</a:tableStyleId>
              </a:tblPr>
              <a:tblGrid>
                <a:gridCol w="3699925"/>
                <a:gridCol w="3699925"/>
                <a:gridCol w="3699925"/>
              </a:tblGrid>
              <a:tr h="1016000">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Infrastructure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Existing (Y/N)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Description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10160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Social Media</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The company has Twitter &amp; Instagram accounts.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10160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Website</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Website is still in development.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1016000">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Network Speed</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Y</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Network is working properly &amp; causes no delay in company operations.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r h="1016000">
                <a:tc>
                  <a:txBody>
                    <a:bodyPr/>
                    <a:lstStyle/>
                    <a:p>
                      <a:pPr indent="0" lvl="0" marL="0" marR="0" rtl="0" algn="ctr">
                        <a:lnSpc>
                          <a:spcPct val="231250"/>
                        </a:lnSpc>
                        <a:spcBef>
                          <a:spcPts val="0"/>
                        </a:spcBef>
                        <a:spcAft>
                          <a:spcPts val="0"/>
                        </a:spcAft>
                        <a:buClr>
                          <a:srgbClr val="5E5E5E"/>
                        </a:buClr>
                        <a:buSzPts val="1600"/>
                        <a:buFont typeface="Montserrat"/>
                        <a:buNone/>
                      </a:pPr>
                      <a:r>
                        <a:rPr lang="en-US" sz="1600" u="none" cap="none" strike="noStrike">
                          <a:solidFill>
                            <a:srgbClr val="5E5E5E"/>
                          </a:solidFill>
                          <a:latin typeface="Montserrat"/>
                          <a:ea typeface="Montserrat"/>
                          <a:cs typeface="Montserrat"/>
                          <a:sym typeface="Montserrat"/>
                        </a:rPr>
                        <a:t>Data Storage</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12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rgbClr val="5E5E5E"/>
                        </a:buClr>
                        <a:buSzPts val="1600"/>
                        <a:buFont typeface="Montserrat"/>
                        <a:buNone/>
                      </a:pPr>
                      <a:r>
                        <a:rPr lang="en-US" sz="1600" u="none" cap="none" strike="noStrike">
                          <a:solidFill>
                            <a:srgbClr val="5E5E5E"/>
                          </a:solidFill>
                          <a:latin typeface="Montserrat"/>
                          <a:ea typeface="Montserrat"/>
                          <a:cs typeface="Montserrat"/>
                          <a:sym typeface="Montserrat"/>
                        </a:rPr>
                        <a:t>Company data storage as of now is still limited.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34"/>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28" name="Google Shape;528;p34"/>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29" name="Google Shape;529;p34"/>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30" name="Google Shape;530;p34"/>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31" name="Google Shape;531;p34"/>
          <p:cNvSpPr/>
          <p:nvPr/>
        </p:nvSpPr>
        <p:spPr>
          <a:xfrm>
            <a:off x="8665104"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32" name="Google Shape;532;p34"/>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33" name="Google Shape;533;p34"/>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534" name="Google Shape;534;p34"/>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535" name="Google Shape;535;p34"/>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536" name="Google Shape;536;p34"/>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537" name="Google Shape;537;p34"/>
          <p:cNvSpPr txBox="1"/>
          <p:nvPr/>
        </p:nvSpPr>
        <p:spPr>
          <a:xfrm>
            <a:off x="9057842" y="274009"/>
            <a:ext cx="140563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Start-Up</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Summary</a:t>
            </a:r>
            <a:endParaRPr/>
          </a:p>
        </p:txBody>
      </p:sp>
      <p:sp>
        <p:nvSpPr>
          <p:cNvPr id="538" name="Google Shape;538;p34"/>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539" name="Google Shape;539;p34"/>
          <p:cNvSpPr txBox="1"/>
          <p:nvPr/>
        </p:nvSpPr>
        <p:spPr>
          <a:xfrm>
            <a:off x="620649" y="2266950"/>
            <a:ext cx="488442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Total Funding</a:t>
            </a:r>
            <a:r>
              <a:rPr b="0" i="0" lang="en-US" sz="3000" u="none" cap="none" strike="noStrike">
                <a:solidFill>
                  <a:srgbClr val="5E5E5E"/>
                </a:solidFill>
                <a:latin typeface="Montserrat ExtraBold"/>
                <a:ea typeface="Montserrat ExtraBold"/>
                <a:cs typeface="Montserrat ExtraBold"/>
                <a:sym typeface="Montserrat ExtraBold"/>
              </a:rPr>
              <a:t> Required</a:t>
            </a:r>
            <a:endParaRPr/>
          </a:p>
        </p:txBody>
      </p:sp>
      <p:grpSp>
        <p:nvGrpSpPr>
          <p:cNvPr id="540" name="Google Shape;540;p34"/>
          <p:cNvGrpSpPr/>
          <p:nvPr/>
        </p:nvGrpSpPr>
        <p:grpSpPr>
          <a:xfrm>
            <a:off x="-1697237" y="2984605"/>
            <a:ext cx="7119667" cy="75991"/>
            <a:chOff x="0" y="0"/>
            <a:chExt cx="7119665" cy="75990"/>
          </a:xfrm>
        </p:grpSpPr>
        <p:cxnSp>
          <p:nvCxnSpPr>
            <p:cNvPr id="541" name="Google Shape;541;p34"/>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542" name="Google Shape;542;p34"/>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543" name="Google Shape;543;p34"/>
          <p:cNvSpPr txBox="1"/>
          <p:nvPr/>
        </p:nvSpPr>
        <p:spPr>
          <a:xfrm>
            <a:off x="977091" y="3666645"/>
            <a:ext cx="11050618" cy="8636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The start-up cost of 70K USD will be provided by the owner, which will be used for salary, equipment &amp; other operational expenses.</a:t>
            </a:r>
            <a:endParaRPr/>
          </a:p>
        </p:txBody>
      </p:sp>
      <p:graphicFrame>
        <p:nvGraphicFramePr>
          <p:cNvPr id="544" name="Google Shape;544;p34"/>
          <p:cNvGraphicFramePr/>
          <p:nvPr/>
        </p:nvGraphicFramePr>
        <p:xfrm>
          <a:off x="952500" y="5212390"/>
          <a:ext cx="3000000" cy="3000000"/>
        </p:xfrm>
        <a:graphic>
          <a:graphicData uri="http://schemas.openxmlformats.org/drawingml/2006/table">
            <a:tbl>
              <a:tblPr>
                <a:noFill/>
                <a:tableStyleId>{744E1FF5-66CC-4AFC-BA1F-00C20B36CA86}</a:tableStyleId>
              </a:tblPr>
              <a:tblGrid>
                <a:gridCol w="5549900"/>
                <a:gridCol w="5549900"/>
              </a:tblGrid>
              <a:tr h="952500">
                <a:tc>
                  <a:txBody>
                    <a:bodyPr/>
                    <a:lstStyle/>
                    <a:p>
                      <a:pPr indent="0" lvl="0" marL="0" marR="0" rtl="0" algn="ctr">
                        <a:lnSpc>
                          <a:spcPct val="182142"/>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Start-Up Funding</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chemeClr val="dk1"/>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9525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Expenses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$40,000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9525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952500">
                <a:tc>
                  <a:txBody>
                    <a:bodyPr/>
                    <a:lstStyle/>
                    <a:p>
                      <a:pPr indent="0" lvl="0" marL="0" marR="0" rtl="0" algn="ctr">
                        <a:lnSpc>
                          <a:spcPct val="182142"/>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Total Funding Required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96428"/>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35"/>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50" name="Google Shape;550;p35"/>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51" name="Google Shape;551;p35"/>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52" name="Google Shape;552;p35"/>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53" name="Google Shape;553;p35"/>
          <p:cNvSpPr/>
          <p:nvPr/>
        </p:nvSpPr>
        <p:spPr>
          <a:xfrm>
            <a:off x="8665104"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54" name="Google Shape;554;p35"/>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55" name="Google Shape;555;p35"/>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556" name="Google Shape;556;p35"/>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557" name="Google Shape;557;p35"/>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558" name="Google Shape;558;p35"/>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559" name="Google Shape;559;p35"/>
          <p:cNvSpPr txBox="1"/>
          <p:nvPr/>
        </p:nvSpPr>
        <p:spPr>
          <a:xfrm>
            <a:off x="9057842" y="274009"/>
            <a:ext cx="140563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Start-Up</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Summary</a:t>
            </a:r>
            <a:endParaRPr/>
          </a:p>
        </p:txBody>
      </p:sp>
      <p:sp>
        <p:nvSpPr>
          <p:cNvPr id="560" name="Google Shape;560;p35"/>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561" name="Google Shape;561;p35"/>
          <p:cNvSpPr txBox="1"/>
          <p:nvPr/>
        </p:nvSpPr>
        <p:spPr>
          <a:xfrm>
            <a:off x="620649" y="2266950"/>
            <a:ext cx="2566417"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Total</a:t>
            </a:r>
            <a:r>
              <a:rPr b="0" i="0" lang="en-US" sz="3000" u="none" cap="none" strike="noStrike">
                <a:solidFill>
                  <a:srgbClr val="5E5E5E"/>
                </a:solidFill>
                <a:latin typeface="Montserrat ExtraBold"/>
                <a:ea typeface="Montserrat ExtraBold"/>
                <a:cs typeface="Montserrat ExtraBold"/>
                <a:sym typeface="Montserrat ExtraBold"/>
              </a:rPr>
              <a:t> Assets</a:t>
            </a:r>
            <a:endParaRPr/>
          </a:p>
        </p:txBody>
      </p:sp>
      <p:grpSp>
        <p:nvGrpSpPr>
          <p:cNvPr id="562" name="Google Shape;562;p35"/>
          <p:cNvGrpSpPr/>
          <p:nvPr/>
        </p:nvGrpSpPr>
        <p:grpSpPr>
          <a:xfrm>
            <a:off x="-4046737" y="2984605"/>
            <a:ext cx="7119667" cy="75991"/>
            <a:chOff x="0" y="0"/>
            <a:chExt cx="7119665" cy="75990"/>
          </a:xfrm>
        </p:grpSpPr>
        <p:cxnSp>
          <p:nvCxnSpPr>
            <p:cNvPr id="563" name="Google Shape;563;p35"/>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564" name="Google Shape;564;p35"/>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565" name="Google Shape;565;p35"/>
          <p:cNvGraphicFramePr/>
          <p:nvPr/>
        </p:nvGraphicFramePr>
        <p:xfrm>
          <a:off x="952500" y="3840790"/>
          <a:ext cx="3000000" cy="3000000"/>
        </p:xfrm>
        <a:graphic>
          <a:graphicData uri="http://schemas.openxmlformats.org/drawingml/2006/table">
            <a:tbl>
              <a:tblPr>
                <a:noFill/>
                <a:tableStyleId>{744E1FF5-66CC-4AFC-BA1F-00C20B36CA86}</a:tableStyleId>
              </a:tblPr>
              <a:tblGrid>
                <a:gridCol w="5549900"/>
                <a:gridCol w="5549900"/>
              </a:tblGrid>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Non-Cash Assets from Start-Up</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Cash Requirements from Start-up</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Additional Cash Raised</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46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Cash Balance on Starting Date</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$2,000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846675">
                <a:tc>
                  <a:txBody>
                    <a:bodyPr/>
                    <a:lstStyle/>
                    <a:p>
                      <a:pPr indent="0" lvl="0" marL="0" marR="0" rtl="0" algn="ctr">
                        <a:lnSpc>
                          <a:spcPct val="182142"/>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Total Assets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96428"/>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$30,000</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36"/>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71" name="Google Shape;571;p36"/>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72" name="Google Shape;572;p36"/>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73" name="Google Shape;573;p36"/>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74" name="Google Shape;574;p36"/>
          <p:cNvSpPr/>
          <p:nvPr/>
        </p:nvSpPr>
        <p:spPr>
          <a:xfrm>
            <a:off x="8665104"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75" name="Google Shape;575;p36"/>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76" name="Google Shape;576;p36"/>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577" name="Google Shape;577;p36"/>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578" name="Google Shape;578;p36"/>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579" name="Google Shape;579;p36"/>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580" name="Google Shape;580;p36"/>
          <p:cNvSpPr txBox="1"/>
          <p:nvPr/>
        </p:nvSpPr>
        <p:spPr>
          <a:xfrm>
            <a:off x="9057842" y="274009"/>
            <a:ext cx="140563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Start-Up</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Summary</a:t>
            </a:r>
            <a:endParaRPr/>
          </a:p>
        </p:txBody>
      </p:sp>
      <p:sp>
        <p:nvSpPr>
          <p:cNvPr id="581" name="Google Shape;581;p36"/>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582" name="Google Shape;582;p36"/>
          <p:cNvSpPr txBox="1"/>
          <p:nvPr/>
        </p:nvSpPr>
        <p:spPr>
          <a:xfrm>
            <a:off x="620649" y="2266950"/>
            <a:ext cx="5125594"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Total Capital</a:t>
            </a:r>
            <a:r>
              <a:rPr b="0" i="0" lang="en-US" sz="3000" u="none" cap="none" strike="noStrike">
                <a:solidFill>
                  <a:srgbClr val="5E5E5E"/>
                </a:solidFill>
                <a:latin typeface="Montserrat ExtraBold"/>
                <a:ea typeface="Montserrat ExtraBold"/>
                <a:cs typeface="Montserrat ExtraBold"/>
                <a:sym typeface="Montserrat ExtraBold"/>
              </a:rPr>
              <a:t> &amp; Liabilities</a:t>
            </a:r>
            <a:endParaRPr/>
          </a:p>
        </p:txBody>
      </p:sp>
      <p:grpSp>
        <p:nvGrpSpPr>
          <p:cNvPr id="583" name="Google Shape;583;p36"/>
          <p:cNvGrpSpPr/>
          <p:nvPr/>
        </p:nvGrpSpPr>
        <p:grpSpPr>
          <a:xfrm>
            <a:off x="-1455937" y="2984605"/>
            <a:ext cx="7119667" cy="75991"/>
            <a:chOff x="0" y="0"/>
            <a:chExt cx="7119665" cy="75990"/>
          </a:xfrm>
        </p:grpSpPr>
        <p:cxnSp>
          <p:nvCxnSpPr>
            <p:cNvPr id="584" name="Google Shape;584;p36"/>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585" name="Google Shape;585;p36"/>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586" name="Google Shape;586;p36"/>
          <p:cNvGraphicFramePr/>
          <p:nvPr/>
        </p:nvGraphicFramePr>
        <p:xfrm>
          <a:off x="952500" y="3840790"/>
          <a:ext cx="3000000" cy="3000000"/>
        </p:xfrm>
        <a:graphic>
          <a:graphicData uri="http://schemas.openxmlformats.org/drawingml/2006/table">
            <a:tbl>
              <a:tblPr>
                <a:noFill/>
                <a:tableStyleId>{744E1FF5-66CC-4AFC-BA1F-00C20B36CA86}</a:tableStyleId>
              </a:tblPr>
              <a:tblGrid>
                <a:gridCol w="5549900"/>
                <a:gridCol w="5549900"/>
              </a:tblGrid>
              <a:tr h="48462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Capital</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307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Planned Investment</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37500"/>
                        </a:lnSpc>
                        <a:spcBef>
                          <a:spcPts val="0"/>
                        </a:spcBef>
                        <a:spcAft>
                          <a:spcPts val="0"/>
                        </a:spcAft>
                        <a:buClr>
                          <a:srgbClr val="5E5E5E"/>
                        </a:buClr>
                        <a:buSzPts val="1600"/>
                        <a:buFont typeface="Montserrat"/>
                        <a:buNone/>
                      </a:pPr>
                      <a:r>
                        <a:t/>
                      </a:r>
                      <a:endParaRPr sz="1600" u="none" cap="none" strike="noStrike"/>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307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Owner</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$70,000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307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307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Additional Investment Requirement</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$ 0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53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Planned Investment</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256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$70,000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5307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Loss at Start-Up (Start-Up Expenses)</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53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Capital</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256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$40,000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5653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Liabilities</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256250"/>
                        </a:lnSpc>
                        <a:spcBef>
                          <a:spcPts val="0"/>
                        </a:spcBef>
                        <a:spcAft>
                          <a:spcPts val="0"/>
                        </a:spcAft>
                        <a:buClr>
                          <a:srgbClr val="5E5E5E"/>
                        </a:buClr>
                        <a:buSzPts val="1600"/>
                        <a:buFont typeface="Montserrat"/>
                        <a:buNone/>
                      </a:pPr>
                      <a:r>
                        <a:rPr lang="en-US" sz="1600" u="none" cap="none" strike="noStrike">
                          <a:solidFill>
                            <a:srgbClr val="5E5E5E"/>
                          </a:solidFill>
                          <a:latin typeface="Montserrat"/>
                          <a:ea typeface="Montserrat"/>
                          <a:cs typeface="Montserrat"/>
                          <a:sym typeface="Montserrat"/>
                        </a:rPr>
                        <a:t>$0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tcPr>
                </a:tc>
              </a:tr>
              <a:tr h="56537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Capital &amp; Liabilities</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256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$40,000</a:t>
                      </a:r>
                      <a:endParaRPr/>
                    </a:p>
                  </a:txBody>
                  <a:tcPr marT="50800" marB="50800" marR="50800" marL="50800">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37"/>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92" name="Google Shape;592;p37"/>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93" name="Google Shape;593;p37"/>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94" name="Google Shape;594;p37"/>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95" name="Google Shape;595;p37"/>
          <p:cNvSpPr/>
          <p:nvPr/>
        </p:nvSpPr>
        <p:spPr>
          <a:xfrm>
            <a:off x="8665104"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96" name="Google Shape;596;p37"/>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597" name="Google Shape;597;p37"/>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598" name="Google Shape;598;p37"/>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599" name="Google Shape;599;p37"/>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600" name="Google Shape;600;p37"/>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601" name="Google Shape;601;p37"/>
          <p:cNvSpPr txBox="1"/>
          <p:nvPr/>
        </p:nvSpPr>
        <p:spPr>
          <a:xfrm>
            <a:off x="9057842" y="274009"/>
            <a:ext cx="140563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Start-Up</a:t>
            </a:r>
            <a:endParaRPr/>
          </a:p>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Summary</a:t>
            </a:r>
            <a:endParaRPr/>
          </a:p>
        </p:txBody>
      </p:sp>
      <p:sp>
        <p:nvSpPr>
          <p:cNvPr id="602" name="Google Shape;602;p37"/>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603" name="Google Shape;603;p37"/>
          <p:cNvSpPr txBox="1"/>
          <p:nvPr/>
        </p:nvSpPr>
        <p:spPr>
          <a:xfrm>
            <a:off x="620649" y="2266950"/>
            <a:ext cx="5125594"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Total Capital</a:t>
            </a:r>
            <a:r>
              <a:rPr b="0" i="0" lang="en-US" sz="3000" u="none" cap="none" strike="noStrike">
                <a:solidFill>
                  <a:srgbClr val="5E5E5E"/>
                </a:solidFill>
                <a:latin typeface="Montserrat ExtraBold"/>
                <a:ea typeface="Montserrat ExtraBold"/>
                <a:cs typeface="Montserrat ExtraBold"/>
                <a:sym typeface="Montserrat ExtraBold"/>
              </a:rPr>
              <a:t> &amp; Liabilities</a:t>
            </a:r>
            <a:endParaRPr/>
          </a:p>
        </p:txBody>
      </p:sp>
      <p:grpSp>
        <p:nvGrpSpPr>
          <p:cNvPr id="604" name="Google Shape;604;p37"/>
          <p:cNvGrpSpPr/>
          <p:nvPr/>
        </p:nvGrpSpPr>
        <p:grpSpPr>
          <a:xfrm>
            <a:off x="-1455937" y="2984605"/>
            <a:ext cx="7119667" cy="75991"/>
            <a:chOff x="0" y="0"/>
            <a:chExt cx="7119665" cy="75990"/>
          </a:xfrm>
        </p:grpSpPr>
        <p:cxnSp>
          <p:nvCxnSpPr>
            <p:cNvPr id="605" name="Google Shape;605;p37"/>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606" name="Google Shape;606;p37"/>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607" name="Google Shape;607;p37"/>
          <p:cNvGraphicFramePr/>
          <p:nvPr/>
        </p:nvGraphicFramePr>
        <p:xfrm>
          <a:off x="645450" y="3206740"/>
          <a:ext cx="3000000" cy="3000000"/>
        </p:xfrm>
        <a:graphic>
          <a:graphicData uri="http://schemas.openxmlformats.org/drawingml/2006/table">
            <a:tbl>
              <a:tblPr>
                <a:noFill/>
                <a:tableStyleId>{744E1FF5-66CC-4AFC-BA1F-00C20B36CA86}</a:tableStyleId>
              </a:tblPr>
              <a:tblGrid>
                <a:gridCol w="2604325"/>
                <a:gridCol w="2604325"/>
              </a:tblGrid>
              <a:tr h="59132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Start-Up</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5E5E5E"/>
                        </a:buClr>
                        <a:buSzPts val="1600"/>
                        <a:buFont typeface="Montserrat"/>
                        <a:buNone/>
                      </a:pPr>
                      <a:r>
                        <a:t/>
                      </a:r>
                      <a:endParaRPr sz="1600" u="none" cap="none" strike="noStrike"/>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1126075">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Requirements Start-Up Expenses Rent - 5 Months</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tcPr>
                </a:tc>
              </a:tr>
              <a:tr h="5489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Advertising</a:t>
                      </a:r>
                      <a:endParaRPr/>
                    </a:p>
                  </a:txBody>
                  <a:tcPr marT="50800" marB="50800" marR="50800" marL="50800" anchor="ctr">
                    <a:lnL cap="flat" cmpd="sng" w="12700">
                      <a:solidFill>
                        <a:srgbClr val="5E5E5E"/>
                      </a:solidFill>
                      <a:prstDash val="solid"/>
                      <a:round/>
                      <a:headEnd len="sm" w="sm" type="none"/>
                      <a:tailEnd len="sm" w="sm" type="none"/>
                    </a:lnL>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R cap="flat" cmpd="sng" w="12700">
                      <a:solidFill>
                        <a:srgbClr val="5E5E5E"/>
                      </a:solidFill>
                      <a:prstDash val="solid"/>
                      <a:round/>
                      <a:headEnd len="sm" w="sm" type="none"/>
                      <a:tailEnd len="sm" w="sm" type="none"/>
                    </a:lnR>
                    <a:solidFill>
                      <a:srgbClr val="D6D5D5"/>
                    </a:solidFill>
                  </a:tcPr>
                </a:tc>
              </a:tr>
              <a:tr h="5489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Legal Fees</a:t>
                      </a:r>
                      <a:endParaRPr/>
                    </a:p>
                  </a:txBody>
                  <a:tcPr marT="50800" marB="50800" marR="50800" marL="50800" anchor="ctr">
                    <a:lnL cap="flat" cmpd="sng" w="12700">
                      <a:solidFill>
                        <a:srgbClr val="5E5E5E"/>
                      </a:solidFill>
                      <a:prstDash val="solid"/>
                      <a:round/>
                      <a:headEnd len="sm" w="sm" type="none"/>
                      <a:tailEnd len="sm" w="sm" type="none"/>
                    </a:ln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$5,000</a:t>
                      </a:r>
                      <a:endParaRPr/>
                    </a:p>
                  </a:txBody>
                  <a:tcPr marT="50800" marB="50800" marR="50800" marL="50800" anchor="ctr">
                    <a:lnR cap="flat" cmpd="sng" w="12700">
                      <a:solidFill>
                        <a:srgbClr val="5E5E5E"/>
                      </a:solidFill>
                      <a:prstDash val="solid"/>
                      <a:round/>
                      <a:headEnd len="sm" w="sm" type="none"/>
                      <a:tailEnd len="sm" w="sm" type="none"/>
                    </a:lnR>
                  </a:tcPr>
                </a:tc>
              </a:tr>
              <a:tr h="6083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Staff Training</a:t>
                      </a:r>
                      <a:endParaRPr/>
                    </a:p>
                  </a:txBody>
                  <a:tcPr marT="50800" marB="50800" marR="50800" marL="50800" anchor="ctr">
                    <a:lnL cap="flat" cmpd="sng" w="12700">
                      <a:solidFill>
                        <a:srgbClr val="5E5E5E"/>
                      </a:solidFill>
                      <a:prstDash val="solid"/>
                      <a:round/>
                      <a:headEnd len="sm" w="sm" type="none"/>
                      <a:tailEnd len="sm" w="sm" type="none"/>
                    </a:lnL>
                    <a:solidFill>
                      <a:srgbClr val="D6D5D5"/>
                    </a:solidFill>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$8,000</a:t>
                      </a:r>
                      <a:endParaRPr/>
                    </a:p>
                  </a:txBody>
                  <a:tcPr marT="50800" marB="50800" marR="50800" marL="50800" anchor="ctr">
                    <a:lnR cap="flat" cmpd="sng" w="12700">
                      <a:solidFill>
                        <a:srgbClr val="5E5E5E"/>
                      </a:solidFill>
                      <a:prstDash val="solid"/>
                      <a:round/>
                      <a:headEnd len="sm" w="sm" type="none"/>
                      <a:tailEnd len="sm" w="sm" type="none"/>
                    </a:lnR>
                    <a:solidFill>
                      <a:srgbClr val="D6D5D5"/>
                    </a:solidFill>
                  </a:tcPr>
                </a:tc>
              </a:tr>
              <a:tr h="5489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Insurance</a:t>
                      </a:r>
                      <a:endParaRPr/>
                    </a:p>
                  </a:txBody>
                  <a:tcPr marT="50800" marB="50800" marR="50800" marL="50800" anchor="ctr">
                    <a:lnL cap="flat" cmpd="sng" w="12700">
                      <a:solidFill>
                        <a:srgbClr val="5E5E5E"/>
                      </a:solidFill>
                      <a:prstDash val="solid"/>
                      <a:round/>
                      <a:headEnd len="sm" w="sm" type="none"/>
                      <a:tailEnd len="sm" w="sm" type="none"/>
                    </a:ln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$12,000</a:t>
                      </a:r>
                      <a:endParaRPr/>
                    </a:p>
                  </a:txBody>
                  <a:tcPr marT="50800" marB="50800" marR="50800" marL="50800" anchor="ctr">
                    <a:lnR cap="flat" cmpd="sng" w="12700">
                      <a:solidFill>
                        <a:srgbClr val="5E5E5E"/>
                      </a:solidFill>
                      <a:prstDash val="solid"/>
                      <a:round/>
                      <a:headEnd len="sm" w="sm" type="none"/>
                      <a:tailEnd len="sm" w="sm" type="none"/>
                    </a:lnR>
                  </a:tcPr>
                </a:tc>
              </a:tr>
              <a:tr h="548900">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a:t>
                      </a:r>
                      <a:endParaRPr/>
                    </a:p>
                  </a:txBody>
                  <a:tcPr marT="50800" marB="50800" marR="50800" marL="50800" anchor="ctr">
                    <a:lnL cap="flat" cmpd="sng" w="12700">
                      <a:solidFill>
                        <a:srgbClr val="5E5E5E"/>
                      </a:solidFill>
                      <a:prstDash val="solid"/>
                      <a:round/>
                      <a:headEnd len="sm" w="sm" type="none"/>
                      <a:tailEnd len="sm" w="sm" type="none"/>
                    </a:lnL>
                    <a:lnB cap="flat" cmpd="sng" w="9525">
                      <a:solidFill>
                        <a:srgbClr val="000000"/>
                      </a:solidFill>
                      <a:prstDash val="solid"/>
                      <a:round/>
                      <a:headEnd len="sm" w="sm" type="none"/>
                      <a:tailEnd len="sm" w="sm" type="none"/>
                    </a:lnB>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$0</a:t>
                      </a:r>
                      <a:endParaRPr/>
                    </a:p>
                  </a:txBody>
                  <a:tcPr marT="50800" marB="50800" marR="50800" marL="50800" anchor="ctr">
                    <a:lnR cap="flat" cmpd="sng" w="12700">
                      <a:solidFill>
                        <a:srgbClr val="5E5E5E"/>
                      </a:solidFill>
                      <a:prstDash val="solid"/>
                      <a:round/>
                      <a:headEnd len="sm" w="sm" type="none"/>
                      <a:tailEnd len="sm" w="sm" type="none"/>
                    </a:lnR>
                    <a:lnB cap="flat" cmpd="sng" w="9525">
                      <a:solidFill>
                        <a:srgbClr val="000000"/>
                      </a:solidFill>
                      <a:prstDash val="solid"/>
                      <a:round/>
                      <a:headEnd len="sm" w="sm" type="none"/>
                      <a:tailEnd len="sm" w="sm" type="none"/>
                    </a:lnB>
                    <a:solidFill>
                      <a:srgbClr val="D6D5D5"/>
                    </a:solidFill>
                  </a:tcPr>
                </a:tc>
              </a:tr>
              <a:tr h="109212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Start-Up Expenses</a:t>
                      </a:r>
                      <a:endParaRPr/>
                    </a:p>
                  </a:txBody>
                  <a:tcPr marT="50800" marB="50800" marR="50800" marL="50800" anchor="ctr">
                    <a:lnL cap="flat" cmpd="sng" w="12700">
                      <a:solidFill>
                        <a:srgbClr val="5E5E5E"/>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$40,000</a:t>
                      </a:r>
                      <a:endParaRPr/>
                    </a:p>
                  </a:txBody>
                  <a:tcPr marT="50800" marB="50800" marR="50800" marL="50800" anchor="ctr">
                    <a:lnL cap="flat" cmpd="sng" w="9525">
                      <a:solidFill>
                        <a:srgbClr val="000000"/>
                      </a:solidFill>
                      <a:prstDash val="solid"/>
                      <a:round/>
                      <a:headEnd len="sm" w="sm" type="none"/>
                      <a:tailEnd len="sm" w="sm" type="none"/>
                    </a:lnL>
                    <a:lnR cap="flat" cmpd="sng" w="12700">
                      <a:solidFill>
                        <a:srgbClr val="5E5E5E"/>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bl>
          </a:graphicData>
        </a:graphic>
      </p:graphicFrame>
      <p:graphicFrame>
        <p:nvGraphicFramePr>
          <p:cNvPr id="608" name="Google Shape;608;p37"/>
          <p:cNvGraphicFramePr/>
          <p:nvPr/>
        </p:nvGraphicFramePr>
        <p:xfrm>
          <a:off x="6985525" y="3206740"/>
          <a:ext cx="3000000" cy="3000000"/>
        </p:xfrm>
        <a:graphic>
          <a:graphicData uri="http://schemas.openxmlformats.org/drawingml/2006/table">
            <a:tbl>
              <a:tblPr>
                <a:noFill/>
                <a:tableStyleId>{744E1FF5-66CC-4AFC-BA1F-00C20B36CA86}</a:tableStyleId>
              </a:tblPr>
              <a:tblGrid>
                <a:gridCol w="2661800"/>
                <a:gridCol w="2661800"/>
              </a:tblGrid>
              <a:tr h="1213750">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Assets</a:t>
                      </a:r>
                      <a:br>
                        <a:rPr lang="en-US" sz="1400" u="none" cap="none" strike="noStrike">
                          <a:solidFill>
                            <a:srgbClr val="5E5E5E"/>
                          </a:solidFill>
                          <a:latin typeface="Montserrat"/>
                          <a:ea typeface="Montserrat"/>
                          <a:cs typeface="Montserrat"/>
                          <a:sym typeface="Montserrat"/>
                        </a:rPr>
                      </a:br>
                      <a:r>
                        <a:rPr lang="en-US" sz="1400" u="none" cap="none" strike="noStrike">
                          <a:solidFill>
                            <a:srgbClr val="5E5E5E"/>
                          </a:solidFill>
                          <a:latin typeface="Montserrat"/>
                          <a:ea typeface="Montserrat"/>
                          <a:cs typeface="Montserrat"/>
                          <a:sym typeface="Montserrat"/>
                        </a:rPr>
                        <a:t>Cash Required</a:t>
                      </a:r>
                      <a:endParaRPr/>
                    </a:p>
                  </a:txBody>
                  <a:tcPr marT="50800" marB="50800" marR="50800" marL="50800" anchor="ctr">
                    <a:lnL cap="flat" cmpd="sng" w="12700">
                      <a:solidFill>
                        <a:srgbClr val="5E5E5E"/>
                      </a:solidFill>
                      <a:prstDash val="solid"/>
                      <a:round/>
                      <a:headEnd len="sm" w="sm" type="none"/>
                      <a:tailEnd len="sm" w="sm" type="none"/>
                    </a:lnL>
                    <a:lnT cap="flat" cmpd="sng" w="12700">
                      <a:solidFill>
                        <a:srgbClr val="5E5E5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9525">
                      <a:solidFill>
                        <a:srgbClr val="000000"/>
                      </a:solidFill>
                      <a:prstDash val="solid"/>
                      <a:round/>
                      <a:headEnd len="sm" w="sm" type="none"/>
                      <a:tailEnd len="sm" w="sm" type="none"/>
                    </a:lnB>
                  </a:tcPr>
                </a:tc>
              </a:tr>
              <a:tr h="62442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Start-Up Inventory</a:t>
                      </a:r>
                      <a:endParaRPr/>
                    </a:p>
                  </a:txBody>
                  <a:tcPr marT="50800" marB="50800" marR="50800" marL="50800" anchor="ctr">
                    <a:lnL cap="flat" cmpd="sng" w="12700">
                      <a:solidFill>
                        <a:srgbClr val="5E5E5E"/>
                      </a:solidFill>
                      <a:prstDash val="solid"/>
                      <a:round/>
                      <a:headEnd len="sm" w="sm" type="none"/>
                      <a:tailEnd len="sm" w="sm" type="none"/>
                    </a:lnL>
                    <a:lnT cap="flat" cmpd="sng" w="9525">
                      <a:solidFill>
                        <a:srgbClr val="000000"/>
                      </a:solidFill>
                      <a:prstDash val="solid"/>
                      <a:round/>
                      <a:headEnd len="sm" w="sm" type="none"/>
                      <a:tailEnd len="sm" w="sm" type="none"/>
                    </a:lnT>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$10,000</a:t>
                      </a:r>
                      <a:endParaRPr/>
                    </a:p>
                  </a:txBody>
                  <a:tcPr marT="50800" marB="50800" marR="50800" marL="50800" anchor="ctr">
                    <a:lnR cap="flat" cmpd="sng" w="12700">
                      <a:solidFill>
                        <a:srgbClr val="5E5E5E"/>
                      </a:solidFill>
                      <a:prstDash val="solid"/>
                      <a:round/>
                      <a:headEnd len="sm" w="sm" type="none"/>
                      <a:tailEnd len="sm" w="sm" type="none"/>
                    </a:lnR>
                    <a:lnT cap="flat" cmpd="sng" w="9525">
                      <a:solidFill>
                        <a:srgbClr val="000000"/>
                      </a:solidFill>
                      <a:prstDash val="solid"/>
                      <a:round/>
                      <a:headEnd len="sm" w="sm" type="none"/>
                      <a:tailEnd len="sm" w="sm" type="none"/>
                    </a:lnT>
                    <a:solidFill>
                      <a:srgbClr val="D6D5D5"/>
                    </a:solidFill>
                  </a:tcPr>
                </a:tc>
              </a:tr>
              <a:tr h="65567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Other Current Assets</a:t>
                      </a:r>
                      <a:endParaRPr/>
                    </a:p>
                  </a:txBody>
                  <a:tcPr marT="50800" marB="50800" marR="50800" marL="50800" anchor="ctr">
                    <a:lnL cap="flat" cmpd="sng" w="12700">
                      <a:solidFill>
                        <a:srgbClr val="5E5E5E"/>
                      </a:solidFill>
                      <a:prstDash val="solid"/>
                      <a:round/>
                      <a:headEnd len="sm" w="sm" type="none"/>
                      <a:tailEnd len="sm" w="sm" type="none"/>
                    </a:lnL>
                  </a:tcPr>
                </a:tc>
                <a:tc>
                  <a:txBody>
                    <a:bodyPr/>
                    <a:lstStyle/>
                    <a:p>
                      <a:pPr indent="0" lvl="0" marL="0" marR="0" rtl="0" algn="ctr">
                        <a:lnSpc>
                          <a:spcPct val="271428"/>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$6,000</a:t>
                      </a:r>
                      <a:endParaRPr/>
                    </a:p>
                  </a:txBody>
                  <a:tcPr marT="50800" marB="50800" marR="50800" marL="50800" anchor="ctr">
                    <a:lnR cap="flat" cmpd="sng" w="12700">
                      <a:solidFill>
                        <a:srgbClr val="5E5E5E"/>
                      </a:solidFill>
                      <a:prstDash val="solid"/>
                      <a:round/>
                      <a:headEnd len="sm" w="sm" type="none"/>
                      <a:tailEnd len="sm" w="sm" type="none"/>
                    </a:lnR>
                  </a:tcPr>
                </a:tc>
              </a:tr>
              <a:tr h="62442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Long-Term Assets</a:t>
                      </a:r>
                      <a:endParaRPr/>
                    </a:p>
                  </a:txBody>
                  <a:tcPr marT="50800" marB="50800" marR="50800" marL="50800" anchor="ctr">
                    <a:lnL cap="flat" cmpd="sng" w="12700">
                      <a:solidFill>
                        <a:srgbClr val="5E5E5E"/>
                      </a:solidFill>
                      <a:prstDash val="solid"/>
                      <a:round/>
                      <a:headEnd len="sm" w="sm" type="none"/>
                      <a:tailEnd len="sm" w="sm" type="none"/>
                    </a:lnL>
                    <a:solidFill>
                      <a:srgbClr val="D6D5D5"/>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$4,000</a:t>
                      </a:r>
                      <a:endParaRPr/>
                    </a:p>
                  </a:txBody>
                  <a:tcPr marT="50800" marB="50800" marR="50800" marL="50800" anchor="ctr">
                    <a:lnR cap="flat" cmpd="sng" w="12700">
                      <a:solidFill>
                        <a:srgbClr val="5E5E5E"/>
                      </a:solidFill>
                      <a:prstDash val="solid"/>
                      <a:round/>
                      <a:headEnd len="sm" w="sm" type="none"/>
                      <a:tailEnd len="sm" w="sm" type="none"/>
                    </a:lnR>
                    <a:solidFill>
                      <a:srgbClr val="D6D5D5"/>
                    </a:solidFill>
                  </a:tcPr>
                </a:tc>
              </a:tr>
              <a:tr h="624425">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Total Assets</a:t>
                      </a:r>
                      <a:endParaRPr/>
                    </a:p>
                  </a:txBody>
                  <a:tcPr marT="50800" marB="50800" marR="50800" marL="50800" anchor="ctr">
                    <a:lnL cap="flat" cmpd="sng" w="12700">
                      <a:solidFill>
                        <a:srgbClr val="5E5E5E"/>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$30,000</a:t>
                      </a:r>
                      <a:endParaRPr/>
                    </a:p>
                  </a:txBody>
                  <a:tcPr marT="50800" marB="50800" marR="50800" marL="50800" anchor="ctr">
                    <a:lnR cap="flat" cmpd="sng" w="12700">
                      <a:solidFill>
                        <a:srgbClr val="5E5E5E"/>
                      </a:solidFill>
                      <a:prstDash val="solid"/>
                      <a:round/>
                      <a:headEnd len="sm" w="sm" type="none"/>
                      <a:tailEnd len="sm" w="sm" type="none"/>
                    </a:lnR>
                    <a:lnB cap="flat" cmpd="sng" w="9525">
                      <a:solidFill>
                        <a:srgbClr val="000000"/>
                      </a:solidFill>
                      <a:prstDash val="solid"/>
                      <a:round/>
                      <a:headEnd len="sm" w="sm" type="none"/>
                      <a:tailEnd len="sm" w="sm" type="none"/>
                    </a:lnB>
                  </a:tcPr>
                </a:tc>
              </a:tr>
              <a:tr h="2413925">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Total Requirements (Total Start-Up Expenses + Total Assets)</a:t>
                      </a:r>
                      <a:endParaRPr/>
                    </a:p>
                  </a:txBody>
                  <a:tcPr marT="50800" marB="50800" marR="50800" marL="50800" anchor="ctr">
                    <a:lnL cap="flat" cmpd="sng" w="12700">
                      <a:solidFill>
                        <a:srgbClr val="5E5E5E"/>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231250"/>
                        </a:lnSpc>
                        <a:spcBef>
                          <a:spcPts val="0"/>
                        </a:spcBef>
                        <a:spcAft>
                          <a:spcPts val="0"/>
                        </a:spcAft>
                        <a:buClr>
                          <a:srgbClr val="FFFFFF"/>
                        </a:buClr>
                        <a:buSzPts val="1600"/>
                        <a:buFont typeface="Montserrat ExtraBold"/>
                        <a:buNone/>
                      </a:pPr>
                      <a:r>
                        <a:rPr lang="en-US" sz="1600" u="none" cap="none" strike="noStrike">
                          <a:solidFill>
                            <a:srgbClr val="FFFFFF"/>
                          </a:solidFill>
                          <a:latin typeface="Montserrat ExtraBold"/>
                          <a:ea typeface="Montserrat ExtraBold"/>
                          <a:cs typeface="Montserrat ExtraBold"/>
                          <a:sym typeface="Montserrat ExtraBold"/>
                        </a:rPr>
                        <a:t>$70,000</a:t>
                      </a:r>
                      <a:endParaRPr/>
                    </a:p>
                  </a:txBody>
                  <a:tcPr marT="50800" marB="50800" marR="50800" marL="50800" anchor="ctr">
                    <a:lnL cap="flat" cmpd="sng" w="9525">
                      <a:solidFill>
                        <a:srgbClr val="000000"/>
                      </a:solidFill>
                      <a:prstDash val="solid"/>
                      <a:round/>
                      <a:headEnd len="sm" w="sm" type="none"/>
                      <a:tailEnd len="sm" w="sm" type="none"/>
                    </a:lnL>
                    <a:lnR cap="flat" cmpd="sng" w="12700">
                      <a:solidFill>
                        <a:srgbClr val="5E5E5E"/>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38"/>
          <p:cNvSpPr/>
          <p:nvPr/>
        </p:nvSpPr>
        <p:spPr>
          <a:xfrm>
            <a:off x="-11841"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14" name="Google Shape;614;p38"/>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15" name="Google Shape;615;p38"/>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16" name="Google Shape;616;p38"/>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17" name="Google Shape;617;p38"/>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18" name="Google Shape;618;p38"/>
          <p:cNvSpPr/>
          <p:nvPr/>
        </p:nvSpPr>
        <p:spPr>
          <a:xfrm>
            <a:off x="10836804"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19" name="Google Shape;619;p38"/>
          <p:cNvSpPr txBox="1"/>
          <p:nvPr/>
        </p:nvSpPr>
        <p:spPr>
          <a:xfrm>
            <a:off x="398881" y="274009"/>
            <a:ext cx="1358393"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The</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Company</a:t>
            </a:r>
            <a:endParaRPr/>
          </a:p>
        </p:txBody>
      </p:sp>
      <p:sp>
        <p:nvSpPr>
          <p:cNvPr id="620" name="Google Shape;620;p38"/>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621" name="Google Shape;621;p38"/>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622" name="Google Shape;622;p38"/>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623" name="Google Shape;623;p38"/>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624" name="Google Shape;624;p38"/>
          <p:cNvSpPr txBox="1"/>
          <p:nvPr/>
        </p:nvSpPr>
        <p:spPr>
          <a:xfrm>
            <a:off x="11084774" y="426409"/>
            <a:ext cx="1793749"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1" i="0" lang="en-US" sz="2000" u="none" cap="none" strike="noStrike">
                <a:solidFill>
                  <a:srgbClr val="FFFFFF"/>
                </a:solidFill>
                <a:latin typeface="Montserrat"/>
                <a:ea typeface="Montserrat"/>
                <a:cs typeface="Montserrat"/>
                <a:sym typeface="Montserrat"/>
              </a:rPr>
              <a:t>Testimonials</a:t>
            </a:r>
            <a:endParaRPr/>
          </a:p>
        </p:txBody>
      </p:sp>
      <p:sp>
        <p:nvSpPr>
          <p:cNvPr id="625" name="Google Shape;625;p38"/>
          <p:cNvSpPr txBox="1"/>
          <p:nvPr/>
        </p:nvSpPr>
        <p:spPr>
          <a:xfrm>
            <a:off x="620649" y="2266950"/>
            <a:ext cx="4776217"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Customer </a:t>
            </a:r>
            <a:r>
              <a:rPr b="0" i="0" lang="en-US" sz="3000" u="none" cap="none" strike="noStrike">
                <a:solidFill>
                  <a:srgbClr val="5E5E5E"/>
                </a:solidFill>
                <a:latin typeface="Montserrat ExtraBold"/>
                <a:ea typeface="Montserrat ExtraBold"/>
                <a:cs typeface="Montserrat ExtraBold"/>
                <a:sym typeface="Montserrat ExtraBold"/>
              </a:rPr>
              <a:t>Testimonials</a:t>
            </a:r>
            <a:endParaRPr/>
          </a:p>
        </p:txBody>
      </p:sp>
      <p:grpSp>
        <p:nvGrpSpPr>
          <p:cNvPr id="626" name="Google Shape;626;p38"/>
          <p:cNvGrpSpPr/>
          <p:nvPr/>
        </p:nvGrpSpPr>
        <p:grpSpPr>
          <a:xfrm>
            <a:off x="-1798837" y="2984605"/>
            <a:ext cx="7119667" cy="75991"/>
            <a:chOff x="0" y="0"/>
            <a:chExt cx="7119665" cy="75990"/>
          </a:xfrm>
        </p:grpSpPr>
        <p:cxnSp>
          <p:nvCxnSpPr>
            <p:cNvPr id="627" name="Google Shape;627;p38"/>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628" name="Google Shape;628;p38"/>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629" name="Google Shape;629;p38"/>
          <p:cNvSpPr/>
          <p:nvPr/>
        </p:nvSpPr>
        <p:spPr>
          <a:xfrm>
            <a:off x="628595" y="4632960"/>
            <a:ext cx="5758700" cy="4496016"/>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30" name="Google Shape;630;p38"/>
          <p:cNvSpPr txBox="1"/>
          <p:nvPr/>
        </p:nvSpPr>
        <p:spPr>
          <a:xfrm>
            <a:off x="852730" y="6929635"/>
            <a:ext cx="5310430"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“As a sports garment store, Digital Interface, Inc. delivers the best type of service I need for my store expansion! They helped me reach up to 60% increase in online sales due to their efficient, effective service.”</a:t>
            </a:r>
            <a:endParaRPr/>
          </a:p>
        </p:txBody>
      </p:sp>
      <p:pic>
        <p:nvPicPr>
          <p:cNvPr descr="jack-finnigan-rriAI0nhcbc-unsplash.jpg" id="631" name="Google Shape;631;p38"/>
          <p:cNvPicPr preferRelativeResize="0"/>
          <p:nvPr/>
        </p:nvPicPr>
        <p:blipFill rotWithShape="1">
          <a:blip r:embed="rId3">
            <a:alphaModFix/>
          </a:blip>
          <a:srcRect b="17656" l="3645" r="1441" t="26164"/>
          <a:stretch/>
        </p:blipFill>
        <p:spPr>
          <a:xfrm>
            <a:off x="2417884" y="3514672"/>
            <a:ext cx="2179923" cy="2179780"/>
          </a:xfrm>
          <a:custGeom>
            <a:rect b="b" l="l" r="r" t="t"/>
            <a:pathLst>
              <a:path extrusionOk="0" h="20595" w="19679">
                <a:moveTo>
                  <a:pt x="9839" y="0"/>
                </a:moveTo>
                <a:cubicBezTo>
                  <a:pt x="7321"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7" y="0"/>
                  <a:pt x="9839" y="0"/>
                </a:cubicBezTo>
                <a:close/>
              </a:path>
            </a:pathLst>
          </a:custGeom>
          <a:noFill/>
          <a:ln>
            <a:noFill/>
          </a:ln>
        </p:spPr>
      </p:pic>
      <p:sp>
        <p:nvSpPr>
          <p:cNvPr id="632" name="Google Shape;632;p38"/>
          <p:cNvSpPr txBox="1"/>
          <p:nvPr/>
        </p:nvSpPr>
        <p:spPr>
          <a:xfrm>
            <a:off x="1883741" y="5767585"/>
            <a:ext cx="3248407"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Nathan Holiday</a:t>
            </a:r>
            <a:endParaRPr/>
          </a:p>
        </p:txBody>
      </p:sp>
      <p:sp>
        <p:nvSpPr>
          <p:cNvPr id="633" name="Google Shape;633;p38"/>
          <p:cNvSpPr txBox="1"/>
          <p:nvPr/>
        </p:nvSpPr>
        <p:spPr>
          <a:xfrm>
            <a:off x="1343610" y="6338980"/>
            <a:ext cx="4328669"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a:buNone/>
            </a:pPr>
            <a:r>
              <a:rPr b="1" i="0" lang="en-US" sz="2000" u="none" cap="none" strike="noStrike">
                <a:solidFill>
                  <a:srgbClr val="5E5E5E"/>
                </a:solidFill>
                <a:latin typeface="Montserrat"/>
                <a:ea typeface="Montserrat"/>
                <a:cs typeface="Montserrat"/>
                <a:sym typeface="Montserrat"/>
              </a:rPr>
              <a:t>Owner of Sports Cool Garments</a:t>
            </a:r>
            <a:endParaRPr/>
          </a:p>
        </p:txBody>
      </p:sp>
      <p:sp>
        <p:nvSpPr>
          <p:cNvPr id="634" name="Google Shape;634;p38"/>
          <p:cNvSpPr/>
          <p:nvPr/>
        </p:nvSpPr>
        <p:spPr>
          <a:xfrm>
            <a:off x="6610294" y="4632960"/>
            <a:ext cx="5758701" cy="4496016"/>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35" name="Google Shape;635;p38"/>
          <p:cNvSpPr txBox="1"/>
          <p:nvPr/>
        </p:nvSpPr>
        <p:spPr>
          <a:xfrm>
            <a:off x="6834430" y="6929635"/>
            <a:ext cx="5310430"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“Our company is aiming to reach a bigger audience online but don’t know how to do it. Good thing is, Digital Interface, Inc. helped us out by providing the practical specifications we needed in expanding our products! “</a:t>
            </a:r>
            <a:endParaRPr/>
          </a:p>
        </p:txBody>
      </p:sp>
      <p:pic>
        <p:nvPicPr>
          <p:cNvPr descr="christopher-campbell-rDEOVtE7vOs-unsplash.jpg" id="636" name="Google Shape;636;p38"/>
          <p:cNvPicPr preferRelativeResize="0"/>
          <p:nvPr/>
        </p:nvPicPr>
        <p:blipFill rotWithShape="1">
          <a:blip r:embed="rId4">
            <a:alphaModFix/>
          </a:blip>
          <a:srcRect b="10343" l="27213" r="24413" t="17104"/>
          <a:stretch/>
        </p:blipFill>
        <p:spPr>
          <a:xfrm>
            <a:off x="8399584" y="3514672"/>
            <a:ext cx="2179923" cy="2179780"/>
          </a:xfrm>
          <a:custGeom>
            <a:rect b="b" l="l" r="r" t="t"/>
            <a:pathLst>
              <a:path extrusionOk="0" h="20595" w="19679">
                <a:moveTo>
                  <a:pt x="9839" y="0"/>
                </a:moveTo>
                <a:cubicBezTo>
                  <a:pt x="7321"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7" y="0"/>
                  <a:pt x="9839" y="0"/>
                </a:cubicBezTo>
                <a:close/>
              </a:path>
            </a:pathLst>
          </a:custGeom>
          <a:noFill/>
          <a:ln>
            <a:noFill/>
          </a:ln>
        </p:spPr>
      </p:pic>
      <p:sp>
        <p:nvSpPr>
          <p:cNvPr id="637" name="Google Shape;637;p38"/>
          <p:cNvSpPr txBox="1"/>
          <p:nvPr/>
        </p:nvSpPr>
        <p:spPr>
          <a:xfrm>
            <a:off x="8319212" y="5767585"/>
            <a:ext cx="2340865"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Jeanie Taft</a:t>
            </a:r>
            <a:endParaRPr/>
          </a:p>
        </p:txBody>
      </p:sp>
      <p:sp>
        <p:nvSpPr>
          <p:cNvPr id="638" name="Google Shape;638;p38"/>
          <p:cNvSpPr txBox="1"/>
          <p:nvPr/>
        </p:nvSpPr>
        <p:spPr>
          <a:xfrm>
            <a:off x="7629856" y="6338980"/>
            <a:ext cx="3719577"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a:buNone/>
            </a:pPr>
            <a:r>
              <a:rPr b="1" i="0" lang="en-US" sz="2000" u="none" cap="none" strike="noStrike">
                <a:solidFill>
                  <a:srgbClr val="5E5E5E"/>
                </a:solidFill>
                <a:latin typeface="Montserrat"/>
                <a:ea typeface="Montserrat"/>
                <a:cs typeface="Montserrat"/>
                <a:sym typeface="Montserrat"/>
              </a:rPr>
              <a:t>Owner of Maryline Makeup</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pic>
        <p:nvPicPr>
          <p:cNvPr descr="card-coffee-cup-1449082.jpg" id="643" name="Google Shape;643;p39"/>
          <p:cNvPicPr preferRelativeResize="0"/>
          <p:nvPr/>
        </p:nvPicPr>
        <p:blipFill rotWithShape="1">
          <a:blip r:embed="rId3">
            <a:alphaModFix amt="70072"/>
          </a:blip>
          <a:srcRect b="0" l="7618" r="61779" t="0"/>
          <a:stretch/>
        </p:blipFill>
        <p:spPr>
          <a:xfrm>
            <a:off x="-66527" y="-187174"/>
            <a:ext cx="4232127" cy="10126930"/>
          </a:xfrm>
          <a:prstGeom prst="rect">
            <a:avLst/>
          </a:prstGeom>
          <a:noFill/>
          <a:ln>
            <a:noFill/>
          </a:ln>
        </p:spPr>
      </p:pic>
      <p:sp>
        <p:nvSpPr>
          <p:cNvPr id="644" name="Google Shape;644;p39"/>
          <p:cNvSpPr txBox="1"/>
          <p:nvPr/>
        </p:nvSpPr>
        <p:spPr>
          <a:xfrm>
            <a:off x="4896358" y="2952750"/>
            <a:ext cx="7479285" cy="1460501"/>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15BF9B"/>
              </a:buClr>
              <a:buSzPts val="8800"/>
              <a:buFont typeface="Montserrat"/>
              <a:buNone/>
            </a:pPr>
            <a:r>
              <a:rPr b="1" i="0" lang="en-US" sz="8800" u="none" cap="none" strike="noStrike">
                <a:solidFill>
                  <a:srgbClr val="15BF9B"/>
                </a:solidFill>
                <a:latin typeface="Montserrat"/>
                <a:ea typeface="Montserrat"/>
                <a:cs typeface="Montserrat"/>
                <a:sym typeface="Montserrat"/>
              </a:rPr>
              <a:t>THANK YOU!</a:t>
            </a:r>
            <a:endParaRPr/>
          </a:p>
        </p:txBody>
      </p:sp>
      <p:sp>
        <p:nvSpPr>
          <p:cNvPr id="645" name="Google Shape;645;p39"/>
          <p:cNvSpPr/>
          <p:nvPr/>
        </p:nvSpPr>
        <p:spPr>
          <a:xfrm>
            <a:off x="-243186" y="6813004"/>
            <a:ext cx="13220156" cy="2334420"/>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646" name="Google Shape;646;p39"/>
          <p:cNvSpPr txBox="1"/>
          <p:nvPr/>
        </p:nvSpPr>
        <p:spPr>
          <a:xfrm>
            <a:off x="7629486" y="7286793"/>
            <a:ext cx="4711676" cy="1386841"/>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(+1) 910 561 8001</a:t>
            </a:r>
            <a:endParaRPr/>
          </a:p>
          <a:p>
            <a:pPr indent="0" lvl="0" marL="0" marR="0" rtl="0" algn="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592 Finley St., Pittsburgh, PA 102, USA</a:t>
            </a:r>
            <a:endParaRPr/>
          </a:p>
          <a:p>
            <a:pPr indent="0" lvl="0" marL="0" marR="0" rtl="0" algn="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edward.ferguson@digitalinterface.com</a:t>
            </a:r>
            <a:endParaRPr/>
          </a:p>
          <a:p>
            <a:pPr indent="0" lvl="0" marL="0" marR="0" rtl="0" algn="r">
              <a:lnSpc>
                <a:spcPct val="120000"/>
              </a:lnSpc>
              <a:spcBef>
                <a:spcPts val="0"/>
              </a:spcBef>
              <a:spcAft>
                <a:spcPts val="0"/>
              </a:spcAft>
              <a:buClr>
                <a:srgbClr val="FFFFFF"/>
              </a:buClr>
              <a:buSzPts val="1800"/>
              <a:buFont typeface="Montserrat Medium"/>
              <a:buNone/>
            </a:pPr>
            <a:r>
              <a:rPr b="0" i="0" lang="en-US" sz="1800" u="none" cap="none" strike="noStrike">
                <a:solidFill>
                  <a:srgbClr val="FFFFFF"/>
                </a:solidFill>
                <a:latin typeface="Montserrat Medium"/>
                <a:ea typeface="Montserrat Medium"/>
                <a:cs typeface="Montserrat Medium"/>
                <a:sym typeface="Montserrat Medium"/>
              </a:rPr>
              <a:t>www.digitalinterface.com</a:t>
            </a:r>
            <a:endParaRPr/>
          </a:p>
        </p:txBody>
      </p:sp>
      <p:cxnSp>
        <p:nvCxnSpPr>
          <p:cNvPr id="647" name="Google Shape;647;p39"/>
          <p:cNvCxnSpPr/>
          <p:nvPr/>
        </p:nvCxnSpPr>
        <p:spPr>
          <a:xfrm>
            <a:off x="6766586" y="2153609"/>
            <a:ext cx="9430545" cy="1"/>
          </a:xfrm>
          <a:prstGeom prst="straightConnector1">
            <a:avLst/>
          </a:prstGeom>
          <a:noFill/>
          <a:ln cap="flat" cmpd="sng" w="25400">
            <a:solidFill>
              <a:srgbClr val="5E5E5E"/>
            </a:solidFill>
            <a:prstDash val="solid"/>
            <a:miter lim="4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0" name="Google Shape;80;p16"/>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1" name="Google Shape;81;p16"/>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2" name="Google Shape;82;p16"/>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3" name="Google Shape;83;p16"/>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4" name="Google Shape;84;p16"/>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85" name="Google Shape;85;p16"/>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86" name="Google Shape;86;p16"/>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87" name="Google Shape;87;p16"/>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88" name="Google Shape;88;p16"/>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89" name="Google Shape;89;p16"/>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90" name="Google Shape;90;p16"/>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91" name="Google Shape;91;p16"/>
          <p:cNvSpPr txBox="1"/>
          <p:nvPr/>
        </p:nvSpPr>
        <p:spPr>
          <a:xfrm>
            <a:off x="620649" y="2266950"/>
            <a:ext cx="416890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Executive</a:t>
            </a:r>
            <a:r>
              <a:rPr b="0" i="0" lang="en-US" sz="3000" u="none" cap="none" strike="noStrike">
                <a:solidFill>
                  <a:srgbClr val="5E5E5E"/>
                </a:solidFill>
                <a:latin typeface="Montserrat ExtraBold"/>
                <a:ea typeface="Montserrat ExtraBold"/>
                <a:cs typeface="Montserrat ExtraBold"/>
                <a:sym typeface="Montserrat ExtraBold"/>
              </a:rPr>
              <a:t> Summary</a:t>
            </a:r>
            <a:endParaRPr/>
          </a:p>
        </p:txBody>
      </p:sp>
      <p:grpSp>
        <p:nvGrpSpPr>
          <p:cNvPr id="92" name="Google Shape;92;p16"/>
          <p:cNvGrpSpPr/>
          <p:nvPr/>
        </p:nvGrpSpPr>
        <p:grpSpPr>
          <a:xfrm>
            <a:off x="-2344936" y="2984605"/>
            <a:ext cx="7119666" cy="75991"/>
            <a:chOff x="0" y="0"/>
            <a:chExt cx="7119665" cy="75990"/>
          </a:xfrm>
        </p:grpSpPr>
        <p:cxnSp>
          <p:nvCxnSpPr>
            <p:cNvPr id="93" name="Google Shape;93;p16"/>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94" name="Google Shape;94;p16"/>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95" name="Google Shape;95;p16"/>
          <p:cNvSpPr txBox="1"/>
          <p:nvPr/>
        </p:nvSpPr>
        <p:spPr>
          <a:xfrm>
            <a:off x="621080" y="4323390"/>
            <a:ext cx="5869429" cy="22352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Digital Interface, Inc. offers substantial digital data handling &amp; marketing for company websites &amp; social media accounts. We value a strong identity in the market to help every company establish its brand online.</a:t>
            </a:r>
            <a:endParaRPr/>
          </a:p>
        </p:txBody>
      </p:sp>
      <p:pic>
        <p:nvPicPr>
          <p:cNvPr descr="adeolu-eletu-unRkg2jH1j0-unsplash.jpg" id="96" name="Google Shape;96;p16"/>
          <p:cNvPicPr preferRelativeResize="0"/>
          <p:nvPr/>
        </p:nvPicPr>
        <p:blipFill rotWithShape="1">
          <a:blip r:embed="rId3">
            <a:alphaModFix/>
          </a:blip>
          <a:srcRect b="859" l="34988" r="30482" t="28158"/>
          <a:stretch/>
        </p:blipFill>
        <p:spPr>
          <a:xfrm>
            <a:off x="7598072" y="2616696"/>
            <a:ext cx="4783635" cy="6513364"/>
          </a:xfrm>
          <a:prstGeom prst="rect">
            <a:avLst/>
          </a:prstGeom>
          <a:noFill/>
          <a:ln>
            <a:noFill/>
          </a:ln>
        </p:spPr>
      </p:pic>
      <p:sp>
        <p:nvSpPr>
          <p:cNvPr id="97" name="Google Shape;97;p16"/>
          <p:cNvSpPr/>
          <p:nvPr/>
        </p:nvSpPr>
        <p:spPr>
          <a:xfrm>
            <a:off x="8550448" y="7963495"/>
            <a:ext cx="4457155" cy="1789361"/>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7"/>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03" name="Google Shape;103;p17"/>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04" name="Google Shape;104;p17"/>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05" name="Google Shape;105;p17"/>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06" name="Google Shape;106;p17"/>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07" name="Google Shape;107;p17"/>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08" name="Google Shape;108;p17"/>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109" name="Google Shape;109;p17"/>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110" name="Google Shape;110;p17"/>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111" name="Google Shape;111;p17"/>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112" name="Google Shape;112;p17"/>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113" name="Google Shape;113;p17"/>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114" name="Google Shape;114;p17"/>
          <p:cNvSpPr txBox="1"/>
          <p:nvPr/>
        </p:nvSpPr>
        <p:spPr>
          <a:xfrm>
            <a:off x="620649" y="2266950"/>
            <a:ext cx="416890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Executive</a:t>
            </a:r>
            <a:r>
              <a:rPr b="0" i="0" lang="en-US" sz="3000" u="none" cap="none" strike="noStrike">
                <a:solidFill>
                  <a:srgbClr val="5E5E5E"/>
                </a:solidFill>
                <a:latin typeface="Montserrat ExtraBold"/>
                <a:ea typeface="Montserrat ExtraBold"/>
                <a:cs typeface="Montserrat ExtraBold"/>
                <a:sym typeface="Montserrat ExtraBold"/>
              </a:rPr>
              <a:t> Summary</a:t>
            </a:r>
            <a:endParaRPr/>
          </a:p>
        </p:txBody>
      </p:sp>
      <p:grpSp>
        <p:nvGrpSpPr>
          <p:cNvPr id="115" name="Google Shape;115;p17"/>
          <p:cNvGrpSpPr/>
          <p:nvPr/>
        </p:nvGrpSpPr>
        <p:grpSpPr>
          <a:xfrm>
            <a:off x="-2344936" y="2984605"/>
            <a:ext cx="7119666" cy="75991"/>
            <a:chOff x="0" y="0"/>
            <a:chExt cx="7119665" cy="75990"/>
          </a:xfrm>
        </p:grpSpPr>
        <p:cxnSp>
          <p:nvCxnSpPr>
            <p:cNvPr id="116" name="Google Shape;116;p17"/>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117" name="Google Shape;117;p17"/>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pic>
        <p:nvPicPr>
          <p:cNvPr descr="john-schnobrich-2FPjlAyMQTA-unsplash.jpg" id="118" name="Google Shape;118;p17"/>
          <p:cNvPicPr preferRelativeResize="0"/>
          <p:nvPr/>
        </p:nvPicPr>
        <p:blipFill rotWithShape="1">
          <a:blip r:embed="rId3">
            <a:alphaModFix/>
          </a:blip>
          <a:srcRect b="2410" l="21189" r="24194" t="22471"/>
          <a:stretch/>
        </p:blipFill>
        <p:spPr>
          <a:xfrm>
            <a:off x="5917001" y="2616795"/>
            <a:ext cx="7102569" cy="6513315"/>
          </a:xfrm>
          <a:prstGeom prst="rect">
            <a:avLst/>
          </a:prstGeom>
          <a:noFill/>
          <a:ln>
            <a:noFill/>
          </a:ln>
        </p:spPr>
      </p:pic>
      <p:sp>
        <p:nvSpPr>
          <p:cNvPr id="119" name="Google Shape;119;p17"/>
          <p:cNvSpPr/>
          <p:nvPr/>
        </p:nvSpPr>
        <p:spPr>
          <a:xfrm>
            <a:off x="615895" y="4105514"/>
            <a:ext cx="6620316" cy="3535877"/>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20" name="Google Shape;120;p17"/>
          <p:cNvSpPr txBox="1"/>
          <p:nvPr/>
        </p:nvSpPr>
        <p:spPr>
          <a:xfrm>
            <a:off x="1387909" y="4984452"/>
            <a:ext cx="5395709" cy="17780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2000"/>
              <a:buFont typeface="Montserrat Medium"/>
              <a:buNone/>
            </a:pPr>
            <a:r>
              <a:rPr b="0" i="0" lang="en-US" sz="2000" u="none" cap="none" strike="noStrike">
                <a:solidFill>
                  <a:srgbClr val="FFFFFF"/>
                </a:solidFill>
                <a:latin typeface="Montserrat Medium"/>
                <a:ea typeface="Montserrat Medium"/>
                <a:cs typeface="Montserrat Medium"/>
                <a:sym typeface="Montserrat Medium"/>
              </a:rPr>
              <a:t>Digital Interface, Inc. promotes innovative, efficient online solutions to boost the company’s traffic &amp; brand on both social media &amp; internet platforms.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18"/>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26" name="Google Shape;126;p18"/>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27" name="Google Shape;127;p18"/>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28" name="Google Shape;128;p18"/>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29" name="Google Shape;129;p18"/>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0" name="Google Shape;130;p18"/>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31" name="Google Shape;131;p18"/>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132" name="Google Shape;132;p18"/>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133" name="Google Shape;133;p18"/>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134" name="Google Shape;134;p18"/>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135" name="Google Shape;135;p18"/>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136" name="Google Shape;136;p18"/>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137" name="Google Shape;137;p18"/>
          <p:cNvSpPr txBox="1"/>
          <p:nvPr/>
        </p:nvSpPr>
        <p:spPr>
          <a:xfrm>
            <a:off x="620649" y="2266950"/>
            <a:ext cx="416890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Executive</a:t>
            </a:r>
            <a:r>
              <a:rPr b="0" i="0" lang="en-US" sz="3000" u="none" cap="none" strike="noStrike">
                <a:solidFill>
                  <a:srgbClr val="5E5E5E"/>
                </a:solidFill>
                <a:latin typeface="Montserrat ExtraBold"/>
                <a:ea typeface="Montserrat ExtraBold"/>
                <a:cs typeface="Montserrat ExtraBold"/>
                <a:sym typeface="Montserrat ExtraBold"/>
              </a:rPr>
              <a:t> Summary</a:t>
            </a:r>
            <a:endParaRPr/>
          </a:p>
        </p:txBody>
      </p:sp>
      <p:grpSp>
        <p:nvGrpSpPr>
          <p:cNvPr id="138" name="Google Shape;138;p18"/>
          <p:cNvGrpSpPr/>
          <p:nvPr/>
        </p:nvGrpSpPr>
        <p:grpSpPr>
          <a:xfrm>
            <a:off x="-2344936" y="2984605"/>
            <a:ext cx="7119666" cy="75991"/>
            <a:chOff x="0" y="0"/>
            <a:chExt cx="7119665" cy="75990"/>
          </a:xfrm>
        </p:grpSpPr>
        <p:cxnSp>
          <p:nvCxnSpPr>
            <p:cNvPr id="139" name="Google Shape;139;p18"/>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140" name="Google Shape;140;p18"/>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141" name="Google Shape;141;p18"/>
          <p:cNvSpPr/>
          <p:nvPr/>
        </p:nvSpPr>
        <p:spPr>
          <a:xfrm>
            <a:off x="615895" y="4632960"/>
            <a:ext cx="3726254" cy="4496016"/>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42" name="Google Shape;142;p18"/>
          <p:cNvSpPr txBox="1"/>
          <p:nvPr/>
        </p:nvSpPr>
        <p:spPr>
          <a:xfrm>
            <a:off x="852730" y="6764535"/>
            <a:ext cx="3252584"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Digital interface, Inc. aims to provide efficient SEO solutions for any kind of business that aims to thrive online.</a:t>
            </a:r>
            <a:endParaRPr/>
          </a:p>
        </p:txBody>
      </p:sp>
      <p:sp>
        <p:nvSpPr>
          <p:cNvPr id="143" name="Google Shape;143;p18"/>
          <p:cNvSpPr/>
          <p:nvPr/>
        </p:nvSpPr>
        <p:spPr>
          <a:xfrm>
            <a:off x="1389103" y="3206750"/>
            <a:ext cx="2179837" cy="2179836"/>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44" name="Google Shape;144;p18"/>
          <p:cNvSpPr txBox="1"/>
          <p:nvPr/>
        </p:nvSpPr>
        <p:spPr>
          <a:xfrm>
            <a:off x="1653013" y="5538985"/>
            <a:ext cx="1652017"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Mission</a:t>
            </a:r>
            <a:endParaRPr/>
          </a:p>
        </p:txBody>
      </p:sp>
      <p:sp>
        <p:nvSpPr>
          <p:cNvPr id="145" name="Google Shape;145;p18"/>
          <p:cNvSpPr/>
          <p:nvPr/>
        </p:nvSpPr>
        <p:spPr>
          <a:xfrm>
            <a:off x="4639273" y="4632960"/>
            <a:ext cx="3726254" cy="4496016"/>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46" name="Google Shape;146;p18"/>
          <p:cNvSpPr txBox="1"/>
          <p:nvPr/>
        </p:nvSpPr>
        <p:spPr>
          <a:xfrm>
            <a:off x="4876108" y="6767710"/>
            <a:ext cx="3252584" cy="142875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Digital Interface, Inc. aspires to provide a consistent service for the growth of your business.</a:t>
            </a:r>
            <a:endParaRPr/>
          </a:p>
        </p:txBody>
      </p:sp>
      <p:sp>
        <p:nvSpPr>
          <p:cNvPr id="147" name="Google Shape;147;p18"/>
          <p:cNvSpPr/>
          <p:nvPr/>
        </p:nvSpPr>
        <p:spPr>
          <a:xfrm>
            <a:off x="5412482" y="3206750"/>
            <a:ext cx="2179836" cy="2179836"/>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48" name="Google Shape;148;p18"/>
          <p:cNvSpPr txBox="1"/>
          <p:nvPr/>
        </p:nvSpPr>
        <p:spPr>
          <a:xfrm>
            <a:off x="5816409" y="5538985"/>
            <a:ext cx="1371982"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Vision</a:t>
            </a:r>
            <a:endParaRPr/>
          </a:p>
        </p:txBody>
      </p:sp>
      <p:sp>
        <p:nvSpPr>
          <p:cNvPr id="149" name="Google Shape;149;p18"/>
          <p:cNvSpPr/>
          <p:nvPr/>
        </p:nvSpPr>
        <p:spPr>
          <a:xfrm>
            <a:off x="8649951" y="4632960"/>
            <a:ext cx="3726255" cy="4496016"/>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0" name="Google Shape;150;p18"/>
          <p:cNvSpPr txBox="1"/>
          <p:nvPr/>
        </p:nvSpPr>
        <p:spPr>
          <a:xfrm>
            <a:off x="8886787" y="6764535"/>
            <a:ext cx="3252584" cy="17907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1600"/>
              <a:buFont typeface="Montserrat Medium"/>
              <a:buNone/>
            </a:pPr>
            <a:r>
              <a:rPr b="0" i="0" lang="en-US" sz="1600" u="none" cap="none" strike="noStrike">
                <a:solidFill>
                  <a:srgbClr val="FFFFFF"/>
                </a:solidFill>
                <a:latin typeface="Montserrat Medium"/>
                <a:ea typeface="Montserrat Medium"/>
                <a:cs typeface="Montserrat Medium"/>
                <a:sym typeface="Montserrat Medium"/>
              </a:rPr>
              <a:t>Digital Interface, Inc. incorporates modernity &amp; efficiency from for every client who aims to achieve success in the industry.</a:t>
            </a:r>
            <a:endParaRPr/>
          </a:p>
        </p:txBody>
      </p:sp>
      <p:sp>
        <p:nvSpPr>
          <p:cNvPr id="151" name="Google Shape;151;p18"/>
          <p:cNvSpPr/>
          <p:nvPr/>
        </p:nvSpPr>
        <p:spPr>
          <a:xfrm>
            <a:off x="9423160" y="3206750"/>
            <a:ext cx="2179837" cy="2179836"/>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52" name="Google Shape;152;p18"/>
          <p:cNvSpPr txBox="1"/>
          <p:nvPr/>
        </p:nvSpPr>
        <p:spPr>
          <a:xfrm>
            <a:off x="9324548" y="5538985"/>
            <a:ext cx="2377060" cy="5715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Montserrat ExtraBold"/>
              <a:buNone/>
            </a:pPr>
            <a:r>
              <a:rPr b="0" i="0" lang="en-US" sz="3000" u="none" cap="none" strike="noStrike">
                <a:solidFill>
                  <a:srgbClr val="FFFFFF"/>
                </a:solidFill>
                <a:latin typeface="Montserrat ExtraBold"/>
                <a:ea typeface="Montserrat ExtraBold"/>
                <a:cs typeface="Montserrat ExtraBold"/>
                <a:sym typeface="Montserrat ExtraBold"/>
              </a:rPr>
              <a:t>Philosophy</a:t>
            </a:r>
            <a:endParaRPr/>
          </a:p>
        </p:txBody>
      </p:sp>
      <p:grpSp>
        <p:nvGrpSpPr>
          <p:cNvPr id="153" name="Google Shape;153;p18"/>
          <p:cNvGrpSpPr/>
          <p:nvPr/>
        </p:nvGrpSpPr>
        <p:grpSpPr>
          <a:xfrm>
            <a:off x="1309942" y="6329665"/>
            <a:ext cx="2338160" cy="75992"/>
            <a:chOff x="0" y="0"/>
            <a:chExt cx="2338159" cy="75990"/>
          </a:xfrm>
        </p:grpSpPr>
        <p:cxnSp>
          <p:nvCxnSpPr>
            <p:cNvPr id="154" name="Google Shape;154;p18"/>
            <p:cNvCxnSpPr/>
            <p:nvPr/>
          </p:nvCxnSpPr>
          <p:spPr>
            <a:xfrm>
              <a:off x="0" y="37994"/>
              <a:ext cx="2338159" cy="1"/>
            </a:xfrm>
            <a:prstGeom prst="straightConnector1">
              <a:avLst/>
            </a:prstGeom>
            <a:noFill/>
            <a:ln cap="flat" cmpd="sng" w="25400">
              <a:solidFill>
                <a:srgbClr val="FFFFFF"/>
              </a:solidFill>
              <a:prstDash val="solid"/>
              <a:miter lim="400000"/>
              <a:headEnd len="sm" w="sm" type="none"/>
              <a:tailEnd len="sm" w="sm" type="none"/>
            </a:ln>
          </p:spPr>
        </p:cxnSp>
        <p:sp>
          <p:nvSpPr>
            <p:cNvPr id="155" name="Google Shape;155;p18"/>
            <p:cNvSpPr/>
            <p:nvPr/>
          </p:nvSpPr>
          <p:spPr>
            <a:xfrm>
              <a:off x="383902" y="0"/>
              <a:ext cx="1570354" cy="7599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pSp>
        <p:nvGrpSpPr>
          <p:cNvPr id="156" name="Google Shape;156;p18"/>
          <p:cNvGrpSpPr/>
          <p:nvPr/>
        </p:nvGrpSpPr>
        <p:grpSpPr>
          <a:xfrm>
            <a:off x="5333320" y="6329665"/>
            <a:ext cx="2338161" cy="75992"/>
            <a:chOff x="0" y="0"/>
            <a:chExt cx="2338159" cy="75990"/>
          </a:xfrm>
        </p:grpSpPr>
        <p:cxnSp>
          <p:nvCxnSpPr>
            <p:cNvPr id="157" name="Google Shape;157;p18"/>
            <p:cNvCxnSpPr/>
            <p:nvPr/>
          </p:nvCxnSpPr>
          <p:spPr>
            <a:xfrm>
              <a:off x="0" y="37994"/>
              <a:ext cx="2338159" cy="1"/>
            </a:xfrm>
            <a:prstGeom prst="straightConnector1">
              <a:avLst/>
            </a:prstGeom>
            <a:noFill/>
            <a:ln cap="flat" cmpd="sng" w="25400">
              <a:solidFill>
                <a:srgbClr val="FFFFFF"/>
              </a:solidFill>
              <a:prstDash val="solid"/>
              <a:miter lim="400000"/>
              <a:headEnd len="sm" w="sm" type="none"/>
              <a:tailEnd len="sm" w="sm" type="none"/>
            </a:ln>
          </p:spPr>
        </p:cxnSp>
        <p:sp>
          <p:nvSpPr>
            <p:cNvPr id="158" name="Google Shape;158;p18"/>
            <p:cNvSpPr/>
            <p:nvPr/>
          </p:nvSpPr>
          <p:spPr>
            <a:xfrm>
              <a:off x="383902" y="0"/>
              <a:ext cx="1570354" cy="7599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pSp>
        <p:nvGrpSpPr>
          <p:cNvPr id="159" name="Google Shape;159;p18"/>
          <p:cNvGrpSpPr/>
          <p:nvPr/>
        </p:nvGrpSpPr>
        <p:grpSpPr>
          <a:xfrm>
            <a:off x="9343999" y="6329665"/>
            <a:ext cx="2338160" cy="75992"/>
            <a:chOff x="0" y="0"/>
            <a:chExt cx="2338159" cy="75990"/>
          </a:xfrm>
        </p:grpSpPr>
        <p:cxnSp>
          <p:nvCxnSpPr>
            <p:cNvPr id="160" name="Google Shape;160;p18"/>
            <p:cNvCxnSpPr/>
            <p:nvPr/>
          </p:nvCxnSpPr>
          <p:spPr>
            <a:xfrm>
              <a:off x="0" y="37994"/>
              <a:ext cx="2338159" cy="1"/>
            </a:xfrm>
            <a:prstGeom prst="straightConnector1">
              <a:avLst/>
            </a:prstGeom>
            <a:noFill/>
            <a:ln cap="flat" cmpd="sng" w="25400">
              <a:solidFill>
                <a:srgbClr val="FFFFFF"/>
              </a:solidFill>
              <a:prstDash val="solid"/>
              <a:miter lim="400000"/>
              <a:headEnd len="sm" w="sm" type="none"/>
              <a:tailEnd len="sm" w="sm" type="none"/>
            </a:ln>
          </p:spPr>
        </p:cxnSp>
        <p:sp>
          <p:nvSpPr>
            <p:cNvPr id="161" name="Google Shape;161;p18"/>
            <p:cNvSpPr/>
            <p:nvPr/>
          </p:nvSpPr>
          <p:spPr>
            <a:xfrm>
              <a:off x="383902" y="0"/>
              <a:ext cx="1570354" cy="7599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pic>
        <p:nvPicPr>
          <p:cNvPr descr="pasted-image.pdf" id="162" name="Google Shape;162;p18"/>
          <p:cNvPicPr preferRelativeResize="0"/>
          <p:nvPr/>
        </p:nvPicPr>
        <p:blipFill rotWithShape="1">
          <a:blip r:embed="rId3">
            <a:alphaModFix/>
          </a:blip>
          <a:srcRect b="0" l="0" r="0" t="0"/>
          <a:stretch/>
        </p:blipFill>
        <p:spPr>
          <a:xfrm>
            <a:off x="6029693" y="3678502"/>
            <a:ext cx="945414" cy="889001"/>
          </a:xfrm>
          <a:prstGeom prst="rect">
            <a:avLst/>
          </a:prstGeom>
          <a:noFill/>
          <a:ln>
            <a:noFill/>
          </a:ln>
        </p:spPr>
      </p:pic>
      <p:pic>
        <p:nvPicPr>
          <p:cNvPr descr="pasted-image.pdf" id="163" name="Google Shape;163;p18"/>
          <p:cNvPicPr preferRelativeResize="0"/>
          <p:nvPr/>
        </p:nvPicPr>
        <p:blipFill rotWithShape="1">
          <a:blip r:embed="rId4">
            <a:alphaModFix/>
          </a:blip>
          <a:srcRect b="0" l="0" r="0" t="0"/>
          <a:stretch/>
        </p:blipFill>
        <p:spPr>
          <a:xfrm>
            <a:off x="1945293" y="3678502"/>
            <a:ext cx="1067458" cy="889001"/>
          </a:xfrm>
          <a:prstGeom prst="rect">
            <a:avLst/>
          </a:prstGeom>
          <a:noFill/>
          <a:ln>
            <a:noFill/>
          </a:ln>
        </p:spPr>
      </p:pic>
      <p:pic>
        <p:nvPicPr>
          <p:cNvPr descr="pasted-image.pdf" id="164" name="Google Shape;164;p18"/>
          <p:cNvPicPr preferRelativeResize="0"/>
          <p:nvPr/>
        </p:nvPicPr>
        <p:blipFill rotWithShape="1">
          <a:blip r:embed="rId5">
            <a:alphaModFix/>
          </a:blip>
          <a:srcRect b="0" l="0" r="0" t="0"/>
          <a:stretch/>
        </p:blipFill>
        <p:spPr>
          <a:xfrm>
            <a:off x="10142222" y="3678502"/>
            <a:ext cx="741712" cy="889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descr="austin-distel-wD1LRb9OeEo-unsplash.jpg" id="169" name="Google Shape;169;p19"/>
          <p:cNvPicPr preferRelativeResize="0"/>
          <p:nvPr/>
        </p:nvPicPr>
        <p:blipFill rotWithShape="1">
          <a:blip r:embed="rId3">
            <a:alphaModFix/>
          </a:blip>
          <a:srcRect b="14483" l="2977" r="6667" t="31295"/>
          <a:stretch/>
        </p:blipFill>
        <p:spPr>
          <a:xfrm>
            <a:off x="627181" y="3840790"/>
            <a:ext cx="11750438" cy="5288090"/>
          </a:xfrm>
          <a:prstGeom prst="rect">
            <a:avLst/>
          </a:prstGeom>
          <a:noFill/>
          <a:ln>
            <a:noFill/>
          </a:ln>
        </p:spPr>
      </p:pic>
      <p:sp>
        <p:nvSpPr>
          <p:cNvPr id="170" name="Google Shape;170;p19"/>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1" name="Google Shape;171;p19"/>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2" name="Google Shape;172;p19"/>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3" name="Google Shape;173;p19"/>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4" name="Google Shape;174;p19"/>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5" name="Google Shape;175;p19"/>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76" name="Google Shape;176;p19"/>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177" name="Google Shape;177;p19"/>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178" name="Google Shape;178;p19"/>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179" name="Google Shape;179;p19"/>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180" name="Google Shape;180;p19"/>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181" name="Google Shape;181;p19"/>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182" name="Google Shape;182;p19"/>
          <p:cNvSpPr txBox="1"/>
          <p:nvPr/>
        </p:nvSpPr>
        <p:spPr>
          <a:xfrm>
            <a:off x="620649" y="2266950"/>
            <a:ext cx="1758697"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3000"/>
              <a:buFont typeface="Montserrat ExtraBold"/>
              <a:buNone/>
            </a:pPr>
            <a:r>
              <a:rPr b="0" i="0" lang="en-US" sz="3000" u="none" cap="none" strike="noStrike">
                <a:solidFill>
                  <a:srgbClr val="5E5E5E"/>
                </a:solidFill>
                <a:latin typeface="Montserrat ExtraBold"/>
                <a:ea typeface="Montserrat ExtraBold"/>
                <a:cs typeface="Montserrat ExtraBold"/>
                <a:sym typeface="Montserrat ExtraBold"/>
              </a:rPr>
              <a:t>Outlook</a:t>
            </a:r>
            <a:endParaRPr/>
          </a:p>
        </p:txBody>
      </p:sp>
      <p:grpSp>
        <p:nvGrpSpPr>
          <p:cNvPr id="183" name="Google Shape;183;p19"/>
          <p:cNvGrpSpPr/>
          <p:nvPr/>
        </p:nvGrpSpPr>
        <p:grpSpPr>
          <a:xfrm>
            <a:off x="-4773176" y="2984605"/>
            <a:ext cx="7119666" cy="75991"/>
            <a:chOff x="0" y="0"/>
            <a:chExt cx="7119665" cy="75990"/>
          </a:xfrm>
        </p:grpSpPr>
        <p:cxnSp>
          <p:nvCxnSpPr>
            <p:cNvPr id="184" name="Google Shape;184;p19"/>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185" name="Google Shape;185;p19"/>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186" name="Google Shape;186;p19"/>
          <p:cNvSpPr/>
          <p:nvPr/>
        </p:nvSpPr>
        <p:spPr>
          <a:xfrm>
            <a:off x="3401633" y="4716897"/>
            <a:ext cx="6201534" cy="3535877"/>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87" name="Google Shape;187;p19"/>
          <p:cNvSpPr txBox="1"/>
          <p:nvPr/>
        </p:nvSpPr>
        <p:spPr>
          <a:xfrm>
            <a:off x="3787991" y="5138635"/>
            <a:ext cx="5428818" cy="26924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000"/>
              <a:buFont typeface="Montserrat Medium"/>
              <a:buNone/>
            </a:pPr>
            <a:r>
              <a:rPr b="0" i="0" lang="en-US" sz="2000" u="none" cap="none" strike="noStrike">
                <a:solidFill>
                  <a:srgbClr val="FFFFFF"/>
                </a:solidFill>
                <a:latin typeface="Montserrat Medium"/>
                <a:ea typeface="Montserrat Medium"/>
                <a:cs typeface="Montserrat Medium"/>
                <a:sym typeface="Montserrat Medium"/>
              </a:rPr>
              <a:t>Due to the widespread net usage, the SEO industry is becoming one of the top growing businesses in the market. With the rise of net usage, every company is riding the trend to promote its brand &amp; garner more people online.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descr="linkedin-sales-navigator-hrhjn6ZTgrM-unsplash.jpg" id="192" name="Google Shape;192;p20"/>
          <p:cNvPicPr preferRelativeResize="0"/>
          <p:nvPr/>
        </p:nvPicPr>
        <p:blipFill rotWithShape="1">
          <a:blip r:embed="rId3">
            <a:alphaModFix/>
          </a:blip>
          <a:srcRect b="31261" l="20728" r="584" t="27236"/>
          <a:stretch/>
        </p:blipFill>
        <p:spPr>
          <a:xfrm>
            <a:off x="-4272" y="3675102"/>
            <a:ext cx="6883689" cy="5445866"/>
          </a:xfrm>
          <a:prstGeom prst="rect">
            <a:avLst/>
          </a:prstGeom>
          <a:noFill/>
          <a:ln>
            <a:noFill/>
          </a:ln>
        </p:spPr>
      </p:pic>
      <p:sp>
        <p:nvSpPr>
          <p:cNvPr id="193" name="Google Shape;193;p20"/>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4" name="Google Shape;194;p20"/>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5" name="Google Shape;195;p20"/>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6" name="Google Shape;196;p20"/>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7" name="Google Shape;197;p20"/>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8" name="Google Shape;198;p20"/>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199" name="Google Shape;199;p20"/>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200" name="Google Shape;200;p20"/>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201" name="Google Shape;201;p20"/>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202" name="Google Shape;202;p20"/>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203" name="Google Shape;203;p20"/>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204" name="Google Shape;204;p20"/>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205" name="Google Shape;205;p20"/>
          <p:cNvSpPr txBox="1"/>
          <p:nvPr/>
        </p:nvSpPr>
        <p:spPr>
          <a:xfrm>
            <a:off x="620649" y="2266950"/>
            <a:ext cx="515112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Organizational</a:t>
            </a:r>
            <a:r>
              <a:rPr b="0" i="0" lang="en-US" sz="3000" u="none" cap="none" strike="noStrike">
                <a:solidFill>
                  <a:srgbClr val="5E5E5E"/>
                </a:solidFill>
                <a:latin typeface="Montserrat ExtraBold"/>
                <a:ea typeface="Montserrat ExtraBold"/>
                <a:cs typeface="Montserrat ExtraBold"/>
                <a:sym typeface="Montserrat ExtraBold"/>
              </a:rPr>
              <a:t> Structure</a:t>
            </a:r>
            <a:endParaRPr/>
          </a:p>
        </p:txBody>
      </p:sp>
      <p:grpSp>
        <p:nvGrpSpPr>
          <p:cNvPr id="206" name="Google Shape;206;p20"/>
          <p:cNvGrpSpPr/>
          <p:nvPr/>
        </p:nvGrpSpPr>
        <p:grpSpPr>
          <a:xfrm>
            <a:off x="-1450856" y="2984605"/>
            <a:ext cx="7119666" cy="75991"/>
            <a:chOff x="0" y="0"/>
            <a:chExt cx="7119665" cy="75990"/>
          </a:xfrm>
        </p:grpSpPr>
        <p:cxnSp>
          <p:nvCxnSpPr>
            <p:cNvPr id="207" name="Google Shape;207;p20"/>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208" name="Google Shape;208;p20"/>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209" name="Google Shape;209;p20"/>
          <p:cNvSpPr txBox="1"/>
          <p:nvPr/>
        </p:nvSpPr>
        <p:spPr>
          <a:xfrm>
            <a:off x="7946440" y="4487954"/>
            <a:ext cx="5807517" cy="406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15BF9B"/>
              </a:buClr>
              <a:buSzPts val="2000"/>
              <a:buFont typeface="Montserrat"/>
              <a:buNone/>
            </a:pPr>
            <a:r>
              <a:rPr b="1" i="0" lang="en-US" sz="2000" u="none" cap="none" strike="noStrike">
                <a:solidFill>
                  <a:srgbClr val="15BF9B"/>
                </a:solidFill>
                <a:latin typeface="Montserrat"/>
                <a:ea typeface="Montserrat"/>
                <a:cs typeface="Montserrat"/>
                <a:sym typeface="Montserrat"/>
              </a:rPr>
              <a:t>Type of Industry</a:t>
            </a:r>
            <a:endParaRPr/>
          </a:p>
        </p:txBody>
      </p:sp>
      <p:sp>
        <p:nvSpPr>
          <p:cNvPr id="210" name="Google Shape;210;p20"/>
          <p:cNvSpPr txBox="1"/>
          <p:nvPr/>
        </p:nvSpPr>
        <p:spPr>
          <a:xfrm>
            <a:off x="9013240" y="4934994"/>
            <a:ext cx="4739645" cy="406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SEO Industry</a:t>
            </a:r>
            <a:endParaRPr/>
          </a:p>
        </p:txBody>
      </p:sp>
      <p:sp>
        <p:nvSpPr>
          <p:cNvPr id="211" name="Google Shape;211;p20"/>
          <p:cNvSpPr txBox="1"/>
          <p:nvPr/>
        </p:nvSpPr>
        <p:spPr>
          <a:xfrm>
            <a:off x="7946440" y="5763034"/>
            <a:ext cx="5807517" cy="406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15BF9B"/>
              </a:buClr>
              <a:buSzPts val="2000"/>
              <a:buFont typeface="Montserrat"/>
              <a:buNone/>
            </a:pPr>
            <a:r>
              <a:rPr b="1" i="0" lang="en-US" sz="2000" u="none" cap="none" strike="noStrike">
                <a:solidFill>
                  <a:srgbClr val="15BF9B"/>
                </a:solidFill>
                <a:latin typeface="Montserrat"/>
                <a:ea typeface="Montserrat"/>
                <a:cs typeface="Montserrat"/>
                <a:sym typeface="Montserrat"/>
              </a:rPr>
              <a:t>BusinessStructure</a:t>
            </a:r>
            <a:endParaRPr/>
          </a:p>
        </p:txBody>
      </p:sp>
      <p:sp>
        <p:nvSpPr>
          <p:cNvPr id="212" name="Google Shape;212;p20"/>
          <p:cNvSpPr txBox="1"/>
          <p:nvPr/>
        </p:nvSpPr>
        <p:spPr>
          <a:xfrm>
            <a:off x="9013240" y="6210074"/>
            <a:ext cx="4739645" cy="406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Sole Proprietorship</a:t>
            </a:r>
            <a:endParaRPr/>
          </a:p>
        </p:txBody>
      </p:sp>
      <p:sp>
        <p:nvSpPr>
          <p:cNvPr id="213" name="Google Shape;213;p20"/>
          <p:cNvSpPr txBox="1"/>
          <p:nvPr/>
        </p:nvSpPr>
        <p:spPr>
          <a:xfrm>
            <a:off x="7946440" y="7038114"/>
            <a:ext cx="5807517" cy="4064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15BF9B"/>
              </a:buClr>
              <a:buSzPts val="2000"/>
              <a:buFont typeface="Montserrat"/>
              <a:buNone/>
            </a:pPr>
            <a:r>
              <a:rPr b="1" i="0" lang="en-US" sz="2000" u="none" cap="none" strike="noStrike">
                <a:solidFill>
                  <a:srgbClr val="15BF9B"/>
                </a:solidFill>
                <a:latin typeface="Montserrat"/>
                <a:ea typeface="Montserrat"/>
                <a:cs typeface="Montserrat"/>
                <a:sym typeface="Montserrat"/>
              </a:rPr>
              <a:t>Ownership</a:t>
            </a:r>
            <a:endParaRPr/>
          </a:p>
        </p:txBody>
      </p:sp>
      <p:sp>
        <p:nvSpPr>
          <p:cNvPr id="214" name="Google Shape;214;p20"/>
          <p:cNvSpPr txBox="1"/>
          <p:nvPr/>
        </p:nvSpPr>
        <p:spPr>
          <a:xfrm>
            <a:off x="9013240" y="7444515"/>
            <a:ext cx="4739645" cy="8636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Sole Proprietorship,</a:t>
            </a:r>
            <a:endParaRPr/>
          </a:p>
          <a:p>
            <a:pPr indent="0" lvl="0" marL="0" marR="0" rtl="0" algn="l">
              <a:lnSpc>
                <a:spcPct val="150000"/>
              </a:lnSpc>
              <a:spcBef>
                <a:spcPts val="0"/>
              </a:spcBef>
              <a:spcAft>
                <a:spcPts val="0"/>
              </a:spcAft>
              <a:buClr>
                <a:srgbClr val="5E5E5E"/>
              </a:buClr>
              <a:buSzPts val="2000"/>
              <a:buFont typeface="Montserrat"/>
              <a:buNone/>
            </a:pPr>
            <a:r>
              <a:rPr b="0" i="0" lang="en-US" sz="2000" u="none" cap="none" strike="noStrike">
                <a:solidFill>
                  <a:srgbClr val="5E5E5E"/>
                </a:solidFill>
                <a:latin typeface="Montserrat"/>
                <a:ea typeface="Montserrat"/>
                <a:cs typeface="Montserrat"/>
                <a:sym typeface="Montserrat"/>
              </a:rPr>
              <a:t>Matthew Travis</a:t>
            </a:r>
            <a:endParaRPr/>
          </a:p>
        </p:txBody>
      </p:sp>
      <p:sp>
        <p:nvSpPr>
          <p:cNvPr id="215" name="Google Shape;215;p20"/>
          <p:cNvSpPr/>
          <p:nvPr/>
        </p:nvSpPr>
        <p:spPr>
          <a:xfrm>
            <a:off x="-4272" y="7963495"/>
            <a:ext cx="4457155" cy="1789361"/>
          </a:xfrm>
          <a:prstGeom prst="rect">
            <a:avLst/>
          </a:prstGeom>
          <a:solidFill>
            <a:srgbClr val="15BF9B">
              <a:alpha val="8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1"/>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1" name="Google Shape;221;p21"/>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2" name="Google Shape;222;p21"/>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3" name="Google Shape;223;p21"/>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4" name="Google Shape;224;p21"/>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5" name="Google Shape;225;p21"/>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26" name="Google Shape;226;p21"/>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227" name="Google Shape;227;p21"/>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228" name="Google Shape;228;p21"/>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229" name="Google Shape;229;p21"/>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230" name="Google Shape;230;p21"/>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231" name="Google Shape;231;p21"/>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232" name="Google Shape;232;p21"/>
          <p:cNvSpPr txBox="1"/>
          <p:nvPr/>
        </p:nvSpPr>
        <p:spPr>
          <a:xfrm>
            <a:off x="620649" y="2266950"/>
            <a:ext cx="515112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Organizational</a:t>
            </a:r>
            <a:r>
              <a:rPr b="0" i="0" lang="en-US" sz="3000" u="none" cap="none" strike="noStrike">
                <a:solidFill>
                  <a:srgbClr val="5E5E5E"/>
                </a:solidFill>
                <a:latin typeface="Montserrat ExtraBold"/>
                <a:ea typeface="Montserrat ExtraBold"/>
                <a:cs typeface="Montserrat ExtraBold"/>
                <a:sym typeface="Montserrat ExtraBold"/>
              </a:rPr>
              <a:t> Structure</a:t>
            </a:r>
            <a:endParaRPr/>
          </a:p>
        </p:txBody>
      </p:sp>
      <p:grpSp>
        <p:nvGrpSpPr>
          <p:cNvPr id="233" name="Google Shape;233;p21"/>
          <p:cNvGrpSpPr/>
          <p:nvPr/>
        </p:nvGrpSpPr>
        <p:grpSpPr>
          <a:xfrm>
            <a:off x="-1450856" y="2984605"/>
            <a:ext cx="7119666" cy="75991"/>
            <a:chOff x="0" y="0"/>
            <a:chExt cx="7119665" cy="75990"/>
          </a:xfrm>
        </p:grpSpPr>
        <p:cxnSp>
          <p:nvCxnSpPr>
            <p:cNvPr id="234" name="Google Shape;234;p21"/>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235" name="Google Shape;235;p21"/>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236" name="Google Shape;236;p21"/>
          <p:cNvSpPr txBox="1"/>
          <p:nvPr/>
        </p:nvSpPr>
        <p:spPr>
          <a:xfrm>
            <a:off x="1614788" y="3638324"/>
            <a:ext cx="4120164"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15BF9B"/>
              </a:buClr>
              <a:buSzPts val="3000"/>
              <a:buFont typeface="Montserrat"/>
              <a:buNone/>
            </a:pPr>
            <a:r>
              <a:rPr b="1" i="0" lang="en-US" sz="3000" u="none" cap="none" strike="noStrike">
                <a:solidFill>
                  <a:srgbClr val="15BF9B"/>
                </a:solidFill>
                <a:latin typeface="Montserrat"/>
                <a:ea typeface="Montserrat"/>
                <a:cs typeface="Montserrat"/>
                <a:sym typeface="Montserrat"/>
              </a:rPr>
              <a:t>Owner &amp; Chairman</a:t>
            </a:r>
            <a:endParaRPr/>
          </a:p>
        </p:txBody>
      </p:sp>
      <p:sp>
        <p:nvSpPr>
          <p:cNvPr id="237" name="Google Shape;237;p21"/>
          <p:cNvSpPr txBox="1"/>
          <p:nvPr/>
        </p:nvSpPr>
        <p:spPr>
          <a:xfrm>
            <a:off x="2308744" y="4190153"/>
            <a:ext cx="5791999" cy="800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Head of the company. </a:t>
            </a:r>
            <a:endParaRPr/>
          </a:p>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Manages the overall department of the company.</a:t>
            </a:r>
            <a:endParaRPr/>
          </a:p>
        </p:txBody>
      </p:sp>
      <p:grpSp>
        <p:nvGrpSpPr>
          <p:cNvPr id="238" name="Google Shape;238;p21"/>
          <p:cNvGrpSpPr/>
          <p:nvPr/>
        </p:nvGrpSpPr>
        <p:grpSpPr>
          <a:xfrm>
            <a:off x="-207234" y="4375573"/>
            <a:ext cx="2431795" cy="75991"/>
            <a:chOff x="0" y="0"/>
            <a:chExt cx="2431793" cy="75990"/>
          </a:xfrm>
        </p:grpSpPr>
        <p:cxnSp>
          <p:nvCxnSpPr>
            <p:cNvPr id="239" name="Google Shape;239;p21"/>
            <p:cNvCxnSpPr/>
            <p:nvPr/>
          </p:nvCxnSpPr>
          <p:spPr>
            <a:xfrm>
              <a:off x="0" y="37994"/>
              <a:ext cx="2179836" cy="1"/>
            </a:xfrm>
            <a:prstGeom prst="straightConnector1">
              <a:avLst/>
            </a:prstGeom>
            <a:noFill/>
            <a:ln cap="flat" cmpd="sng" w="25400">
              <a:solidFill>
                <a:srgbClr val="15BF9B"/>
              </a:solidFill>
              <a:prstDash val="solid"/>
              <a:miter lim="400000"/>
              <a:headEnd len="sm" w="sm" type="none"/>
              <a:tailEnd len="sm" w="sm" type="none"/>
            </a:ln>
          </p:spPr>
        </p:cxnSp>
        <p:sp>
          <p:nvSpPr>
            <p:cNvPr id="240" name="Google Shape;240;p21"/>
            <p:cNvSpPr/>
            <p:nvPr/>
          </p:nvSpPr>
          <p:spPr>
            <a:xfrm>
              <a:off x="1443894" y="0"/>
              <a:ext cx="987899"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241" name="Google Shape;241;p21"/>
          <p:cNvSpPr txBox="1"/>
          <p:nvPr/>
        </p:nvSpPr>
        <p:spPr>
          <a:xfrm>
            <a:off x="3634089" y="5504999"/>
            <a:ext cx="544683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15BF9B"/>
              </a:buClr>
              <a:buSzPts val="3000"/>
              <a:buFont typeface="Montserrat"/>
              <a:buNone/>
            </a:pPr>
            <a:r>
              <a:rPr b="1" i="0" lang="en-US" sz="3000" u="none" cap="none" strike="noStrike">
                <a:solidFill>
                  <a:srgbClr val="15BF9B"/>
                </a:solidFill>
                <a:latin typeface="Montserrat"/>
                <a:ea typeface="Montserrat"/>
                <a:cs typeface="Montserrat"/>
                <a:sym typeface="Montserrat"/>
              </a:rPr>
              <a:t>Chief Operations Officer</a:t>
            </a:r>
            <a:endParaRPr/>
          </a:p>
        </p:txBody>
      </p:sp>
      <p:sp>
        <p:nvSpPr>
          <p:cNvPr id="242" name="Google Shape;242;p21"/>
          <p:cNvSpPr txBox="1"/>
          <p:nvPr/>
        </p:nvSpPr>
        <p:spPr>
          <a:xfrm>
            <a:off x="4328044" y="6060525"/>
            <a:ext cx="5791999" cy="800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Oversees the daily operation of the company leading to stability &amp; success.</a:t>
            </a:r>
            <a:endParaRPr/>
          </a:p>
        </p:txBody>
      </p:sp>
      <p:grpSp>
        <p:nvGrpSpPr>
          <p:cNvPr id="243" name="Google Shape;243;p21"/>
          <p:cNvGrpSpPr/>
          <p:nvPr/>
        </p:nvGrpSpPr>
        <p:grpSpPr>
          <a:xfrm>
            <a:off x="-570821" y="6245945"/>
            <a:ext cx="4814681" cy="75991"/>
            <a:chOff x="0" y="0"/>
            <a:chExt cx="4814680" cy="75990"/>
          </a:xfrm>
        </p:grpSpPr>
        <p:cxnSp>
          <p:nvCxnSpPr>
            <p:cNvPr id="244" name="Google Shape;244;p21"/>
            <p:cNvCxnSpPr/>
            <p:nvPr/>
          </p:nvCxnSpPr>
          <p:spPr>
            <a:xfrm>
              <a:off x="0" y="37994"/>
              <a:ext cx="4562723" cy="1"/>
            </a:xfrm>
            <a:prstGeom prst="straightConnector1">
              <a:avLst/>
            </a:prstGeom>
            <a:noFill/>
            <a:ln cap="flat" cmpd="sng" w="25400">
              <a:solidFill>
                <a:srgbClr val="15BF9B"/>
              </a:solidFill>
              <a:prstDash val="solid"/>
              <a:miter lim="400000"/>
              <a:headEnd len="sm" w="sm" type="none"/>
              <a:tailEnd len="sm" w="sm" type="none"/>
            </a:ln>
          </p:spPr>
        </p:cxnSp>
        <p:sp>
          <p:nvSpPr>
            <p:cNvPr id="245" name="Google Shape;245;p21"/>
            <p:cNvSpPr/>
            <p:nvPr/>
          </p:nvSpPr>
          <p:spPr>
            <a:xfrm>
              <a:off x="3826781" y="0"/>
              <a:ext cx="987899"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
        <p:nvSpPr>
          <p:cNvPr id="246" name="Google Shape;246;p21"/>
          <p:cNvSpPr txBox="1"/>
          <p:nvPr/>
        </p:nvSpPr>
        <p:spPr>
          <a:xfrm>
            <a:off x="5666089" y="7244674"/>
            <a:ext cx="544683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15BF9B"/>
              </a:buClr>
              <a:buSzPts val="3000"/>
              <a:buFont typeface="Montserrat"/>
              <a:buNone/>
            </a:pPr>
            <a:r>
              <a:rPr b="1" i="0" lang="en-US" sz="3000" u="none" cap="none" strike="noStrike">
                <a:solidFill>
                  <a:srgbClr val="15BF9B"/>
                </a:solidFill>
                <a:latin typeface="Montserrat"/>
                <a:ea typeface="Montserrat"/>
                <a:cs typeface="Montserrat"/>
                <a:sym typeface="Montserrat"/>
              </a:rPr>
              <a:t>Technical Director</a:t>
            </a:r>
            <a:endParaRPr/>
          </a:p>
        </p:txBody>
      </p:sp>
      <p:sp>
        <p:nvSpPr>
          <p:cNvPr id="247" name="Google Shape;247;p21"/>
          <p:cNvSpPr txBox="1"/>
          <p:nvPr/>
        </p:nvSpPr>
        <p:spPr>
          <a:xfrm>
            <a:off x="6360044" y="7918197"/>
            <a:ext cx="5662340" cy="12192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5E5E5E"/>
              </a:buClr>
              <a:buSzPts val="1800"/>
              <a:buFont typeface="Montserrat"/>
              <a:buNone/>
            </a:pPr>
            <a:r>
              <a:rPr b="0" i="0" lang="en-US" sz="1800" u="none" cap="none" strike="noStrike">
                <a:solidFill>
                  <a:srgbClr val="5E5E5E"/>
                </a:solidFill>
                <a:latin typeface="Montserrat"/>
                <a:ea typeface="Montserrat"/>
                <a:cs typeface="Montserrat"/>
                <a:sym typeface="Montserrat"/>
              </a:rPr>
              <a:t>Oversees the web design team &amp; content creators with their services &amp; strategies for clients’ websites, social media &amp; online accounts.</a:t>
            </a:r>
            <a:endParaRPr/>
          </a:p>
        </p:txBody>
      </p:sp>
      <p:grpSp>
        <p:nvGrpSpPr>
          <p:cNvPr id="248" name="Google Shape;248;p21"/>
          <p:cNvGrpSpPr/>
          <p:nvPr/>
        </p:nvGrpSpPr>
        <p:grpSpPr>
          <a:xfrm>
            <a:off x="-505747" y="8112620"/>
            <a:ext cx="6781607" cy="75991"/>
            <a:chOff x="0" y="0"/>
            <a:chExt cx="6781606" cy="75990"/>
          </a:xfrm>
        </p:grpSpPr>
        <p:cxnSp>
          <p:nvCxnSpPr>
            <p:cNvPr id="249" name="Google Shape;249;p21"/>
            <p:cNvCxnSpPr/>
            <p:nvPr/>
          </p:nvCxnSpPr>
          <p:spPr>
            <a:xfrm>
              <a:off x="0" y="37994"/>
              <a:ext cx="6529649" cy="1"/>
            </a:xfrm>
            <a:prstGeom prst="straightConnector1">
              <a:avLst/>
            </a:prstGeom>
            <a:noFill/>
            <a:ln cap="flat" cmpd="sng" w="25400">
              <a:solidFill>
                <a:srgbClr val="15BF9B"/>
              </a:solidFill>
              <a:prstDash val="solid"/>
              <a:miter lim="400000"/>
              <a:headEnd len="sm" w="sm" type="none"/>
              <a:tailEnd len="sm" w="sm" type="none"/>
            </a:ln>
          </p:spPr>
        </p:cxnSp>
        <p:sp>
          <p:nvSpPr>
            <p:cNvPr id="250" name="Google Shape;250;p21"/>
            <p:cNvSpPr/>
            <p:nvPr/>
          </p:nvSpPr>
          <p:spPr>
            <a:xfrm>
              <a:off x="5793706" y="0"/>
              <a:ext cx="987900"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22"/>
          <p:cNvSpPr/>
          <p:nvPr/>
        </p:nvSpPr>
        <p:spPr>
          <a:xfrm>
            <a:off x="-11841" y="-5391"/>
            <a:ext cx="2179837" cy="1270001"/>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56" name="Google Shape;256;p22"/>
          <p:cNvSpPr/>
          <p:nvPr/>
        </p:nvSpPr>
        <p:spPr>
          <a:xfrm>
            <a:off x="2159859"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57" name="Google Shape;257;p22"/>
          <p:cNvSpPr/>
          <p:nvPr/>
        </p:nvSpPr>
        <p:spPr>
          <a:xfrm>
            <a:off x="43202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58" name="Google Shape;258;p22"/>
          <p:cNvSpPr/>
          <p:nvPr/>
        </p:nvSpPr>
        <p:spPr>
          <a:xfrm>
            <a:off x="6504682" y="-5391"/>
            <a:ext cx="2179836"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59" name="Google Shape;259;p22"/>
          <p:cNvSpPr/>
          <p:nvPr/>
        </p:nvSpPr>
        <p:spPr>
          <a:xfrm>
            <a:off x="86651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0" name="Google Shape;260;p22"/>
          <p:cNvSpPr/>
          <p:nvPr/>
        </p:nvSpPr>
        <p:spPr>
          <a:xfrm>
            <a:off x="10836804" y="-5391"/>
            <a:ext cx="2179837" cy="1270001"/>
          </a:xfrm>
          <a:prstGeom prst="rect">
            <a:avLst/>
          </a:prstGeom>
          <a:solidFill>
            <a:srgbClr val="D6D5D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sp>
        <p:nvSpPr>
          <p:cNvPr id="261" name="Google Shape;261;p22"/>
          <p:cNvSpPr txBox="1"/>
          <p:nvPr/>
        </p:nvSpPr>
        <p:spPr>
          <a:xfrm>
            <a:off x="379704" y="274009"/>
            <a:ext cx="139674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The</a:t>
            </a:r>
            <a:endParaRPr/>
          </a:p>
          <a:p>
            <a:pPr indent="0" lvl="0" marL="0" marR="0" rtl="0" algn="ctr">
              <a:lnSpc>
                <a:spcPct val="100000"/>
              </a:lnSpc>
              <a:spcBef>
                <a:spcPts val="0"/>
              </a:spcBef>
              <a:spcAft>
                <a:spcPts val="0"/>
              </a:spcAft>
              <a:buClr>
                <a:srgbClr val="FFFFFF"/>
              </a:buClr>
              <a:buSzPts val="2000"/>
              <a:buFont typeface="Montserrat ExtraBold"/>
              <a:buNone/>
            </a:pPr>
            <a:r>
              <a:rPr b="0" i="0" lang="en-US" sz="2000" u="none" cap="none" strike="noStrike">
                <a:solidFill>
                  <a:srgbClr val="FFFFFF"/>
                </a:solidFill>
                <a:latin typeface="Montserrat ExtraBold"/>
                <a:ea typeface="Montserrat ExtraBold"/>
                <a:cs typeface="Montserrat ExtraBold"/>
                <a:sym typeface="Montserrat ExtraBold"/>
              </a:rPr>
              <a:t>Company</a:t>
            </a:r>
            <a:endParaRPr/>
          </a:p>
        </p:txBody>
      </p:sp>
      <p:sp>
        <p:nvSpPr>
          <p:cNvPr id="262" name="Google Shape;262;p22"/>
          <p:cNvSpPr txBox="1"/>
          <p:nvPr/>
        </p:nvSpPr>
        <p:spPr>
          <a:xfrm>
            <a:off x="2499272" y="274009"/>
            <a:ext cx="1416559"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Products</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&amp; Services</a:t>
            </a:r>
            <a:endParaRPr/>
          </a:p>
        </p:txBody>
      </p:sp>
      <p:sp>
        <p:nvSpPr>
          <p:cNvPr id="263" name="Google Shape;263;p22"/>
          <p:cNvSpPr txBox="1"/>
          <p:nvPr/>
        </p:nvSpPr>
        <p:spPr>
          <a:xfrm>
            <a:off x="4701178" y="426409"/>
            <a:ext cx="139979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Execution</a:t>
            </a:r>
            <a:endParaRPr/>
          </a:p>
        </p:txBody>
      </p:sp>
      <p:sp>
        <p:nvSpPr>
          <p:cNvPr id="264" name="Google Shape;264;p22"/>
          <p:cNvSpPr txBox="1"/>
          <p:nvPr/>
        </p:nvSpPr>
        <p:spPr>
          <a:xfrm>
            <a:off x="6756995" y="274009"/>
            <a:ext cx="171170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Operational</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Plan</a:t>
            </a:r>
            <a:endParaRPr/>
          </a:p>
        </p:txBody>
      </p:sp>
      <p:sp>
        <p:nvSpPr>
          <p:cNvPr id="265" name="Google Shape;265;p22"/>
          <p:cNvSpPr txBox="1"/>
          <p:nvPr/>
        </p:nvSpPr>
        <p:spPr>
          <a:xfrm>
            <a:off x="9069272" y="274009"/>
            <a:ext cx="1382777" cy="711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Start-Up</a:t>
            </a:r>
            <a:endParaRPr/>
          </a:p>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Summary</a:t>
            </a:r>
            <a:endParaRPr/>
          </a:p>
        </p:txBody>
      </p:sp>
      <p:sp>
        <p:nvSpPr>
          <p:cNvPr id="266" name="Google Shape;266;p22"/>
          <p:cNvSpPr txBox="1"/>
          <p:nvPr/>
        </p:nvSpPr>
        <p:spPr>
          <a:xfrm>
            <a:off x="11115381" y="426409"/>
            <a:ext cx="173253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000"/>
              <a:buFont typeface="Montserrat Medium"/>
              <a:buNone/>
            </a:pPr>
            <a:r>
              <a:rPr b="0" i="0" lang="en-US" sz="2000" u="none" cap="none" strike="noStrike">
                <a:solidFill>
                  <a:srgbClr val="5E5E5E"/>
                </a:solidFill>
                <a:latin typeface="Montserrat Medium"/>
                <a:ea typeface="Montserrat Medium"/>
                <a:cs typeface="Montserrat Medium"/>
                <a:sym typeface="Montserrat Medium"/>
              </a:rPr>
              <a:t>Testimonials</a:t>
            </a:r>
            <a:endParaRPr/>
          </a:p>
        </p:txBody>
      </p:sp>
      <p:sp>
        <p:nvSpPr>
          <p:cNvPr id="267" name="Google Shape;267;p22"/>
          <p:cNvSpPr txBox="1"/>
          <p:nvPr/>
        </p:nvSpPr>
        <p:spPr>
          <a:xfrm>
            <a:off x="620649" y="2266950"/>
            <a:ext cx="40271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5BF9B"/>
              </a:buClr>
              <a:buSzPts val="3000"/>
              <a:buFont typeface="Montserrat ExtraBold"/>
              <a:buNone/>
            </a:pPr>
            <a:r>
              <a:rPr b="0" i="0" lang="en-US" sz="3000" u="none" cap="none" strike="noStrike">
                <a:solidFill>
                  <a:srgbClr val="15BF9B"/>
                </a:solidFill>
                <a:latin typeface="Montserrat ExtraBold"/>
                <a:ea typeface="Montserrat ExtraBold"/>
                <a:cs typeface="Montserrat ExtraBold"/>
                <a:sym typeface="Montserrat ExtraBold"/>
              </a:rPr>
              <a:t>Management</a:t>
            </a:r>
            <a:r>
              <a:rPr b="0" i="0" lang="en-US" sz="3000" u="none" cap="none" strike="noStrike">
                <a:solidFill>
                  <a:srgbClr val="5E5E5E"/>
                </a:solidFill>
                <a:latin typeface="Montserrat ExtraBold"/>
                <a:ea typeface="Montserrat ExtraBold"/>
                <a:cs typeface="Montserrat ExtraBold"/>
                <a:sym typeface="Montserrat ExtraBold"/>
              </a:rPr>
              <a:t> Team</a:t>
            </a:r>
            <a:endParaRPr/>
          </a:p>
        </p:txBody>
      </p:sp>
      <p:grpSp>
        <p:nvGrpSpPr>
          <p:cNvPr id="268" name="Google Shape;268;p22"/>
          <p:cNvGrpSpPr/>
          <p:nvPr/>
        </p:nvGrpSpPr>
        <p:grpSpPr>
          <a:xfrm>
            <a:off x="-2570996" y="2984605"/>
            <a:ext cx="7119666" cy="75991"/>
            <a:chOff x="0" y="0"/>
            <a:chExt cx="7119665" cy="75990"/>
          </a:xfrm>
        </p:grpSpPr>
        <p:cxnSp>
          <p:nvCxnSpPr>
            <p:cNvPr id="269" name="Google Shape;269;p22"/>
            <p:cNvCxnSpPr/>
            <p:nvPr/>
          </p:nvCxnSpPr>
          <p:spPr>
            <a:xfrm>
              <a:off x="0" y="37994"/>
              <a:ext cx="5553472" cy="1"/>
            </a:xfrm>
            <a:prstGeom prst="straightConnector1">
              <a:avLst/>
            </a:prstGeom>
            <a:noFill/>
            <a:ln cap="flat" cmpd="sng" w="25400">
              <a:solidFill>
                <a:srgbClr val="15BF9B"/>
              </a:solidFill>
              <a:prstDash val="solid"/>
              <a:miter lim="400000"/>
              <a:headEnd len="sm" w="sm" type="none"/>
              <a:tailEnd len="sm" w="sm" type="none"/>
            </a:ln>
          </p:spPr>
        </p:cxnSp>
        <p:sp>
          <p:nvSpPr>
            <p:cNvPr id="270" name="Google Shape;270;p22"/>
            <p:cNvSpPr/>
            <p:nvPr/>
          </p:nvSpPr>
          <p:spPr>
            <a:xfrm>
              <a:off x="5549312" y="0"/>
              <a:ext cx="1570353" cy="75990"/>
            </a:xfrm>
            <a:prstGeom prst="rect">
              <a:avLst/>
            </a:prstGeom>
            <a:solidFill>
              <a:srgbClr val="15BF9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15BF9B"/>
                </a:buClr>
                <a:buSzPts val="2400"/>
                <a:buFont typeface="Helvetica Neue"/>
                <a:buNone/>
              </a:pPr>
              <a:r>
                <a:t/>
              </a:r>
              <a:endParaRPr b="1" i="0" sz="2400" u="none" cap="none" strike="noStrike">
                <a:solidFill>
                  <a:srgbClr val="000000"/>
                </a:solidFill>
                <a:latin typeface="Helvetica Neue"/>
                <a:ea typeface="Helvetica Neue"/>
                <a:cs typeface="Helvetica Neue"/>
                <a:sym typeface="Helvetica Neue"/>
              </a:endParaRPr>
            </a:p>
          </p:txBody>
        </p:sp>
      </p:grpSp>
      <p:graphicFrame>
        <p:nvGraphicFramePr>
          <p:cNvPr id="271" name="Google Shape;271;p22"/>
          <p:cNvGraphicFramePr/>
          <p:nvPr/>
        </p:nvGraphicFramePr>
        <p:xfrm>
          <a:off x="952500" y="3840790"/>
          <a:ext cx="3000000" cy="3000000"/>
        </p:xfrm>
        <a:graphic>
          <a:graphicData uri="http://schemas.openxmlformats.org/drawingml/2006/table">
            <a:tbl>
              <a:tblPr bandRow="1" firstCol="1" firstRow="1">
                <a:noFill/>
                <a:tableStyleId>{744E1FF5-66CC-4AFC-BA1F-00C20B36CA86}</a:tableStyleId>
              </a:tblPr>
              <a:tblGrid>
                <a:gridCol w="3699925"/>
                <a:gridCol w="3699925"/>
                <a:gridCol w="3699925"/>
              </a:tblGrid>
              <a:tr h="1693325">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Management</a:t>
                      </a:r>
                      <a:br>
                        <a:rPr b="1" lang="en-US" sz="2800" u="none" cap="none" strike="noStrike">
                          <a:solidFill>
                            <a:srgbClr val="FFFFFF"/>
                          </a:solidFill>
                          <a:latin typeface="Montserrat"/>
                          <a:ea typeface="Montserrat"/>
                          <a:cs typeface="Montserrat"/>
                          <a:sym typeface="Montserrat"/>
                        </a:rPr>
                      </a:br>
                      <a:r>
                        <a:rPr b="1" lang="en-US" sz="2800" u="none" cap="none" strike="noStrike">
                          <a:solidFill>
                            <a:srgbClr val="FFFFFF"/>
                          </a:solidFill>
                          <a:latin typeface="Montserrat"/>
                          <a:ea typeface="Montserrat"/>
                          <a:cs typeface="Montserrat"/>
                          <a:sym typeface="Montserrat"/>
                        </a:rPr>
                        <a:t>Team</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Role / Function</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FFFFFF"/>
                        </a:buClr>
                        <a:buSzPts val="2800"/>
                        <a:buFont typeface="Montserrat"/>
                        <a:buNone/>
                      </a:pPr>
                      <a:r>
                        <a:rPr b="1" lang="en-US" sz="2800" u="none" cap="none" strike="noStrike">
                          <a:solidFill>
                            <a:srgbClr val="FFFFFF"/>
                          </a:solidFill>
                          <a:latin typeface="Montserrat"/>
                          <a:ea typeface="Montserrat"/>
                          <a:cs typeface="Montserrat"/>
                          <a:sym typeface="Montserrat"/>
                        </a:rPr>
                        <a:t>Skills</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5E5E5E"/>
                      </a:solidFill>
                      <a:prstDash val="solid"/>
                      <a:round/>
                      <a:headEnd len="sm" w="sm" type="none"/>
                      <a:tailEnd len="sm" w="sm" type="none"/>
                    </a:lnB>
                    <a:solidFill>
                      <a:schemeClr val="accent2"/>
                    </a:solidFill>
                  </a:tcPr>
                </a:tc>
              </a:tr>
              <a:tr h="1693325">
                <a:tc>
                  <a:txBody>
                    <a:bodyPr/>
                    <a:lstStyle/>
                    <a:p>
                      <a:pPr indent="0" lvl="0" marL="0" marR="0" rtl="0" algn="ctr">
                        <a:lnSpc>
                          <a:spcPct val="242857"/>
                        </a:lnSpc>
                        <a:spcBef>
                          <a:spcPts val="0"/>
                        </a:spcBef>
                        <a:spcAft>
                          <a:spcPts val="0"/>
                        </a:spcAft>
                        <a:buClr>
                          <a:srgbClr val="5E5E5E"/>
                        </a:buClr>
                        <a:buSzPts val="1400"/>
                        <a:buFont typeface="Montserrat"/>
                        <a:buNone/>
                      </a:pPr>
                      <a:r>
                        <a:rPr b="1" lang="en-US" sz="1400" u="none" cap="none" strike="noStrike">
                          <a:solidFill>
                            <a:srgbClr val="5E5E5E"/>
                          </a:solidFill>
                          <a:latin typeface="Montserrat"/>
                          <a:ea typeface="Montserrat"/>
                          <a:cs typeface="Montserrat"/>
                          <a:sym typeface="Montserrat"/>
                        </a:rPr>
                        <a:t>Peter West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solidFill>
                      <a:srgbClr val="FFFFFF"/>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Chief Operations Officer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15 Years of Business Operations Experience, Work Ethic, Critical Analysis, Leadership, Organize, Professionally Competent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5E5E5E"/>
                      </a:solidFill>
                      <a:prstDash val="solid"/>
                      <a:round/>
                      <a:headEnd len="sm" w="sm" type="none"/>
                      <a:tailEnd len="sm" w="sm" type="none"/>
                    </a:lnT>
                    <a:lnB cap="flat" cmpd="sng" w="12700">
                      <a:solidFill>
                        <a:srgbClr val="9A999B"/>
                      </a:solidFill>
                      <a:prstDash val="solid"/>
                      <a:round/>
                      <a:headEnd len="sm" w="sm" type="none"/>
                      <a:tailEnd len="sm" w="sm" type="none"/>
                    </a:lnB>
                  </a:tcPr>
                </a:tc>
              </a:tr>
              <a:tr h="1693325">
                <a:tc>
                  <a:txBody>
                    <a:bodyPr/>
                    <a:lstStyle/>
                    <a:p>
                      <a:pPr indent="0" lvl="0" marL="0" marR="0" rtl="0" algn="ctr">
                        <a:lnSpc>
                          <a:spcPct val="242857"/>
                        </a:lnSpc>
                        <a:spcBef>
                          <a:spcPts val="0"/>
                        </a:spcBef>
                        <a:spcAft>
                          <a:spcPts val="0"/>
                        </a:spcAft>
                        <a:buClr>
                          <a:srgbClr val="5E5E5E"/>
                        </a:buClr>
                        <a:buSzPts val="1400"/>
                        <a:buFont typeface="Montserrat"/>
                        <a:buNone/>
                      </a:pPr>
                      <a:r>
                        <a:rPr b="1" lang="en-US" sz="1400" u="none" cap="none" strike="noStrike">
                          <a:solidFill>
                            <a:srgbClr val="5E5E5E"/>
                          </a:solidFill>
                          <a:latin typeface="Montserrat"/>
                          <a:ea typeface="Montserrat"/>
                          <a:cs typeface="Montserrat"/>
                          <a:sym typeface="Montserrat"/>
                        </a:rPr>
                        <a:t>Andrew Wood</a:t>
                      </a:r>
                      <a:endParaRPr/>
                    </a:p>
                  </a:txBody>
                  <a:tcPr marT="50800" marB="50800" marR="50800" marL="50800" anchor="ctr">
                    <a:lnL cap="flat" cmpd="sng" w="12700">
                      <a:solidFill>
                        <a:srgbClr val="9A999B"/>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242857"/>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Technical Director</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5E5E5E"/>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c>
                  <a:txBody>
                    <a:bodyPr/>
                    <a:lstStyle/>
                    <a:p>
                      <a:pPr indent="0" lvl="0" marL="0" marR="0" rtl="0" algn="ctr">
                        <a:lnSpc>
                          <a:spcPct val="150000"/>
                        </a:lnSpc>
                        <a:spcBef>
                          <a:spcPts val="0"/>
                        </a:spcBef>
                        <a:spcAft>
                          <a:spcPts val="0"/>
                        </a:spcAft>
                        <a:buClr>
                          <a:srgbClr val="5E5E5E"/>
                        </a:buClr>
                        <a:buSzPts val="1400"/>
                        <a:buFont typeface="Montserrat"/>
                        <a:buNone/>
                      </a:pPr>
                      <a:r>
                        <a:rPr lang="en-US" sz="1400" u="none" cap="none" strike="noStrike">
                          <a:solidFill>
                            <a:srgbClr val="5E5E5E"/>
                          </a:solidFill>
                          <a:latin typeface="Montserrat"/>
                          <a:ea typeface="Montserrat"/>
                          <a:cs typeface="Montserrat"/>
                          <a:sym typeface="Montserrat"/>
                        </a:rPr>
                        <a:t>Creativity, Leadership, Organized, Performance Management</a:t>
                      </a:r>
                      <a:endParaRPr/>
                    </a:p>
                  </a:txBody>
                  <a:tcPr marT="50800" marB="50800" marR="50800" marL="50800" anchor="ctr">
                    <a:lnL cap="flat" cmpd="sng" w="12700">
                      <a:solidFill>
                        <a:srgbClr val="5E5E5E"/>
                      </a:solidFill>
                      <a:prstDash val="solid"/>
                      <a:round/>
                      <a:headEnd len="sm" w="sm" type="none"/>
                      <a:tailEnd len="sm" w="sm" type="none"/>
                    </a:lnL>
                    <a:lnR cap="flat" cmpd="sng" w="12700">
                      <a:solidFill>
                        <a:srgbClr val="9A999B"/>
                      </a:solidFill>
                      <a:prstDash val="solid"/>
                      <a:round/>
                      <a:headEnd len="sm" w="sm" type="none"/>
                      <a:tailEnd len="sm" w="sm" type="none"/>
                    </a:lnR>
                    <a:lnT cap="flat" cmpd="sng" w="12700">
                      <a:solidFill>
                        <a:srgbClr val="9A999B"/>
                      </a:solidFill>
                      <a:prstDash val="solid"/>
                      <a:round/>
                      <a:headEnd len="sm" w="sm" type="none"/>
                      <a:tailEnd len="sm" w="sm" type="none"/>
                    </a:lnT>
                    <a:lnB cap="flat" cmpd="sng" w="12700">
                      <a:solidFill>
                        <a:srgbClr val="9A999B"/>
                      </a:solidFill>
                      <a:prstDash val="solid"/>
                      <a:round/>
                      <a:headEnd len="sm" w="sm" type="none"/>
                      <a:tailEnd len="sm" w="sm" type="none"/>
                    </a:lnB>
                    <a:solidFill>
                      <a:schemeClr val="accent2"/>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