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6858000" cx="9144000"/>
  <p:notesSz cx="6858000" cy="9144000"/>
  <p:embeddedFontLst>
    <p:embeddedFont>
      <p:font typeface="Raleway SemiBold"/>
      <p:regular r:id="rId24"/>
      <p:bold r:id="rId25"/>
      <p:italic r:id="rId26"/>
      <p:boldItalic r:id="rId27"/>
    </p:embeddedFont>
    <p:embeddedFont>
      <p:font typeface="Raleway"/>
      <p:regular r:id="rId28"/>
      <p:bold r:id="rId29"/>
      <p:italic r:id="rId30"/>
      <p:boldItalic r:id="rId31"/>
    </p:embeddedFont>
    <p:embeddedFont>
      <p:font typeface="Raleway Black"/>
      <p:bold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RalewaySemiBold-regular.fntdata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alewaySemiBold-italic.fntdata"/><Relationship Id="rId25" Type="http://schemas.openxmlformats.org/officeDocument/2006/relationships/font" Target="fonts/RalewaySemiBold-bold.fntdata"/><Relationship Id="rId28" Type="http://schemas.openxmlformats.org/officeDocument/2006/relationships/font" Target="fonts/Raleway-regular.fntdata"/><Relationship Id="rId27" Type="http://schemas.openxmlformats.org/officeDocument/2006/relationships/font" Target="fonts/RalewaySemiBold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aleway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aleway-boldItalic.fntdata"/><Relationship Id="rId30" Type="http://schemas.openxmlformats.org/officeDocument/2006/relationships/font" Target="fonts/Raleway-italic.fntdata"/><Relationship Id="rId11" Type="http://schemas.openxmlformats.org/officeDocument/2006/relationships/slide" Target="slides/slide7.xml"/><Relationship Id="rId33" Type="http://schemas.openxmlformats.org/officeDocument/2006/relationships/font" Target="fonts/RalewayBlack-boldItalic.fntdata"/><Relationship Id="rId10" Type="http://schemas.openxmlformats.org/officeDocument/2006/relationships/slide" Target="slides/slide6.xml"/><Relationship Id="rId32" Type="http://schemas.openxmlformats.org/officeDocument/2006/relationships/font" Target="fonts/RalewayBlack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Relationship Id="rId4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Relationship Id="rId4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jpg"/><Relationship Id="rId4" Type="http://schemas.openxmlformats.org/officeDocument/2006/relationships/image" Target="../media/image7.jpg"/><Relationship Id="rId5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Relationship Id="rId4" Type="http://schemas.openxmlformats.org/officeDocument/2006/relationships/image" Target="../media/image6.jpg"/><Relationship Id="rId5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1338943"/>
            <a:ext cx="9144000" cy="418011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42279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/>
          <p:nvPr/>
        </p:nvSpPr>
        <p:spPr>
          <a:xfrm>
            <a:off x="0" y="1338943"/>
            <a:ext cx="9144000" cy="4180115"/>
          </a:xfrm>
          <a:prstGeom prst="rect">
            <a:avLst/>
          </a:prstGeom>
          <a:gradFill>
            <a:gsLst>
              <a:gs pos="0">
                <a:srgbClr val="0D968F">
                  <a:alpha val="74901"/>
                </a:srgbClr>
              </a:gs>
              <a:gs pos="100000">
                <a:srgbClr val="185F8F">
                  <a:alpha val="74901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6" name="Google Shape;86;p13"/>
          <p:cNvGrpSpPr/>
          <p:nvPr/>
        </p:nvGrpSpPr>
        <p:grpSpPr>
          <a:xfrm>
            <a:off x="1661885" y="1858782"/>
            <a:ext cx="1485702" cy="1073684"/>
            <a:chOff x="0" y="0"/>
            <a:chExt cx="5729415" cy="4140561"/>
          </a:xfrm>
        </p:grpSpPr>
        <p:sp>
          <p:nvSpPr>
            <p:cNvPr id="87" name="Google Shape;87;p13"/>
            <p:cNvSpPr/>
            <p:nvPr/>
          </p:nvSpPr>
          <p:spPr>
            <a:xfrm>
              <a:off x="0" y="0"/>
              <a:ext cx="5729415" cy="2778641"/>
            </a:xfrm>
            <a:custGeom>
              <a:rect b="b" l="l" r="r" t="t"/>
              <a:pathLst>
                <a:path extrusionOk="0" h="4376" w="9023">
                  <a:moveTo>
                    <a:pt x="9023" y="883"/>
                  </a:moveTo>
                  <a:lnTo>
                    <a:pt x="3439" y="886"/>
                  </a:lnTo>
                  <a:lnTo>
                    <a:pt x="3520" y="0"/>
                  </a:lnTo>
                  <a:lnTo>
                    <a:pt x="1904" y="0"/>
                  </a:lnTo>
                  <a:lnTo>
                    <a:pt x="1904" y="618"/>
                  </a:lnTo>
                  <a:lnTo>
                    <a:pt x="2845" y="618"/>
                  </a:lnTo>
                  <a:lnTo>
                    <a:pt x="2819" y="906"/>
                  </a:lnTo>
                  <a:lnTo>
                    <a:pt x="2685" y="2398"/>
                  </a:lnTo>
                  <a:lnTo>
                    <a:pt x="0" y="2398"/>
                  </a:lnTo>
                  <a:lnTo>
                    <a:pt x="0" y="3016"/>
                  </a:lnTo>
                  <a:lnTo>
                    <a:pt x="2631" y="3016"/>
                  </a:lnTo>
                  <a:lnTo>
                    <a:pt x="2590" y="3473"/>
                  </a:lnTo>
                  <a:lnTo>
                    <a:pt x="1363" y="3473"/>
                  </a:lnTo>
                  <a:lnTo>
                    <a:pt x="1363" y="4091"/>
                  </a:lnTo>
                  <a:lnTo>
                    <a:pt x="2533" y="4091"/>
                  </a:lnTo>
                  <a:lnTo>
                    <a:pt x="2510" y="4376"/>
                  </a:lnTo>
                  <a:lnTo>
                    <a:pt x="7773" y="4376"/>
                  </a:lnTo>
                  <a:lnTo>
                    <a:pt x="9023" y="883"/>
                  </a:lnTo>
                  <a:close/>
                  <a:moveTo>
                    <a:pt x="3184" y="3758"/>
                  </a:moveTo>
                  <a:lnTo>
                    <a:pt x="3249" y="3016"/>
                  </a:lnTo>
                  <a:lnTo>
                    <a:pt x="3757" y="3016"/>
                  </a:lnTo>
                  <a:lnTo>
                    <a:pt x="3757" y="2398"/>
                  </a:lnTo>
                  <a:lnTo>
                    <a:pt x="3306" y="2398"/>
                  </a:lnTo>
                  <a:lnTo>
                    <a:pt x="3386" y="1503"/>
                  </a:lnTo>
                  <a:lnTo>
                    <a:pt x="8147" y="1500"/>
                  </a:lnTo>
                  <a:lnTo>
                    <a:pt x="7339" y="3758"/>
                  </a:lnTo>
                  <a:lnTo>
                    <a:pt x="3184" y="3758"/>
                  </a:lnTo>
                  <a:close/>
                  <a:moveTo>
                    <a:pt x="3184" y="3758"/>
                  </a:moveTo>
                  <a:lnTo>
                    <a:pt x="3184" y="3758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3"/>
            <p:cNvSpPr/>
            <p:nvPr/>
          </p:nvSpPr>
          <p:spPr>
            <a:xfrm>
              <a:off x="1382233" y="2923953"/>
              <a:ext cx="3528578" cy="1216608"/>
            </a:xfrm>
            <a:custGeom>
              <a:rect b="b" l="l" r="r" t="t"/>
              <a:pathLst>
                <a:path extrusionOk="0" h="645" w="1871">
                  <a:moveTo>
                    <a:pt x="1275" y="545"/>
                  </a:moveTo>
                  <a:cubicBezTo>
                    <a:pt x="1329" y="608"/>
                    <a:pt x="1410" y="645"/>
                    <a:pt x="1497" y="645"/>
                  </a:cubicBezTo>
                  <a:cubicBezTo>
                    <a:pt x="1669" y="645"/>
                    <a:pt x="1827" y="511"/>
                    <a:pt x="1856" y="340"/>
                  </a:cubicBezTo>
                  <a:cubicBezTo>
                    <a:pt x="1871" y="251"/>
                    <a:pt x="1848" y="164"/>
                    <a:pt x="1794" y="99"/>
                  </a:cubicBezTo>
                  <a:cubicBezTo>
                    <a:pt x="1740" y="36"/>
                    <a:pt x="1659" y="0"/>
                    <a:pt x="1572" y="0"/>
                  </a:cubicBezTo>
                  <a:cubicBezTo>
                    <a:pt x="374" y="0"/>
                    <a:pt x="374" y="0"/>
                    <a:pt x="374" y="0"/>
                  </a:cubicBezTo>
                  <a:cubicBezTo>
                    <a:pt x="202" y="0"/>
                    <a:pt x="44" y="134"/>
                    <a:pt x="15" y="305"/>
                  </a:cubicBezTo>
                  <a:cubicBezTo>
                    <a:pt x="0" y="393"/>
                    <a:pt x="23" y="481"/>
                    <a:pt x="77" y="545"/>
                  </a:cubicBezTo>
                  <a:cubicBezTo>
                    <a:pt x="130" y="608"/>
                    <a:pt x="211" y="645"/>
                    <a:pt x="299" y="645"/>
                  </a:cubicBezTo>
                  <a:cubicBezTo>
                    <a:pt x="471" y="645"/>
                    <a:pt x="628" y="511"/>
                    <a:pt x="657" y="340"/>
                  </a:cubicBezTo>
                  <a:cubicBezTo>
                    <a:pt x="665" y="294"/>
                    <a:pt x="663" y="249"/>
                    <a:pt x="652" y="208"/>
                  </a:cubicBezTo>
                  <a:cubicBezTo>
                    <a:pt x="1245" y="208"/>
                    <a:pt x="1245" y="208"/>
                    <a:pt x="1245" y="208"/>
                  </a:cubicBezTo>
                  <a:cubicBezTo>
                    <a:pt x="1230" y="238"/>
                    <a:pt x="1219" y="271"/>
                    <a:pt x="1213" y="305"/>
                  </a:cubicBezTo>
                  <a:cubicBezTo>
                    <a:pt x="1198" y="393"/>
                    <a:pt x="1221" y="481"/>
                    <a:pt x="1275" y="545"/>
                  </a:cubicBezTo>
                  <a:close/>
                  <a:moveTo>
                    <a:pt x="437" y="234"/>
                  </a:moveTo>
                  <a:cubicBezTo>
                    <a:pt x="452" y="251"/>
                    <a:pt x="457" y="276"/>
                    <a:pt x="452" y="305"/>
                  </a:cubicBezTo>
                  <a:cubicBezTo>
                    <a:pt x="440" y="375"/>
                    <a:pt x="369" y="437"/>
                    <a:pt x="299" y="437"/>
                  </a:cubicBezTo>
                  <a:cubicBezTo>
                    <a:pt x="272" y="437"/>
                    <a:pt x="250" y="428"/>
                    <a:pt x="236" y="411"/>
                  </a:cubicBezTo>
                  <a:cubicBezTo>
                    <a:pt x="221" y="393"/>
                    <a:pt x="215" y="368"/>
                    <a:pt x="220" y="340"/>
                  </a:cubicBezTo>
                  <a:cubicBezTo>
                    <a:pt x="232" y="269"/>
                    <a:pt x="304" y="208"/>
                    <a:pt x="374" y="208"/>
                  </a:cubicBezTo>
                  <a:cubicBezTo>
                    <a:pt x="401" y="208"/>
                    <a:pt x="422" y="217"/>
                    <a:pt x="437" y="234"/>
                  </a:cubicBezTo>
                  <a:close/>
                  <a:moveTo>
                    <a:pt x="1635" y="234"/>
                  </a:moveTo>
                  <a:cubicBezTo>
                    <a:pt x="1650" y="251"/>
                    <a:pt x="1655" y="276"/>
                    <a:pt x="1651" y="305"/>
                  </a:cubicBezTo>
                  <a:cubicBezTo>
                    <a:pt x="1639" y="375"/>
                    <a:pt x="1567" y="437"/>
                    <a:pt x="1497" y="437"/>
                  </a:cubicBezTo>
                  <a:cubicBezTo>
                    <a:pt x="1470" y="437"/>
                    <a:pt x="1448" y="428"/>
                    <a:pt x="1434" y="411"/>
                  </a:cubicBezTo>
                  <a:cubicBezTo>
                    <a:pt x="1419" y="393"/>
                    <a:pt x="1414" y="368"/>
                    <a:pt x="1418" y="340"/>
                  </a:cubicBezTo>
                  <a:cubicBezTo>
                    <a:pt x="1430" y="269"/>
                    <a:pt x="1502" y="208"/>
                    <a:pt x="1572" y="208"/>
                  </a:cubicBezTo>
                  <a:cubicBezTo>
                    <a:pt x="1599" y="208"/>
                    <a:pt x="1621" y="217"/>
                    <a:pt x="1635" y="234"/>
                  </a:cubicBezTo>
                  <a:close/>
                  <a:moveTo>
                    <a:pt x="1635" y="234"/>
                  </a:moveTo>
                  <a:cubicBezTo>
                    <a:pt x="1635" y="234"/>
                    <a:pt x="1635" y="234"/>
                    <a:pt x="1635" y="234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478465" y="861237"/>
              <a:ext cx="1054700" cy="3924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13"/>
          <p:cNvSpPr txBox="1"/>
          <p:nvPr/>
        </p:nvSpPr>
        <p:spPr>
          <a:xfrm>
            <a:off x="2123080" y="2489632"/>
            <a:ext cx="5685606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e-Commerce</a:t>
            </a:r>
            <a:endParaRPr sz="66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3636004" y="3667285"/>
            <a:ext cx="1576387" cy="394141"/>
          </a:xfrm>
          <a:prstGeom prst="roundRect">
            <a:avLst>
              <a:gd fmla="val 14042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 txBox="1"/>
          <p:nvPr/>
        </p:nvSpPr>
        <p:spPr>
          <a:xfrm>
            <a:off x="3573599" y="3664300"/>
            <a:ext cx="170119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Pitch Deck</a:t>
            </a:r>
            <a:endParaRPr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7435478" y="5058389"/>
            <a:ext cx="1251322" cy="408623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A2Z.com</a:t>
            </a:r>
            <a:endParaRPr sz="1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22"/>
          <p:cNvSpPr/>
          <p:nvPr/>
        </p:nvSpPr>
        <p:spPr>
          <a:xfrm flipH="1" rot="2317381">
            <a:off x="-584160" y="-2037318"/>
            <a:ext cx="6784697" cy="7912228"/>
          </a:xfrm>
          <a:custGeom>
            <a:rect b="b" l="l" r="r" t="t"/>
            <a:pathLst>
              <a:path extrusionOk="0" h="6050735" w="5188476">
                <a:moveTo>
                  <a:pt x="0" y="623184"/>
                </a:moveTo>
                <a:cubicBezTo>
                  <a:pt x="0" y="311595"/>
                  <a:pt x="252592" y="59003"/>
                  <a:pt x="564181" y="59003"/>
                </a:cubicBezTo>
                <a:lnTo>
                  <a:pt x="1198427" y="0"/>
                </a:lnTo>
                <a:lnTo>
                  <a:pt x="5188476" y="3211953"/>
                </a:lnTo>
                <a:lnTo>
                  <a:pt x="3091986" y="5891578"/>
                </a:lnTo>
                <a:lnTo>
                  <a:pt x="564181" y="6050735"/>
                </a:lnTo>
                <a:cubicBezTo>
                  <a:pt x="252592" y="6050735"/>
                  <a:pt x="0" y="5798143"/>
                  <a:pt x="0" y="5486554"/>
                </a:cubicBezTo>
                <a:lnTo>
                  <a:pt x="0" y="623184"/>
                </a:lnTo>
                <a:close/>
              </a:path>
            </a:pathLst>
          </a:custGeom>
          <a:gradFill>
            <a:gsLst>
              <a:gs pos="0">
                <a:srgbClr val="0D968F">
                  <a:alpha val="89803"/>
                </a:srgbClr>
              </a:gs>
              <a:gs pos="100000">
                <a:srgbClr val="207CBA">
                  <a:alpha val="89803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2"/>
          <p:cNvSpPr/>
          <p:nvPr/>
        </p:nvSpPr>
        <p:spPr>
          <a:xfrm>
            <a:off x="554914" y="1063740"/>
            <a:ext cx="5208943" cy="27377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“ONE CLICK SHOP” provides clients access to over 100,000 high quality products that can be purchased with just a single click starting at just $10.00. Most transactions will only take on average 3 minutes to complete and accepts transactions with all major debit and credit card companies.</a:t>
            </a:r>
            <a:endParaRPr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8" name="Google Shape;188;p22"/>
          <p:cNvSpPr/>
          <p:nvPr/>
        </p:nvSpPr>
        <p:spPr>
          <a:xfrm>
            <a:off x="554671" y="555987"/>
            <a:ext cx="383444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One Click Shop</a:t>
            </a:r>
            <a:endParaRPr sz="32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/>
          <p:nvPr/>
        </p:nvSpPr>
        <p:spPr>
          <a:xfrm>
            <a:off x="854988" y="1889074"/>
            <a:ext cx="4719858" cy="1397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Based on a census, Charlotte has total of 2, 632, 249 population as of 2016. About 60% of the population use online store to buy products.</a:t>
            </a:r>
            <a:endParaRPr sz="20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4" name="Google Shape;194;p23"/>
          <p:cNvSpPr/>
          <p:nvPr/>
        </p:nvSpPr>
        <p:spPr>
          <a:xfrm>
            <a:off x="869618" y="1370975"/>
            <a:ext cx="259403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6262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Traction</a:t>
            </a:r>
            <a:endParaRPr sz="3200">
              <a:solidFill>
                <a:srgbClr val="26262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95" name="Google Shape;195;p23"/>
          <p:cNvSpPr/>
          <p:nvPr/>
        </p:nvSpPr>
        <p:spPr>
          <a:xfrm flipH="1" rot="-8482619">
            <a:off x="4401959" y="2357950"/>
            <a:ext cx="5188476" cy="6050735"/>
          </a:xfrm>
          <a:custGeom>
            <a:rect b="b" l="l" r="r" t="t"/>
            <a:pathLst>
              <a:path extrusionOk="0" h="6050735" w="5188476">
                <a:moveTo>
                  <a:pt x="0" y="623184"/>
                </a:moveTo>
                <a:cubicBezTo>
                  <a:pt x="0" y="311595"/>
                  <a:pt x="252592" y="59003"/>
                  <a:pt x="564181" y="59003"/>
                </a:cubicBezTo>
                <a:lnTo>
                  <a:pt x="1198427" y="0"/>
                </a:lnTo>
                <a:lnTo>
                  <a:pt x="5188476" y="3211953"/>
                </a:lnTo>
                <a:lnTo>
                  <a:pt x="3091986" y="5891578"/>
                </a:lnTo>
                <a:lnTo>
                  <a:pt x="564181" y="6050735"/>
                </a:lnTo>
                <a:cubicBezTo>
                  <a:pt x="252592" y="6050735"/>
                  <a:pt x="0" y="5798143"/>
                  <a:pt x="0" y="5486554"/>
                </a:cubicBezTo>
                <a:lnTo>
                  <a:pt x="0" y="623184"/>
                </a:lnTo>
                <a:close/>
              </a:path>
            </a:pathLst>
          </a:custGeom>
          <a:gradFill>
            <a:gsLst>
              <a:gs pos="0">
                <a:srgbClr val="11C3BA"/>
              </a:gs>
              <a:gs pos="100000">
                <a:srgbClr val="207CBA"/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508000" y="1085850"/>
            <a:ext cx="6488197" cy="3063670"/>
          </a:xfrm>
          <a:prstGeom prst="roundRect">
            <a:avLst>
              <a:gd fmla="val 5468" name="adj"/>
            </a:avLst>
          </a:prstGeom>
          <a:noFill/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23"/>
          <p:cNvSpPr/>
          <p:nvPr/>
        </p:nvSpPr>
        <p:spPr>
          <a:xfrm>
            <a:off x="2166637" y="2669737"/>
            <a:ext cx="4147077" cy="442364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23"/>
          <p:cNvSpPr/>
          <p:nvPr/>
        </p:nvSpPr>
        <p:spPr>
          <a:xfrm>
            <a:off x="5177631" y="2530423"/>
            <a:ext cx="3630872" cy="457184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"/>
          <p:cNvSpPr/>
          <p:nvPr/>
        </p:nvSpPr>
        <p:spPr>
          <a:xfrm rot="-2317381">
            <a:off x="4401960" y="-1547300"/>
            <a:ext cx="5188476" cy="6050735"/>
          </a:xfrm>
          <a:custGeom>
            <a:rect b="b" l="l" r="r" t="t"/>
            <a:pathLst>
              <a:path extrusionOk="0" h="6050735" w="5188476">
                <a:moveTo>
                  <a:pt x="0" y="623184"/>
                </a:moveTo>
                <a:cubicBezTo>
                  <a:pt x="0" y="311595"/>
                  <a:pt x="252592" y="59003"/>
                  <a:pt x="564181" y="59003"/>
                </a:cubicBezTo>
                <a:lnTo>
                  <a:pt x="1198427" y="0"/>
                </a:lnTo>
                <a:lnTo>
                  <a:pt x="5188476" y="3211953"/>
                </a:lnTo>
                <a:lnTo>
                  <a:pt x="3091986" y="5891578"/>
                </a:lnTo>
                <a:lnTo>
                  <a:pt x="564181" y="6050735"/>
                </a:lnTo>
                <a:cubicBezTo>
                  <a:pt x="252592" y="6050735"/>
                  <a:pt x="0" y="5798143"/>
                  <a:pt x="0" y="5486554"/>
                </a:cubicBezTo>
                <a:lnTo>
                  <a:pt x="0" y="623184"/>
                </a:lnTo>
                <a:close/>
              </a:path>
            </a:pathLst>
          </a:custGeom>
          <a:gradFill>
            <a:gsLst>
              <a:gs pos="0">
                <a:srgbClr val="11C3BA"/>
              </a:gs>
              <a:gs pos="100000">
                <a:srgbClr val="207CBA"/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>
            <a:off x="551543" y="513630"/>
            <a:ext cx="8040915" cy="5830741"/>
            <a:chOff x="362856" y="201759"/>
            <a:chExt cx="8040915" cy="5830741"/>
          </a:xfrm>
        </p:grpSpPr>
        <p:sp>
          <p:nvSpPr>
            <p:cNvPr id="205" name="Google Shape;205;p24"/>
            <p:cNvSpPr/>
            <p:nvPr/>
          </p:nvSpPr>
          <p:spPr>
            <a:xfrm>
              <a:off x="362856" y="201759"/>
              <a:ext cx="8040915" cy="5830741"/>
            </a:xfrm>
            <a:prstGeom prst="roundRect">
              <a:avLst>
                <a:gd fmla="val 4053" name="adj"/>
              </a:avLst>
            </a:prstGeom>
            <a:solidFill>
              <a:srgbClr val="FDFDFD"/>
            </a:solidFill>
            <a:ln cap="flat" cmpd="sng" w="19050">
              <a:solidFill>
                <a:srgbClr val="F2F2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362856" y="5701441"/>
              <a:ext cx="8040915" cy="331023"/>
            </a:xfrm>
            <a:prstGeom prst="rect">
              <a:avLst/>
            </a:prstGeom>
            <a:gradFill>
              <a:gsLst>
                <a:gs pos="0">
                  <a:srgbClr val="11C3BA"/>
                </a:gs>
                <a:gs pos="100000">
                  <a:srgbClr val="207CBA"/>
                </a:gs>
              </a:gsLst>
              <a:lin ang="3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" name="Google Shape;207;p24"/>
          <p:cNvSpPr/>
          <p:nvPr/>
        </p:nvSpPr>
        <p:spPr>
          <a:xfrm>
            <a:off x="905954" y="1216940"/>
            <a:ext cx="7511264" cy="44012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The chosen target market will be the residents of Charlotte, North Carolina. This specific group of individuals was chosen based on the following factors 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Up to 47.9% are male and 52.1% are female residents of Charlotte, North Carolina.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65.9% percent of the entire population are workers and utilize online store to purchase products to save time on traveling and gas.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Roughly 1, 500, 000+ of the overall Charlotte’s population are looking for a hassle-free online store that will accept most major debit and credit card transactions.</a:t>
            </a:r>
            <a:endParaRPr/>
          </a:p>
        </p:txBody>
      </p:sp>
      <p:sp>
        <p:nvSpPr>
          <p:cNvPr id="208" name="Google Shape;208;p24"/>
          <p:cNvSpPr/>
          <p:nvPr/>
        </p:nvSpPr>
        <p:spPr>
          <a:xfrm>
            <a:off x="897076" y="633546"/>
            <a:ext cx="393504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6262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Target Market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5"/>
          <p:cNvSpPr/>
          <p:nvPr/>
        </p:nvSpPr>
        <p:spPr>
          <a:xfrm rot="8482619">
            <a:off x="-385932" y="3010577"/>
            <a:ext cx="4450581" cy="5190211"/>
          </a:xfrm>
          <a:custGeom>
            <a:rect b="b" l="l" r="r" t="t"/>
            <a:pathLst>
              <a:path extrusionOk="0" h="6050735" w="5188476">
                <a:moveTo>
                  <a:pt x="0" y="623184"/>
                </a:moveTo>
                <a:cubicBezTo>
                  <a:pt x="0" y="311595"/>
                  <a:pt x="252592" y="59003"/>
                  <a:pt x="564181" y="59003"/>
                </a:cubicBezTo>
                <a:lnTo>
                  <a:pt x="1198427" y="0"/>
                </a:lnTo>
                <a:lnTo>
                  <a:pt x="5188476" y="3211953"/>
                </a:lnTo>
                <a:lnTo>
                  <a:pt x="3091986" y="5891578"/>
                </a:lnTo>
                <a:lnTo>
                  <a:pt x="564181" y="6050735"/>
                </a:lnTo>
                <a:cubicBezTo>
                  <a:pt x="252592" y="6050735"/>
                  <a:pt x="0" y="5798143"/>
                  <a:pt x="0" y="5486554"/>
                </a:cubicBezTo>
                <a:lnTo>
                  <a:pt x="0" y="623184"/>
                </a:lnTo>
                <a:close/>
              </a:path>
            </a:pathLst>
          </a:custGeom>
          <a:gradFill>
            <a:gsLst>
              <a:gs pos="0">
                <a:srgbClr val="11C3BA"/>
              </a:gs>
              <a:gs pos="100000">
                <a:srgbClr val="207CBA"/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4" name="Google Shape;214;p25"/>
          <p:cNvGrpSpPr/>
          <p:nvPr/>
        </p:nvGrpSpPr>
        <p:grpSpPr>
          <a:xfrm>
            <a:off x="551543" y="513630"/>
            <a:ext cx="8053756" cy="5830741"/>
            <a:chOff x="362856" y="201759"/>
            <a:chExt cx="8053756" cy="5830741"/>
          </a:xfrm>
        </p:grpSpPr>
        <p:sp>
          <p:nvSpPr>
            <p:cNvPr id="215" name="Google Shape;215;p25"/>
            <p:cNvSpPr/>
            <p:nvPr/>
          </p:nvSpPr>
          <p:spPr>
            <a:xfrm>
              <a:off x="362856" y="201759"/>
              <a:ext cx="8040915" cy="5830741"/>
            </a:xfrm>
            <a:prstGeom prst="roundRect">
              <a:avLst>
                <a:gd fmla="val 4053" name="adj"/>
              </a:avLst>
            </a:prstGeom>
            <a:solidFill>
              <a:srgbClr val="FDFDFD"/>
            </a:solidFill>
            <a:ln cap="flat" cmpd="sng" w="19050">
              <a:solidFill>
                <a:srgbClr val="F2F2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25"/>
            <p:cNvSpPr/>
            <p:nvPr/>
          </p:nvSpPr>
          <p:spPr>
            <a:xfrm flipH="1">
              <a:off x="375697" y="206739"/>
              <a:ext cx="8040915" cy="331023"/>
            </a:xfrm>
            <a:prstGeom prst="rect">
              <a:avLst/>
            </a:prstGeom>
            <a:gradFill>
              <a:gsLst>
                <a:gs pos="0">
                  <a:srgbClr val="11C3BA"/>
                </a:gs>
                <a:gs pos="100000">
                  <a:srgbClr val="207CBA"/>
                </a:gs>
              </a:gsLst>
              <a:lin ang="3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" name="Google Shape;217;p25"/>
          <p:cNvSpPr/>
          <p:nvPr/>
        </p:nvSpPr>
        <p:spPr>
          <a:xfrm>
            <a:off x="978184" y="1813537"/>
            <a:ext cx="7280445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Based on a survey conducted in 2016, A2Z.com concluded that the following companies will be considered as direct competitors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rgbClr val="26262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Amazon.com</a:t>
            </a: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 Inc., offers a variety of online products with free shipping for purchases more than $30.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rgbClr val="26262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Ebay.com</a:t>
            </a: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 offers a wide range of online products with free shipping for purchases more than $40.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rgbClr val="26262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Bestbuy.com</a:t>
            </a: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 offers a wide range of online products with free shipping for purchases more than $50.</a:t>
            </a:r>
            <a:endParaRPr/>
          </a:p>
        </p:txBody>
      </p:sp>
      <p:sp>
        <p:nvSpPr>
          <p:cNvPr id="218" name="Google Shape;218;p25"/>
          <p:cNvSpPr/>
          <p:nvPr/>
        </p:nvSpPr>
        <p:spPr>
          <a:xfrm>
            <a:off x="968659" y="1262096"/>
            <a:ext cx="308672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6262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Competition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/>
          <p:nvPr/>
        </p:nvSpPr>
        <p:spPr>
          <a:xfrm>
            <a:off x="3565140" y="2924134"/>
            <a:ext cx="4785484" cy="3170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The alternative solutions A2Z.com can provide are the following: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Free shipping for items $20 and above.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Monthly discounts of up to $70 on selected online items.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3% rebate for all debit &amp; credit card holders.</a:t>
            </a:r>
            <a:endParaRPr/>
          </a:p>
        </p:txBody>
      </p:sp>
      <p:sp>
        <p:nvSpPr>
          <p:cNvPr id="224" name="Google Shape;224;p26"/>
          <p:cNvSpPr/>
          <p:nvPr/>
        </p:nvSpPr>
        <p:spPr>
          <a:xfrm>
            <a:off x="3565141" y="2372693"/>
            <a:ext cx="457459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6262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Alternative Solutions</a:t>
            </a:r>
            <a:endParaRPr sz="3200">
              <a:solidFill>
                <a:srgbClr val="26262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25" name="Google Shape;225;p26"/>
          <p:cNvSpPr/>
          <p:nvPr/>
        </p:nvSpPr>
        <p:spPr>
          <a:xfrm flipH="1" rot="2317381">
            <a:off x="-437946" y="-1362288"/>
            <a:ext cx="4460771" cy="5202095"/>
          </a:xfrm>
          <a:custGeom>
            <a:rect b="b" l="l" r="r" t="t"/>
            <a:pathLst>
              <a:path extrusionOk="0" h="6050735" w="5188476">
                <a:moveTo>
                  <a:pt x="0" y="623184"/>
                </a:moveTo>
                <a:cubicBezTo>
                  <a:pt x="0" y="311595"/>
                  <a:pt x="252592" y="59003"/>
                  <a:pt x="564181" y="59003"/>
                </a:cubicBezTo>
                <a:lnTo>
                  <a:pt x="1198427" y="0"/>
                </a:lnTo>
                <a:lnTo>
                  <a:pt x="5188476" y="3211953"/>
                </a:lnTo>
                <a:lnTo>
                  <a:pt x="3091986" y="5891578"/>
                </a:lnTo>
                <a:lnTo>
                  <a:pt x="564181" y="6050735"/>
                </a:lnTo>
                <a:cubicBezTo>
                  <a:pt x="252592" y="6050735"/>
                  <a:pt x="0" y="5798143"/>
                  <a:pt x="0" y="5486554"/>
                </a:cubicBezTo>
                <a:lnTo>
                  <a:pt x="0" y="623184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163" l="-1068" r="-35267" t="-9395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6"/>
          <p:cNvSpPr/>
          <p:nvPr/>
        </p:nvSpPr>
        <p:spPr>
          <a:xfrm flipH="1" rot="2317381">
            <a:off x="-437048" y="-1377928"/>
            <a:ext cx="4457221" cy="5197955"/>
          </a:xfrm>
          <a:custGeom>
            <a:rect b="b" l="l" r="r" t="t"/>
            <a:pathLst>
              <a:path extrusionOk="0" h="6050735" w="5188476">
                <a:moveTo>
                  <a:pt x="0" y="623184"/>
                </a:moveTo>
                <a:cubicBezTo>
                  <a:pt x="0" y="311595"/>
                  <a:pt x="252592" y="59003"/>
                  <a:pt x="564181" y="59003"/>
                </a:cubicBezTo>
                <a:lnTo>
                  <a:pt x="1198427" y="0"/>
                </a:lnTo>
                <a:lnTo>
                  <a:pt x="5188476" y="3211953"/>
                </a:lnTo>
                <a:lnTo>
                  <a:pt x="3091986" y="5891578"/>
                </a:lnTo>
                <a:lnTo>
                  <a:pt x="564181" y="6050735"/>
                </a:lnTo>
                <a:cubicBezTo>
                  <a:pt x="252592" y="6050735"/>
                  <a:pt x="0" y="5798143"/>
                  <a:pt x="0" y="5486554"/>
                </a:cubicBezTo>
                <a:lnTo>
                  <a:pt x="0" y="623184"/>
                </a:lnTo>
                <a:close/>
              </a:path>
            </a:pathLst>
          </a:custGeom>
          <a:gradFill>
            <a:gsLst>
              <a:gs pos="0">
                <a:srgbClr val="0D968F">
                  <a:alpha val="74901"/>
                </a:srgbClr>
              </a:gs>
              <a:gs pos="100000">
                <a:srgbClr val="185F8F">
                  <a:alpha val="74901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6"/>
          <p:cNvSpPr/>
          <p:nvPr/>
        </p:nvSpPr>
        <p:spPr>
          <a:xfrm>
            <a:off x="1733550" y="1085850"/>
            <a:ext cx="6742793" cy="5314950"/>
          </a:xfrm>
          <a:prstGeom prst="roundRect">
            <a:avLst>
              <a:gd fmla="val 5468" name="adj"/>
            </a:avLst>
          </a:prstGeom>
          <a:noFill/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6"/>
          <p:cNvSpPr/>
          <p:nvPr/>
        </p:nvSpPr>
        <p:spPr>
          <a:xfrm>
            <a:off x="524547" y="3572006"/>
            <a:ext cx="2488447" cy="2488447"/>
          </a:xfrm>
          <a:prstGeom prst="ellipse">
            <a:avLst/>
          </a:prstGeom>
          <a:gradFill>
            <a:gsLst>
              <a:gs pos="0">
                <a:srgbClr val="11C3BA"/>
              </a:gs>
              <a:gs pos="100000">
                <a:srgbClr val="207CBA"/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6"/>
          <p:cNvSpPr/>
          <p:nvPr/>
        </p:nvSpPr>
        <p:spPr>
          <a:xfrm>
            <a:off x="441064" y="3549089"/>
            <a:ext cx="2655412" cy="2851711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7"/>
          <p:cNvSpPr/>
          <p:nvPr/>
        </p:nvSpPr>
        <p:spPr>
          <a:xfrm>
            <a:off x="-1" y="1"/>
            <a:ext cx="5747657" cy="6857999"/>
          </a:xfrm>
          <a:prstGeom prst="rect">
            <a:avLst/>
          </a:prstGeom>
          <a:gradFill>
            <a:gsLst>
              <a:gs pos="0">
                <a:srgbClr val="0D968F">
                  <a:alpha val="89803"/>
                </a:srgbClr>
              </a:gs>
              <a:gs pos="100000">
                <a:srgbClr val="185F8F">
                  <a:alpha val="89803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663829" y="1913629"/>
            <a:ext cx="4917923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The company will utilize the following business model which will be implemented by early 2019: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[SPECIFY BUSINESS MODEL]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Revenue equivalent to roughly $100,000 to $150,000 will be expected by the end of 2019.</a:t>
            </a:r>
            <a:endParaRPr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7" name="Google Shape;237;p27"/>
          <p:cNvSpPr/>
          <p:nvPr/>
        </p:nvSpPr>
        <p:spPr>
          <a:xfrm>
            <a:off x="663829" y="1359085"/>
            <a:ext cx="382001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Business Model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8"/>
          <p:cNvSpPr/>
          <p:nvPr/>
        </p:nvSpPr>
        <p:spPr>
          <a:xfrm>
            <a:off x="920924" y="1637738"/>
            <a:ext cx="4752984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The company’s schedule will be as follows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[SPECIFY COMPANY SCHEDULE]</a:t>
            </a:r>
            <a:endParaRPr sz="2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3" name="Google Shape;243;p28"/>
          <p:cNvSpPr/>
          <p:nvPr/>
        </p:nvSpPr>
        <p:spPr>
          <a:xfrm>
            <a:off x="901875" y="1086304"/>
            <a:ext cx="273353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6262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Schedule</a:t>
            </a:r>
            <a:endParaRPr/>
          </a:p>
        </p:txBody>
      </p:sp>
      <p:sp>
        <p:nvSpPr>
          <p:cNvPr id="244" name="Google Shape;244;p28"/>
          <p:cNvSpPr/>
          <p:nvPr/>
        </p:nvSpPr>
        <p:spPr>
          <a:xfrm flipH="1" rot="-8482619">
            <a:off x="4401959" y="2357950"/>
            <a:ext cx="5188476" cy="6050735"/>
          </a:xfrm>
          <a:custGeom>
            <a:rect b="b" l="l" r="r" t="t"/>
            <a:pathLst>
              <a:path extrusionOk="0" h="6050735" w="5188476">
                <a:moveTo>
                  <a:pt x="0" y="623184"/>
                </a:moveTo>
                <a:cubicBezTo>
                  <a:pt x="0" y="311595"/>
                  <a:pt x="252592" y="59003"/>
                  <a:pt x="564181" y="59003"/>
                </a:cubicBezTo>
                <a:lnTo>
                  <a:pt x="1198427" y="0"/>
                </a:lnTo>
                <a:lnTo>
                  <a:pt x="5188476" y="3211953"/>
                </a:lnTo>
                <a:lnTo>
                  <a:pt x="3091986" y="5891578"/>
                </a:lnTo>
                <a:lnTo>
                  <a:pt x="564181" y="6050735"/>
                </a:lnTo>
                <a:cubicBezTo>
                  <a:pt x="252592" y="6050735"/>
                  <a:pt x="0" y="5798143"/>
                  <a:pt x="0" y="5486554"/>
                </a:cubicBezTo>
                <a:lnTo>
                  <a:pt x="0" y="623184"/>
                </a:lnTo>
                <a:close/>
              </a:path>
            </a:pathLst>
          </a:custGeom>
          <a:gradFill>
            <a:gsLst>
              <a:gs pos="0">
                <a:srgbClr val="11C3BA"/>
              </a:gs>
              <a:gs pos="100000">
                <a:srgbClr val="207CBA"/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8"/>
          <p:cNvSpPr/>
          <p:nvPr/>
        </p:nvSpPr>
        <p:spPr>
          <a:xfrm>
            <a:off x="508000" y="647700"/>
            <a:ext cx="6488197" cy="4362450"/>
          </a:xfrm>
          <a:prstGeom prst="roundRect">
            <a:avLst>
              <a:gd fmla="val 5468" name="adj"/>
            </a:avLst>
          </a:prstGeom>
          <a:noFill/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8"/>
          <p:cNvSpPr/>
          <p:nvPr/>
        </p:nvSpPr>
        <p:spPr>
          <a:xfrm>
            <a:off x="5539521" y="1911525"/>
            <a:ext cx="3187704" cy="4000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8"/>
          <p:cNvSpPr/>
          <p:nvPr/>
        </p:nvSpPr>
        <p:spPr>
          <a:xfrm>
            <a:off x="1621517" y="3631803"/>
            <a:ext cx="4779284" cy="383053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/>
          <p:nvPr/>
        </p:nvSpPr>
        <p:spPr>
          <a:xfrm flipH="1" rot="2317381">
            <a:off x="-455790" y="-1547300"/>
            <a:ext cx="5188476" cy="6050735"/>
          </a:xfrm>
          <a:custGeom>
            <a:rect b="b" l="l" r="r" t="t"/>
            <a:pathLst>
              <a:path extrusionOk="0" h="6050735" w="5188476">
                <a:moveTo>
                  <a:pt x="0" y="623184"/>
                </a:moveTo>
                <a:cubicBezTo>
                  <a:pt x="0" y="311595"/>
                  <a:pt x="252592" y="59003"/>
                  <a:pt x="564181" y="59003"/>
                </a:cubicBezTo>
                <a:lnTo>
                  <a:pt x="1198427" y="0"/>
                </a:lnTo>
                <a:lnTo>
                  <a:pt x="5188476" y="3211953"/>
                </a:lnTo>
                <a:lnTo>
                  <a:pt x="3091986" y="5891578"/>
                </a:lnTo>
                <a:lnTo>
                  <a:pt x="564181" y="6050735"/>
                </a:lnTo>
                <a:cubicBezTo>
                  <a:pt x="252592" y="6050735"/>
                  <a:pt x="0" y="5798143"/>
                  <a:pt x="0" y="5486554"/>
                </a:cubicBezTo>
                <a:lnTo>
                  <a:pt x="0" y="623184"/>
                </a:lnTo>
                <a:close/>
              </a:path>
            </a:pathLst>
          </a:custGeom>
          <a:gradFill>
            <a:gsLst>
              <a:gs pos="0">
                <a:srgbClr val="11C3BA"/>
              </a:gs>
              <a:gs pos="100000">
                <a:srgbClr val="207CBA"/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Google Shape;253;p29"/>
          <p:cNvGrpSpPr/>
          <p:nvPr/>
        </p:nvGrpSpPr>
        <p:grpSpPr>
          <a:xfrm>
            <a:off x="551543" y="513630"/>
            <a:ext cx="8040915" cy="5830741"/>
            <a:chOff x="362856" y="201759"/>
            <a:chExt cx="8040915" cy="5830741"/>
          </a:xfrm>
        </p:grpSpPr>
        <p:sp>
          <p:nvSpPr>
            <p:cNvPr id="254" name="Google Shape;254;p29"/>
            <p:cNvSpPr/>
            <p:nvPr/>
          </p:nvSpPr>
          <p:spPr>
            <a:xfrm>
              <a:off x="362856" y="201759"/>
              <a:ext cx="8040915" cy="5830741"/>
            </a:xfrm>
            <a:prstGeom prst="roundRect">
              <a:avLst>
                <a:gd fmla="val 4053" name="adj"/>
              </a:avLst>
            </a:prstGeom>
            <a:solidFill>
              <a:srgbClr val="FDFDFD"/>
            </a:solidFill>
            <a:ln cap="flat" cmpd="sng" w="19050">
              <a:solidFill>
                <a:srgbClr val="F2F2F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29"/>
            <p:cNvSpPr/>
            <p:nvPr/>
          </p:nvSpPr>
          <p:spPr>
            <a:xfrm flipH="1">
              <a:off x="362856" y="5701441"/>
              <a:ext cx="8040915" cy="331023"/>
            </a:xfrm>
            <a:prstGeom prst="rect">
              <a:avLst/>
            </a:prstGeom>
            <a:gradFill>
              <a:gsLst>
                <a:gs pos="0">
                  <a:srgbClr val="11C3BA"/>
                </a:gs>
                <a:gs pos="100000">
                  <a:srgbClr val="207CBA"/>
                </a:gs>
              </a:gsLst>
              <a:lin ang="3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29"/>
          <p:cNvSpPr/>
          <p:nvPr/>
        </p:nvSpPr>
        <p:spPr>
          <a:xfrm>
            <a:off x="820120" y="861980"/>
            <a:ext cx="534228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6262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Investment &amp; Sponsorship</a:t>
            </a:r>
            <a:endParaRPr sz="3200">
              <a:solidFill>
                <a:srgbClr val="26262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57" name="Google Shape;257;p29"/>
          <p:cNvSpPr/>
          <p:nvPr/>
        </p:nvSpPr>
        <p:spPr>
          <a:xfrm>
            <a:off x="820121" y="1415005"/>
            <a:ext cx="5742605" cy="409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In order to officially begin, the company will require a budget estimated between $80,000.00 and $95,000.00. This amount will be collected from the following sponsors 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1. Interface Computers Inc.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2. Carolina Finance Foundation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3. Hornets Investment Corp.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Each sponsor has agreed to contribute and invest at least $30,000.00 for A2Z.com.</a:t>
            </a:r>
            <a:endParaRPr sz="20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8" name="Google Shape;258;p29"/>
          <p:cNvSpPr/>
          <p:nvPr/>
        </p:nvSpPr>
        <p:spPr>
          <a:xfrm>
            <a:off x="5950767" y="2643325"/>
            <a:ext cx="2488447" cy="2488447"/>
          </a:xfrm>
          <a:prstGeom prst="ellipse">
            <a:avLst/>
          </a:prstGeom>
          <a:gradFill>
            <a:gsLst>
              <a:gs pos="0">
                <a:srgbClr val="11C3BA"/>
              </a:gs>
              <a:gs pos="100000">
                <a:srgbClr val="207CBA"/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9"/>
          <p:cNvSpPr/>
          <p:nvPr/>
        </p:nvSpPr>
        <p:spPr>
          <a:xfrm>
            <a:off x="5823358" y="2797037"/>
            <a:ext cx="2743264" cy="198582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5554" l="-4371" r="-13749" t="-1666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D968F">
                  <a:alpha val="89803"/>
                </a:srgbClr>
              </a:gs>
              <a:gs pos="100000">
                <a:srgbClr val="185F8F">
                  <a:alpha val="74901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0"/>
          <p:cNvSpPr/>
          <p:nvPr/>
        </p:nvSpPr>
        <p:spPr>
          <a:xfrm>
            <a:off x="975000" y="1403743"/>
            <a:ext cx="5416808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Visit our office every Monday to Friday from 9am to 6pm and Saturday from 9am to 4pm at [ADDRESS].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For more information contact any of these contact details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[Phone Number]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[Email]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[Website]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[Social Media Account/S]</a:t>
            </a:r>
            <a:endParaRPr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7" name="Google Shape;267;p30"/>
          <p:cNvSpPr/>
          <p:nvPr/>
        </p:nvSpPr>
        <p:spPr>
          <a:xfrm>
            <a:off x="962300" y="862938"/>
            <a:ext cx="276795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Contact Us</a:t>
            </a:r>
            <a:endParaRPr/>
          </a:p>
        </p:txBody>
      </p:sp>
      <p:sp>
        <p:nvSpPr>
          <p:cNvPr id="268" name="Google Shape;268;p30"/>
          <p:cNvSpPr/>
          <p:nvPr/>
        </p:nvSpPr>
        <p:spPr>
          <a:xfrm>
            <a:off x="4103860" y="3426684"/>
            <a:ext cx="6015140" cy="335743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1"/>
          <p:cNvSpPr/>
          <p:nvPr/>
        </p:nvSpPr>
        <p:spPr>
          <a:xfrm rot="-2317381">
            <a:off x="4401960" y="-1547300"/>
            <a:ext cx="5188476" cy="6050735"/>
          </a:xfrm>
          <a:custGeom>
            <a:rect b="b" l="l" r="r" t="t"/>
            <a:pathLst>
              <a:path extrusionOk="0" h="6050735" w="5188476">
                <a:moveTo>
                  <a:pt x="0" y="623184"/>
                </a:moveTo>
                <a:cubicBezTo>
                  <a:pt x="0" y="311595"/>
                  <a:pt x="252592" y="59003"/>
                  <a:pt x="564181" y="59003"/>
                </a:cubicBezTo>
                <a:lnTo>
                  <a:pt x="1198427" y="0"/>
                </a:lnTo>
                <a:lnTo>
                  <a:pt x="5188476" y="3211953"/>
                </a:lnTo>
                <a:lnTo>
                  <a:pt x="3091986" y="5891578"/>
                </a:lnTo>
                <a:lnTo>
                  <a:pt x="564181" y="6050735"/>
                </a:lnTo>
                <a:cubicBezTo>
                  <a:pt x="252592" y="6050735"/>
                  <a:pt x="0" y="5798143"/>
                  <a:pt x="0" y="5486554"/>
                </a:cubicBezTo>
                <a:lnTo>
                  <a:pt x="0" y="623184"/>
                </a:lnTo>
                <a:close/>
              </a:path>
            </a:pathLst>
          </a:custGeom>
          <a:blipFill rotWithShape="0">
            <a:blip r:embed="rId3">
              <a:alphaModFix/>
            </a:blip>
            <a:stretch>
              <a:fillRect b="-1575" l="-5883" r="-23345" t="-3992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1"/>
          <p:cNvSpPr/>
          <p:nvPr/>
        </p:nvSpPr>
        <p:spPr>
          <a:xfrm rot="-2317381">
            <a:off x="4401960" y="-1547300"/>
            <a:ext cx="5188476" cy="6050735"/>
          </a:xfrm>
          <a:custGeom>
            <a:rect b="b" l="l" r="r" t="t"/>
            <a:pathLst>
              <a:path extrusionOk="0" h="6050735" w="5188476">
                <a:moveTo>
                  <a:pt x="0" y="623184"/>
                </a:moveTo>
                <a:cubicBezTo>
                  <a:pt x="0" y="311595"/>
                  <a:pt x="252592" y="59003"/>
                  <a:pt x="564181" y="59003"/>
                </a:cubicBezTo>
                <a:lnTo>
                  <a:pt x="1198427" y="0"/>
                </a:lnTo>
                <a:lnTo>
                  <a:pt x="5188476" y="3211953"/>
                </a:lnTo>
                <a:lnTo>
                  <a:pt x="3091986" y="5891578"/>
                </a:lnTo>
                <a:lnTo>
                  <a:pt x="564181" y="6050735"/>
                </a:lnTo>
                <a:cubicBezTo>
                  <a:pt x="252592" y="6050735"/>
                  <a:pt x="0" y="5798143"/>
                  <a:pt x="0" y="5486554"/>
                </a:cubicBezTo>
                <a:lnTo>
                  <a:pt x="0" y="623184"/>
                </a:lnTo>
                <a:close/>
              </a:path>
            </a:pathLst>
          </a:custGeom>
          <a:gradFill>
            <a:gsLst>
              <a:gs pos="0">
                <a:srgbClr val="0D968F">
                  <a:alpha val="74901"/>
                </a:srgbClr>
              </a:gs>
              <a:gs pos="100000">
                <a:srgbClr val="207CBA">
                  <a:alpha val="74901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31"/>
          <p:cNvSpPr/>
          <p:nvPr/>
        </p:nvSpPr>
        <p:spPr>
          <a:xfrm>
            <a:off x="589469" y="3033486"/>
            <a:ext cx="6406729" cy="3178628"/>
          </a:xfrm>
          <a:prstGeom prst="roundRect">
            <a:avLst>
              <a:gd fmla="val 9240" name="adj"/>
            </a:avLst>
          </a:prstGeom>
          <a:noFill/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1"/>
          <p:cNvSpPr/>
          <p:nvPr/>
        </p:nvSpPr>
        <p:spPr>
          <a:xfrm>
            <a:off x="589469" y="3981403"/>
            <a:ext cx="5418761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15C8C9"/>
                </a:solidFill>
                <a:latin typeface="Raleway Black"/>
                <a:ea typeface="Raleway Black"/>
                <a:cs typeface="Raleway Black"/>
                <a:sym typeface="Raleway Black"/>
              </a:rPr>
              <a:t>Th</a:t>
            </a:r>
            <a:r>
              <a:rPr lang="en-US" sz="7200">
                <a:solidFill>
                  <a:srgbClr val="19AAC3"/>
                </a:solidFill>
                <a:latin typeface="Raleway Black"/>
                <a:ea typeface="Raleway Black"/>
                <a:cs typeface="Raleway Black"/>
                <a:sym typeface="Raleway Black"/>
              </a:rPr>
              <a:t>a</a:t>
            </a:r>
            <a:r>
              <a:rPr lang="en-US" sz="7200">
                <a:solidFill>
                  <a:srgbClr val="1C97BF"/>
                </a:solidFill>
                <a:latin typeface="Raleway Black"/>
                <a:ea typeface="Raleway Black"/>
                <a:cs typeface="Raleway Black"/>
                <a:sym typeface="Raleway Black"/>
              </a:rPr>
              <a:t>nk</a:t>
            </a:r>
            <a:r>
              <a:rPr lang="en-US" sz="7200">
                <a:solidFill>
                  <a:srgbClr val="11D5CB"/>
                </a:solidFill>
                <a:latin typeface="Raleway Black"/>
                <a:ea typeface="Raleway Black"/>
                <a:cs typeface="Raleway Black"/>
                <a:sym typeface="Raleway Black"/>
              </a:rPr>
              <a:t> </a:t>
            </a:r>
            <a:r>
              <a:rPr lang="en-US" sz="7200">
                <a:solidFill>
                  <a:srgbClr val="207FBB"/>
                </a:solidFill>
                <a:latin typeface="Raleway Black"/>
                <a:ea typeface="Raleway Black"/>
                <a:cs typeface="Raleway Black"/>
                <a:sym typeface="Raleway Black"/>
              </a:rPr>
              <a:t>You</a:t>
            </a:r>
            <a:endParaRPr>
              <a:solidFill>
                <a:srgbClr val="207FBB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554" l="-5623" r="-9997" t="-833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0" y="0"/>
            <a:ext cx="9144000" cy="6858000"/>
          </a:xfrm>
          <a:prstGeom prst="rtTriangle">
            <a:avLst/>
          </a:prstGeom>
          <a:gradFill>
            <a:gsLst>
              <a:gs pos="0">
                <a:srgbClr val="11C3BA"/>
              </a:gs>
              <a:gs pos="100000">
                <a:srgbClr val="207CBA"/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764071" y="3848359"/>
            <a:ext cx="5149545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A2Z.com is an electronic commerce company based in Charlotte, North Carolina, . Active since 2005, it was founded by Ryan Hutcheson who is an internet entrepreneur.</a:t>
            </a:r>
            <a:endParaRPr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764071" y="3251186"/>
            <a:ext cx="206689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200" u="none" strike="noStrike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About Us</a:t>
            </a:r>
            <a:endParaRPr sz="32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551543" y="819150"/>
            <a:ext cx="6916058" cy="4921524"/>
          </a:xfrm>
          <a:prstGeom prst="roundRect">
            <a:avLst>
              <a:gd fmla="val 3396" name="adj"/>
            </a:avLst>
          </a:prstGeom>
          <a:noFill/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5"/>
          <p:cNvSpPr/>
          <p:nvPr/>
        </p:nvSpPr>
        <p:spPr>
          <a:xfrm>
            <a:off x="4921347" y="3396759"/>
            <a:ext cx="343888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Our mission is to provide the reliable and convenient ecommerce services to all of our clients.</a:t>
            </a:r>
            <a:endParaRPr sz="20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8" name="Google Shape;108;p15"/>
          <p:cNvSpPr/>
          <p:nvPr/>
        </p:nvSpPr>
        <p:spPr>
          <a:xfrm>
            <a:off x="4919597" y="2867839"/>
            <a:ext cx="194268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6262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Vision</a:t>
            </a:r>
            <a:endParaRPr sz="3200">
              <a:solidFill>
                <a:srgbClr val="26262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09" name="Google Shape;109;p15"/>
          <p:cNvSpPr/>
          <p:nvPr/>
        </p:nvSpPr>
        <p:spPr>
          <a:xfrm>
            <a:off x="0" y="0"/>
            <a:ext cx="4586514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5"/>
          <p:cNvSpPr/>
          <p:nvPr/>
        </p:nvSpPr>
        <p:spPr>
          <a:xfrm>
            <a:off x="0" y="1"/>
            <a:ext cx="4586514" cy="6857999"/>
          </a:xfrm>
          <a:prstGeom prst="rect">
            <a:avLst/>
          </a:prstGeom>
          <a:gradFill>
            <a:gsLst>
              <a:gs pos="0">
                <a:srgbClr val="0D968F">
                  <a:alpha val="74901"/>
                </a:srgbClr>
              </a:gs>
              <a:gs pos="100000">
                <a:srgbClr val="185F8F">
                  <a:alpha val="74901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5"/>
          <p:cNvSpPr/>
          <p:nvPr/>
        </p:nvSpPr>
        <p:spPr>
          <a:xfrm>
            <a:off x="3149600" y="2299447"/>
            <a:ext cx="5371402" cy="3039036"/>
          </a:xfrm>
          <a:prstGeom prst="roundRect">
            <a:avLst>
              <a:gd fmla="val 3636" name="adj"/>
            </a:avLst>
          </a:prstGeom>
          <a:noFill/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/>
          <p:nvPr/>
        </p:nvSpPr>
        <p:spPr>
          <a:xfrm>
            <a:off x="1127274" y="4398423"/>
            <a:ext cx="4760994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Our vision is to become a leading electronic commerce company through the installment of 5 different branches by the year 2025.</a:t>
            </a:r>
            <a:endParaRPr sz="20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1127274" y="3883955"/>
            <a:ext cx="2312753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6262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Mission</a:t>
            </a:r>
            <a:endParaRPr sz="3200">
              <a:solidFill>
                <a:srgbClr val="262626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18" name="Google Shape;118;p16"/>
          <p:cNvSpPr/>
          <p:nvPr/>
        </p:nvSpPr>
        <p:spPr>
          <a:xfrm rot="-2317381">
            <a:off x="4401960" y="-1547300"/>
            <a:ext cx="5188476" cy="6050735"/>
          </a:xfrm>
          <a:custGeom>
            <a:rect b="b" l="l" r="r" t="t"/>
            <a:pathLst>
              <a:path extrusionOk="0" h="6050735" w="5188476">
                <a:moveTo>
                  <a:pt x="0" y="623184"/>
                </a:moveTo>
                <a:cubicBezTo>
                  <a:pt x="0" y="311595"/>
                  <a:pt x="252592" y="59003"/>
                  <a:pt x="564181" y="59003"/>
                </a:cubicBezTo>
                <a:lnTo>
                  <a:pt x="1198427" y="0"/>
                </a:lnTo>
                <a:lnTo>
                  <a:pt x="5188476" y="3211953"/>
                </a:lnTo>
                <a:lnTo>
                  <a:pt x="3091986" y="5891578"/>
                </a:lnTo>
                <a:lnTo>
                  <a:pt x="564181" y="6050735"/>
                </a:lnTo>
                <a:cubicBezTo>
                  <a:pt x="252592" y="6050735"/>
                  <a:pt x="0" y="5798143"/>
                  <a:pt x="0" y="5486554"/>
                </a:cubicBezTo>
                <a:lnTo>
                  <a:pt x="0" y="623184"/>
                </a:lnTo>
                <a:close/>
              </a:path>
            </a:pathLst>
          </a:custGeom>
          <a:gradFill>
            <a:gsLst>
              <a:gs pos="0">
                <a:srgbClr val="11C3BA"/>
              </a:gs>
              <a:gs pos="100000">
                <a:srgbClr val="207CBA"/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6"/>
          <p:cNvSpPr/>
          <p:nvPr/>
        </p:nvSpPr>
        <p:spPr>
          <a:xfrm>
            <a:off x="782556" y="1672922"/>
            <a:ext cx="6213642" cy="4616962"/>
          </a:xfrm>
          <a:prstGeom prst="roundRect">
            <a:avLst>
              <a:gd fmla="val 5468" name="adj"/>
            </a:avLst>
          </a:prstGeom>
          <a:noFill/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6"/>
          <p:cNvSpPr/>
          <p:nvPr/>
        </p:nvSpPr>
        <p:spPr>
          <a:xfrm>
            <a:off x="2829880" y="112023"/>
            <a:ext cx="2598463" cy="19516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6"/>
          <p:cNvSpPr/>
          <p:nvPr/>
        </p:nvSpPr>
        <p:spPr>
          <a:xfrm>
            <a:off x="4397715" y="-180782"/>
            <a:ext cx="3657713" cy="4459782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7220" l="-9998" r="-17082" t="-2499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7"/>
          <p:cNvSpPr/>
          <p:nvPr/>
        </p:nvSpPr>
        <p:spPr>
          <a:xfrm>
            <a:off x="0" y="1"/>
            <a:ext cx="9144000" cy="6879770"/>
          </a:xfrm>
          <a:prstGeom prst="rect">
            <a:avLst/>
          </a:prstGeom>
          <a:gradFill>
            <a:gsLst>
              <a:gs pos="0">
                <a:srgbClr val="0D968F">
                  <a:alpha val="89803"/>
                </a:srgbClr>
              </a:gs>
              <a:gs pos="100000">
                <a:srgbClr val="185F8F">
                  <a:alpha val="74901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7"/>
          <p:cNvSpPr/>
          <p:nvPr/>
        </p:nvSpPr>
        <p:spPr>
          <a:xfrm>
            <a:off x="3625637" y="5012096"/>
            <a:ext cx="453134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Heads and manages all major decisions and operations over all technology departments within the company.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9" name="Google Shape;129;p17"/>
          <p:cNvSpPr/>
          <p:nvPr/>
        </p:nvSpPr>
        <p:spPr>
          <a:xfrm>
            <a:off x="3620977" y="4302150"/>
            <a:ext cx="2608373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Allen Stevenson</a:t>
            </a:r>
            <a:endParaRPr sz="20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30" name="Google Shape;130;p17"/>
          <p:cNvSpPr/>
          <p:nvPr/>
        </p:nvSpPr>
        <p:spPr>
          <a:xfrm>
            <a:off x="3624181" y="4629228"/>
            <a:ext cx="227853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rgbClr val="D8D8D8"/>
                </a:solidFill>
                <a:latin typeface="Raleway"/>
                <a:ea typeface="Raleway"/>
                <a:cs typeface="Raleway"/>
                <a:sym typeface="Raleway"/>
              </a:rPr>
              <a:t>Chief Technology officer</a:t>
            </a:r>
            <a:endParaRPr i="1" sz="1400">
              <a:solidFill>
                <a:srgbClr val="D8D8D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1" name="Google Shape;131;p17"/>
          <p:cNvSpPr/>
          <p:nvPr/>
        </p:nvSpPr>
        <p:spPr>
          <a:xfrm>
            <a:off x="2751369" y="561843"/>
            <a:ext cx="397611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Company Staff</a:t>
            </a:r>
            <a:endParaRPr sz="32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32" name="Google Shape;132;p17"/>
          <p:cNvSpPr/>
          <p:nvPr/>
        </p:nvSpPr>
        <p:spPr>
          <a:xfrm>
            <a:off x="3622556" y="2056707"/>
            <a:ext cx="242991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rgbClr val="D8D8D8"/>
                </a:solidFill>
                <a:latin typeface="Raleway"/>
                <a:ea typeface="Raleway"/>
                <a:cs typeface="Raleway"/>
                <a:sym typeface="Raleway"/>
              </a:rPr>
              <a:t>Chief Executive Officer</a:t>
            </a:r>
            <a:endParaRPr i="1" sz="1400">
              <a:solidFill>
                <a:srgbClr val="D8D8D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3" name="Google Shape;133;p17"/>
          <p:cNvSpPr/>
          <p:nvPr/>
        </p:nvSpPr>
        <p:spPr>
          <a:xfrm>
            <a:off x="3627375" y="1734683"/>
            <a:ext cx="260197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Aldrich Summers</a:t>
            </a:r>
            <a:endParaRPr sz="20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34" name="Google Shape;134;p17"/>
          <p:cNvSpPr/>
          <p:nvPr/>
        </p:nvSpPr>
        <p:spPr>
          <a:xfrm>
            <a:off x="3627376" y="2440367"/>
            <a:ext cx="44083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Heads and manages all major decisions and operations over all major departments within the company.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5" name="Google Shape;135;p17"/>
          <p:cNvSpPr/>
          <p:nvPr/>
        </p:nvSpPr>
        <p:spPr>
          <a:xfrm>
            <a:off x="1057423" y="3945990"/>
            <a:ext cx="2172188" cy="2172188"/>
          </a:xfrm>
          <a:prstGeom prst="roundRect">
            <a:avLst>
              <a:gd fmla="val 15257" name="adj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7"/>
          <p:cNvSpPr/>
          <p:nvPr/>
        </p:nvSpPr>
        <p:spPr>
          <a:xfrm>
            <a:off x="1056952" y="1447672"/>
            <a:ext cx="2172188" cy="2172188"/>
          </a:xfrm>
          <a:prstGeom prst="roundRect">
            <a:avLst>
              <a:gd fmla="val 15257" name="adj"/>
            </a:avLst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/>
          <p:nvPr/>
        </p:nvSpPr>
        <p:spPr>
          <a:xfrm>
            <a:off x="0" y="1"/>
            <a:ext cx="9144000" cy="68579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833" l="-8123" r="-7913" t="-833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8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0">
                <a:srgbClr val="0D968F">
                  <a:alpha val="89803"/>
                </a:srgbClr>
              </a:gs>
              <a:gs pos="100000">
                <a:srgbClr val="185F8F">
                  <a:alpha val="74901"/>
                </a:srgbClr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8"/>
          <p:cNvSpPr/>
          <p:nvPr/>
        </p:nvSpPr>
        <p:spPr>
          <a:xfrm>
            <a:off x="3623865" y="2429565"/>
            <a:ext cx="424378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Interacts with the customers by providing information about products as well as assisting them with any problems regarding their transactions.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4" name="Google Shape;144;p18"/>
          <p:cNvSpPr/>
          <p:nvPr/>
        </p:nvSpPr>
        <p:spPr>
          <a:xfrm>
            <a:off x="3622486" y="2049197"/>
            <a:ext cx="321646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rgbClr val="D8D8D8"/>
                </a:solidFill>
                <a:latin typeface="Raleway"/>
                <a:ea typeface="Raleway"/>
                <a:cs typeface="Raleway"/>
                <a:sym typeface="Raleway"/>
              </a:rPr>
              <a:t>Customer Service Representative</a:t>
            </a:r>
            <a:endParaRPr i="1" sz="1400">
              <a:solidFill>
                <a:srgbClr val="D8D8D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5" name="Google Shape;145;p18"/>
          <p:cNvSpPr/>
          <p:nvPr/>
        </p:nvSpPr>
        <p:spPr>
          <a:xfrm>
            <a:off x="3624261" y="1730269"/>
            <a:ext cx="250568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Autumn Hill</a:t>
            </a:r>
            <a:endParaRPr sz="20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46" name="Google Shape;146;p18"/>
          <p:cNvSpPr/>
          <p:nvPr/>
        </p:nvSpPr>
        <p:spPr>
          <a:xfrm>
            <a:off x="3623304" y="5009290"/>
            <a:ext cx="427411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Interacts with the customers by providing information about products as well as assisting them with any problems regarding their transactions.</a:t>
            </a:r>
            <a:endParaRPr sz="14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7" name="Google Shape;147;p18"/>
          <p:cNvSpPr/>
          <p:nvPr/>
        </p:nvSpPr>
        <p:spPr>
          <a:xfrm>
            <a:off x="3621519" y="4622724"/>
            <a:ext cx="340055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400">
                <a:solidFill>
                  <a:srgbClr val="D8D8D8"/>
                </a:solidFill>
                <a:latin typeface="Raleway"/>
                <a:ea typeface="Raleway"/>
                <a:cs typeface="Raleway"/>
                <a:sym typeface="Raleway"/>
              </a:rPr>
              <a:t>Customer Service Representative</a:t>
            </a:r>
            <a:endParaRPr i="1" sz="1400">
              <a:solidFill>
                <a:srgbClr val="D8D8D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8" name="Google Shape;148;p18"/>
          <p:cNvSpPr/>
          <p:nvPr/>
        </p:nvSpPr>
        <p:spPr>
          <a:xfrm>
            <a:off x="3609620" y="4302828"/>
            <a:ext cx="208605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Nicky Jefferson</a:t>
            </a:r>
            <a:endParaRPr sz="20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49" name="Google Shape;149;p18"/>
          <p:cNvSpPr/>
          <p:nvPr/>
        </p:nvSpPr>
        <p:spPr>
          <a:xfrm>
            <a:off x="1059809" y="3945990"/>
            <a:ext cx="2172188" cy="2172188"/>
          </a:xfrm>
          <a:prstGeom prst="roundRect">
            <a:avLst>
              <a:gd fmla="val 15257" name="adj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8"/>
          <p:cNvSpPr/>
          <p:nvPr/>
        </p:nvSpPr>
        <p:spPr>
          <a:xfrm>
            <a:off x="1056952" y="1447672"/>
            <a:ext cx="2172188" cy="2172188"/>
          </a:xfrm>
          <a:prstGeom prst="roundRect">
            <a:avLst>
              <a:gd fmla="val 15257" name="adj"/>
            </a:avLst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8"/>
          <p:cNvSpPr/>
          <p:nvPr/>
        </p:nvSpPr>
        <p:spPr>
          <a:xfrm>
            <a:off x="2751369" y="561843"/>
            <a:ext cx="397611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Company Staff</a:t>
            </a:r>
            <a:endParaRPr sz="3200">
              <a:solidFill>
                <a:schemeClr val="lt1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/>
          <p:nvPr/>
        </p:nvSpPr>
        <p:spPr>
          <a:xfrm flipH="1" rot="2317381">
            <a:off x="-445928" y="-1547300"/>
            <a:ext cx="5188476" cy="6050735"/>
          </a:xfrm>
          <a:custGeom>
            <a:rect b="b" l="l" r="r" t="t"/>
            <a:pathLst>
              <a:path extrusionOk="0" h="6050735" w="5188476">
                <a:moveTo>
                  <a:pt x="0" y="623184"/>
                </a:moveTo>
                <a:cubicBezTo>
                  <a:pt x="0" y="311595"/>
                  <a:pt x="252592" y="59003"/>
                  <a:pt x="564181" y="59003"/>
                </a:cubicBezTo>
                <a:lnTo>
                  <a:pt x="1198427" y="0"/>
                </a:lnTo>
                <a:lnTo>
                  <a:pt x="5188476" y="3211953"/>
                </a:lnTo>
                <a:lnTo>
                  <a:pt x="3091986" y="5891578"/>
                </a:lnTo>
                <a:lnTo>
                  <a:pt x="564181" y="6050735"/>
                </a:lnTo>
                <a:cubicBezTo>
                  <a:pt x="252592" y="6050735"/>
                  <a:pt x="0" y="5798143"/>
                  <a:pt x="0" y="5486554"/>
                </a:cubicBezTo>
                <a:lnTo>
                  <a:pt x="0" y="623184"/>
                </a:lnTo>
                <a:close/>
              </a:path>
            </a:pathLst>
          </a:custGeom>
          <a:gradFill>
            <a:gsLst>
              <a:gs pos="0">
                <a:srgbClr val="11C3BA"/>
              </a:gs>
              <a:gs pos="100000">
                <a:srgbClr val="207CBA"/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9"/>
          <p:cNvSpPr/>
          <p:nvPr/>
        </p:nvSpPr>
        <p:spPr>
          <a:xfrm>
            <a:off x="2387600" y="2035779"/>
            <a:ext cx="6268585" cy="4616962"/>
          </a:xfrm>
          <a:prstGeom prst="roundRect">
            <a:avLst>
              <a:gd fmla="val 5468" name="adj"/>
            </a:avLst>
          </a:prstGeom>
          <a:noFill/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9"/>
          <p:cNvSpPr/>
          <p:nvPr/>
        </p:nvSpPr>
        <p:spPr>
          <a:xfrm>
            <a:off x="782556" y="-155243"/>
            <a:ext cx="5509296" cy="402045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3608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9"/>
          <p:cNvSpPr/>
          <p:nvPr/>
        </p:nvSpPr>
        <p:spPr>
          <a:xfrm>
            <a:off x="3693305" y="4022030"/>
            <a:ext cx="4768522" cy="2246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The recently conducted Reader’s Digest survey showed that 6 out of 10 people in the overall population have insufficient time to purchase products from malls due to busy working schedules, transportation expenses, and expensive prices among others.</a:t>
            </a:r>
            <a:endParaRPr sz="20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19"/>
          <p:cNvSpPr/>
          <p:nvPr/>
        </p:nvSpPr>
        <p:spPr>
          <a:xfrm>
            <a:off x="3697460" y="3500257"/>
            <a:ext cx="342870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6262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The Problem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0"/>
          <p:cNvSpPr/>
          <p:nvPr/>
        </p:nvSpPr>
        <p:spPr>
          <a:xfrm>
            <a:off x="935092" y="4217687"/>
            <a:ext cx="5035402" cy="1759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A2Z.com offers a convenient online purchasing experience for all online shoppers. It provides nothing but quality products that are made available at affordable prices. </a:t>
            </a:r>
            <a:endParaRPr sz="20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6" name="Google Shape;166;p20"/>
          <p:cNvSpPr/>
          <p:nvPr/>
        </p:nvSpPr>
        <p:spPr>
          <a:xfrm>
            <a:off x="916043" y="3705925"/>
            <a:ext cx="362152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6262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Our Solution</a:t>
            </a:r>
            <a:endParaRPr/>
          </a:p>
        </p:txBody>
      </p:sp>
      <p:sp>
        <p:nvSpPr>
          <p:cNvPr id="167" name="Google Shape;167;p20"/>
          <p:cNvSpPr/>
          <p:nvPr/>
        </p:nvSpPr>
        <p:spPr>
          <a:xfrm rot="-2317381">
            <a:off x="4401960" y="-1547300"/>
            <a:ext cx="5188476" cy="6050735"/>
          </a:xfrm>
          <a:custGeom>
            <a:rect b="b" l="l" r="r" t="t"/>
            <a:pathLst>
              <a:path extrusionOk="0" h="6050735" w="5188476">
                <a:moveTo>
                  <a:pt x="0" y="623184"/>
                </a:moveTo>
                <a:cubicBezTo>
                  <a:pt x="0" y="311595"/>
                  <a:pt x="252592" y="59003"/>
                  <a:pt x="564181" y="59003"/>
                </a:cubicBezTo>
                <a:lnTo>
                  <a:pt x="1198427" y="0"/>
                </a:lnTo>
                <a:lnTo>
                  <a:pt x="5188476" y="3211953"/>
                </a:lnTo>
                <a:lnTo>
                  <a:pt x="3091986" y="5891578"/>
                </a:lnTo>
                <a:lnTo>
                  <a:pt x="564181" y="6050735"/>
                </a:lnTo>
                <a:cubicBezTo>
                  <a:pt x="252592" y="6050735"/>
                  <a:pt x="0" y="5798143"/>
                  <a:pt x="0" y="5486554"/>
                </a:cubicBezTo>
                <a:lnTo>
                  <a:pt x="0" y="623184"/>
                </a:lnTo>
                <a:close/>
              </a:path>
            </a:pathLst>
          </a:custGeom>
          <a:gradFill>
            <a:gsLst>
              <a:gs pos="0">
                <a:srgbClr val="11C3BA"/>
              </a:gs>
              <a:gs pos="100000">
                <a:srgbClr val="207CBA"/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0"/>
          <p:cNvSpPr/>
          <p:nvPr/>
        </p:nvSpPr>
        <p:spPr>
          <a:xfrm>
            <a:off x="782550" y="2850775"/>
            <a:ext cx="6213600" cy="3568500"/>
          </a:xfrm>
          <a:prstGeom prst="roundRect">
            <a:avLst>
              <a:gd fmla="val 5468" name="adj"/>
            </a:avLst>
          </a:prstGeom>
          <a:noFill/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0"/>
          <p:cNvSpPr/>
          <p:nvPr/>
        </p:nvSpPr>
        <p:spPr>
          <a:xfrm>
            <a:off x="3920518" y="-117505"/>
            <a:ext cx="5033288" cy="4281153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CFCFC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"/>
          <p:cNvSpPr/>
          <p:nvPr/>
        </p:nvSpPr>
        <p:spPr>
          <a:xfrm rot="-2317381">
            <a:off x="5075901" y="-1333420"/>
            <a:ext cx="4450581" cy="5190211"/>
          </a:xfrm>
          <a:custGeom>
            <a:rect b="b" l="l" r="r" t="t"/>
            <a:pathLst>
              <a:path extrusionOk="0" h="6050735" w="5188476">
                <a:moveTo>
                  <a:pt x="0" y="623184"/>
                </a:moveTo>
                <a:cubicBezTo>
                  <a:pt x="0" y="311595"/>
                  <a:pt x="252592" y="59003"/>
                  <a:pt x="564181" y="59003"/>
                </a:cubicBezTo>
                <a:lnTo>
                  <a:pt x="1198427" y="0"/>
                </a:lnTo>
                <a:lnTo>
                  <a:pt x="5188476" y="3211953"/>
                </a:lnTo>
                <a:lnTo>
                  <a:pt x="3091986" y="5891578"/>
                </a:lnTo>
                <a:lnTo>
                  <a:pt x="564181" y="6050735"/>
                </a:lnTo>
                <a:cubicBezTo>
                  <a:pt x="252592" y="6050735"/>
                  <a:pt x="0" y="5798143"/>
                  <a:pt x="0" y="5486554"/>
                </a:cubicBezTo>
                <a:lnTo>
                  <a:pt x="0" y="623184"/>
                </a:lnTo>
                <a:close/>
              </a:path>
            </a:pathLst>
          </a:custGeom>
          <a:gradFill>
            <a:gsLst>
              <a:gs pos="0">
                <a:srgbClr val="11C3BA"/>
              </a:gs>
              <a:gs pos="100000">
                <a:srgbClr val="207CBA"/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1"/>
          <p:cNvSpPr/>
          <p:nvPr/>
        </p:nvSpPr>
        <p:spPr>
          <a:xfrm rot="8482619">
            <a:off x="-385932" y="2997877"/>
            <a:ext cx="4450581" cy="5190211"/>
          </a:xfrm>
          <a:custGeom>
            <a:rect b="b" l="l" r="r" t="t"/>
            <a:pathLst>
              <a:path extrusionOk="0" h="6050735" w="5188476">
                <a:moveTo>
                  <a:pt x="0" y="623184"/>
                </a:moveTo>
                <a:cubicBezTo>
                  <a:pt x="0" y="311595"/>
                  <a:pt x="252592" y="59003"/>
                  <a:pt x="564181" y="59003"/>
                </a:cubicBezTo>
                <a:lnTo>
                  <a:pt x="1198427" y="0"/>
                </a:lnTo>
                <a:lnTo>
                  <a:pt x="5188476" y="3211953"/>
                </a:lnTo>
                <a:lnTo>
                  <a:pt x="3091986" y="5891578"/>
                </a:lnTo>
                <a:lnTo>
                  <a:pt x="564181" y="6050735"/>
                </a:lnTo>
                <a:cubicBezTo>
                  <a:pt x="252592" y="6050735"/>
                  <a:pt x="0" y="5798143"/>
                  <a:pt x="0" y="5486554"/>
                </a:cubicBezTo>
                <a:lnTo>
                  <a:pt x="0" y="623184"/>
                </a:lnTo>
                <a:close/>
              </a:path>
            </a:pathLst>
          </a:custGeom>
          <a:gradFill>
            <a:gsLst>
              <a:gs pos="0">
                <a:srgbClr val="11C3BA"/>
              </a:gs>
              <a:gs pos="100000">
                <a:srgbClr val="207CBA"/>
              </a:gs>
            </a:gsLst>
            <a:lin ang="36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1"/>
          <p:cNvSpPr/>
          <p:nvPr/>
        </p:nvSpPr>
        <p:spPr>
          <a:xfrm>
            <a:off x="551543" y="635000"/>
            <a:ext cx="8040915" cy="5588000"/>
          </a:xfrm>
          <a:prstGeom prst="rect">
            <a:avLst/>
          </a:prstGeom>
          <a:solidFill>
            <a:srgbClr val="FDFDFD"/>
          </a:solidFill>
          <a:ln cap="flat" cmpd="sng" w="1905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1"/>
          <p:cNvSpPr/>
          <p:nvPr/>
        </p:nvSpPr>
        <p:spPr>
          <a:xfrm>
            <a:off x="1042788" y="1231599"/>
            <a:ext cx="329539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262626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Advantages</a:t>
            </a:r>
            <a:endParaRPr/>
          </a:p>
        </p:txBody>
      </p:sp>
      <p:sp>
        <p:nvSpPr>
          <p:cNvPr id="178" name="Google Shape;178;p21"/>
          <p:cNvSpPr/>
          <p:nvPr/>
        </p:nvSpPr>
        <p:spPr>
          <a:xfrm>
            <a:off x="242009" y="381001"/>
            <a:ext cx="7855753" cy="4495800"/>
          </a:xfrm>
          <a:prstGeom prst="roundRect">
            <a:avLst>
              <a:gd fmla="val 5468" name="adj"/>
            </a:avLst>
          </a:prstGeom>
          <a:noFill/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1"/>
          <p:cNvSpPr/>
          <p:nvPr/>
        </p:nvSpPr>
        <p:spPr>
          <a:xfrm>
            <a:off x="4197724" y="3628699"/>
            <a:ext cx="5003426" cy="32266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1"/>
          <p:cNvSpPr/>
          <p:nvPr/>
        </p:nvSpPr>
        <p:spPr>
          <a:xfrm>
            <a:off x="1042788" y="1754461"/>
            <a:ext cx="6620755" cy="24263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62626"/>
                </a:solidFill>
                <a:latin typeface="Raleway"/>
                <a:ea typeface="Raleway"/>
                <a:cs typeface="Raleway"/>
                <a:sym typeface="Raleway"/>
              </a:rPr>
              <a:t>A2Z.com prioritizes its shoppers’ valued time. Thus, we created a website with a user friendly interface that even first time browsers can easily navigate through with ease. Apart from a 24/7 customer service hotline, there is also a live chat box where you can ask regarding the products your are interested in purchasing.</a:t>
            </a:r>
            <a:endParaRPr sz="2000">
              <a:solidFill>
                <a:srgbClr val="26262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