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bold r:id="rId20"/>
      <p:boldItalic r:id="rId21"/>
    </p:embeddedFont>
    <p:embeddedFont>
      <p:font typeface="Poppins Light"/>
      <p:regular r:id="rId22"/>
      <p:bold r:id="rId23"/>
      <p:italic r:id="rId24"/>
      <p:boldItalic r:id="rId25"/>
    </p:embeddedFont>
    <p:embeddedFont>
      <p:font typeface="Roboto Condensed"/>
      <p:regular r:id="rId26"/>
      <p:bold r:id="rId27"/>
      <p:italic r:id="rId28"/>
      <p:boldItalic r:id="rId29"/>
    </p:embeddedFont>
    <p:embeddedFont>
      <p:font typeface="Poppins Medium"/>
      <p:regular r:id="rId30"/>
      <p:bold r:id="rId31"/>
      <p:italic r:id="rId32"/>
      <p:boldItalic r:id="rId33"/>
    </p:embeddedFont>
    <p:embeddedFont>
      <p:font typeface="Helvetica Neue"/>
      <p:regular r:id="rId34"/>
      <p:bold r:id="rId35"/>
      <p:italic r:id="rId36"/>
      <p:boldItalic r:id="rId37"/>
    </p:embeddedFont>
    <p:embeddedFont>
      <p:font typeface="Poppins SemiBold"/>
      <p:regular r:id="rId38"/>
      <p:bold r:id="rId39"/>
      <p:italic r:id="rId40"/>
      <p:boldItalic r:id="rId41"/>
    </p:embeddedFont>
    <p:embeddedFont>
      <p:font typeface="Helvetica Neue Light"/>
      <p:regular r:id="rId42"/>
      <p:bold r:id="rId43"/>
      <p:italic r:id="rId44"/>
      <p:boldItalic r:id="rId45"/>
    </p:embeddedFont>
    <p:embeddedFont>
      <p:font typeface="Poppins Extra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42" Type="http://schemas.openxmlformats.org/officeDocument/2006/relationships/font" Target="fonts/HelveticaNeueLight-regular.fntdata"/><Relationship Id="rId41" Type="http://schemas.openxmlformats.org/officeDocument/2006/relationships/font" Target="fonts/PoppinsSemiBold-boldItalic.fntdata"/><Relationship Id="rId44" Type="http://schemas.openxmlformats.org/officeDocument/2006/relationships/font" Target="fonts/HelveticaNeueLight-italic.fntdata"/><Relationship Id="rId43" Type="http://schemas.openxmlformats.org/officeDocument/2006/relationships/font" Target="fonts/HelveticaNeueLight-bold.fntdata"/><Relationship Id="rId46" Type="http://schemas.openxmlformats.org/officeDocument/2006/relationships/font" Target="fonts/PoppinsExtraLight-regular.fntdata"/><Relationship Id="rId45" Type="http://schemas.openxmlformats.org/officeDocument/2006/relationships/font" Target="fonts/HelveticaNeueLight-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italic.fntdata"/><Relationship Id="rId47" Type="http://schemas.openxmlformats.org/officeDocument/2006/relationships/font" Target="fonts/PoppinsExtraLight-bold.fntdata"/><Relationship Id="rId49" Type="http://schemas.openxmlformats.org/officeDocument/2006/relationships/font" Target="fonts/PoppinsExtra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Medium-bold.fntdata"/><Relationship Id="rId30" Type="http://schemas.openxmlformats.org/officeDocument/2006/relationships/font" Target="fonts/PoppinsMedium-regular.fntdata"/><Relationship Id="rId33" Type="http://schemas.openxmlformats.org/officeDocument/2006/relationships/font" Target="fonts/PoppinsMedium-boldItalic.fntdata"/><Relationship Id="rId32" Type="http://schemas.openxmlformats.org/officeDocument/2006/relationships/font" Target="fonts/PoppinsMedium-italic.fntdata"/><Relationship Id="rId35" Type="http://schemas.openxmlformats.org/officeDocument/2006/relationships/font" Target="fonts/HelveticaNeue-bold.fntdata"/><Relationship Id="rId34" Type="http://schemas.openxmlformats.org/officeDocument/2006/relationships/font" Target="fonts/HelveticaNeue-regular.fntdata"/><Relationship Id="rId37" Type="http://schemas.openxmlformats.org/officeDocument/2006/relationships/font" Target="fonts/HelveticaNeue-boldItalic.fntdata"/><Relationship Id="rId36" Type="http://schemas.openxmlformats.org/officeDocument/2006/relationships/font" Target="fonts/HelveticaNeue-italic.fntdata"/><Relationship Id="rId39" Type="http://schemas.openxmlformats.org/officeDocument/2006/relationships/font" Target="fonts/PoppinsSemiBold-bold.fntdata"/><Relationship Id="rId38" Type="http://schemas.openxmlformats.org/officeDocument/2006/relationships/font" Target="fonts/PoppinsSemiBold-regular.fntdata"/><Relationship Id="rId20" Type="http://schemas.openxmlformats.org/officeDocument/2006/relationships/font" Target="fonts/Poppins-bold.fntdata"/><Relationship Id="rId22" Type="http://schemas.openxmlformats.org/officeDocument/2006/relationships/font" Target="fonts/PoppinsLight-regular.fntdata"/><Relationship Id="rId21" Type="http://schemas.openxmlformats.org/officeDocument/2006/relationships/font" Target="fonts/Poppins-boldItalic.fntdata"/><Relationship Id="rId24" Type="http://schemas.openxmlformats.org/officeDocument/2006/relationships/font" Target="fonts/PoppinsLight-italic.fntdata"/><Relationship Id="rId23" Type="http://schemas.openxmlformats.org/officeDocument/2006/relationships/font" Target="fonts/PoppinsLight-bold.fntdata"/><Relationship Id="rId26" Type="http://schemas.openxmlformats.org/officeDocument/2006/relationships/font" Target="fonts/RobotoCondensed-regular.fntdata"/><Relationship Id="rId25" Type="http://schemas.openxmlformats.org/officeDocument/2006/relationships/font" Target="fonts/PoppinsLight-boldItalic.fntdata"/><Relationship Id="rId28" Type="http://schemas.openxmlformats.org/officeDocument/2006/relationships/font" Target="fonts/RobotoCondensed-italic.fntdata"/><Relationship Id="rId27" Type="http://schemas.openxmlformats.org/officeDocument/2006/relationships/font" Target="fonts/RobotoCondensed-bold.fntdata"/><Relationship Id="rId29" Type="http://schemas.openxmlformats.org/officeDocument/2006/relationships/font" Target="fonts/RobotoCondense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Google Shape;182;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 name="Google Shape;20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 name="Google Shape;70;p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7999"/>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 name="Shape 82"/>
        <p:cNvGrpSpPr/>
        <p:nvPr/>
      </p:nvGrpSpPr>
      <p:grpSpPr>
        <a:xfrm>
          <a:off x="0" y="0"/>
          <a:ext cx="0" cy="0"/>
          <a:chOff x="0" y="0"/>
          <a:chExt cx="0" cy="0"/>
        </a:xfrm>
      </p:grpSpPr>
      <p:sp>
        <p:nvSpPr>
          <p:cNvPr id="83" name="Google Shape;83;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 name="Google Shape;84;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 name="Shape 94"/>
        <p:cNvGrpSpPr/>
        <p:nvPr/>
      </p:nvGrpSpPr>
      <p:grpSpPr>
        <a:xfrm>
          <a:off x="0" y="0"/>
          <a:ext cx="0" cy="0"/>
          <a:chOff x="0" y="0"/>
          <a:chExt cx="0" cy="0"/>
        </a:xfrm>
      </p:grpSpPr>
      <p:sp>
        <p:nvSpPr>
          <p:cNvPr id="95" name="Google Shape;95;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 name="Google Shape;116;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push dir="r"/>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16.jpg"/><Relationship Id="rId5"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1.jpg"/><Relationship Id="rId5"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14997.jpg" id="59" name="Google Shape;59;p14"/>
          <p:cNvPicPr preferRelativeResize="0"/>
          <p:nvPr/>
        </p:nvPicPr>
        <p:blipFill rotWithShape="1">
          <a:blip r:embed="rId3">
            <a:alphaModFix/>
          </a:blip>
          <a:srcRect b="22357" l="0" r="0" t="16"/>
          <a:stretch/>
        </p:blipFill>
        <p:spPr>
          <a:xfrm>
            <a:off x="0" y="0"/>
            <a:ext cx="24384001" cy="13766801"/>
          </a:xfrm>
          <a:prstGeom prst="rect">
            <a:avLst/>
          </a:prstGeom>
          <a:noFill/>
          <a:ln>
            <a:noFill/>
          </a:ln>
        </p:spPr>
      </p:pic>
      <p:sp>
        <p:nvSpPr>
          <p:cNvPr id="60" name="Google Shape;60;p14"/>
          <p:cNvSpPr txBox="1"/>
          <p:nvPr/>
        </p:nvSpPr>
        <p:spPr>
          <a:xfrm>
            <a:off x="4284831" y="7801337"/>
            <a:ext cx="15966600" cy="1381800"/>
          </a:xfrm>
          <a:prstGeom prst="rect">
            <a:avLst/>
          </a:prstGeom>
          <a:noFill/>
          <a:ln>
            <a:noFill/>
          </a:ln>
        </p:spPr>
        <p:txBody>
          <a:bodyPr anchorCtr="0" anchor="ctr" bIns="50800" lIns="50800" spcFirstLastPara="1" rIns="50800" wrap="square" tIns="50800">
            <a:noAutofit/>
          </a:bodyPr>
          <a:lstStyle/>
          <a:p>
            <a:pPr indent="0" lvl="0" marL="0" marR="0" rtl="0" algn="ctr">
              <a:lnSpc>
                <a:spcPct val="60000"/>
              </a:lnSpc>
              <a:spcBef>
                <a:spcPts val="0"/>
              </a:spcBef>
              <a:spcAft>
                <a:spcPts val="0"/>
              </a:spcAft>
              <a:buClr>
                <a:srgbClr val="32B9CB"/>
              </a:buClr>
              <a:buSzPts val="7200"/>
              <a:buFont typeface="Poppins"/>
              <a:buNone/>
            </a:pPr>
            <a:r>
              <a:rPr b="1" i="0" lang="en-US" sz="7200" u="none" cap="none" strike="noStrike">
                <a:solidFill>
                  <a:srgbClr val="32B9CB"/>
                </a:solidFill>
                <a:latin typeface="Poppins"/>
                <a:ea typeface="Poppins"/>
                <a:cs typeface="Poppins"/>
                <a:sym typeface="Poppins"/>
              </a:rPr>
              <a:t>HEALTH CARE PHARMACY</a:t>
            </a:r>
            <a:endParaRPr/>
          </a:p>
        </p:txBody>
      </p:sp>
      <p:sp>
        <p:nvSpPr>
          <p:cNvPr id="61" name="Google Shape;61;p14"/>
          <p:cNvSpPr txBox="1"/>
          <p:nvPr/>
        </p:nvSpPr>
        <p:spPr>
          <a:xfrm>
            <a:off x="6391110" y="8746318"/>
            <a:ext cx="11754180" cy="56387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E5E5E"/>
              </a:buClr>
              <a:buSzPts val="2600"/>
              <a:buFont typeface="Poppins SemiBold"/>
              <a:buNone/>
            </a:pPr>
            <a:r>
              <a:rPr b="0" i="0" lang="en-US" sz="2600" u="none" cap="none" strike="noStrike">
                <a:solidFill>
                  <a:srgbClr val="5E5E5E"/>
                </a:solidFill>
                <a:latin typeface="Poppins SemiBold"/>
                <a:ea typeface="Poppins SemiBold"/>
                <a:cs typeface="Poppins SemiBold"/>
                <a:sym typeface="Poppins SemiBold"/>
              </a:rPr>
              <a:t>PHARMACEUTICAL PRESENTATION</a:t>
            </a:r>
            <a:endParaRPr/>
          </a:p>
        </p:txBody>
      </p:sp>
      <p:grpSp>
        <p:nvGrpSpPr>
          <p:cNvPr id="62" name="Google Shape;62;p14"/>
          <p:cNvGrpSpPr/>
          <p:nvPr/>
        </p:nvGrpSpPr>
        <p:grpSpPr>
          <a:xfrm>
            <a:off x="10527119" y="3264694"/>
            <a:ext cx="2030005" cy="2395537"/>
            <a:chOff x="10527119" y="3264694"/>
            <a:chExt cx="2030005" cy="2395537"/>
          </a:xfrm>
        </p:grpSpPr>
        <p:sp>
          <p:nvSpPr>
            <p:cNvPr id="63" name="Google Shape;63;p14"/>
            <p:cNvSpPr/>
            <p:nvPr/>
          </p:nvSpPr>
          <p:spPr>
            <a:xfrm flipH="1" rot="5400000">
              <a:off x="11387440" y="3589641"/>
              <a:ext cx="1494631" cy="844737"/>
            </a:xfrm>
            <a:custGeom>
              <a:rect b="b" l="l" r="r" t="t"/>
              <a:pathLst>
                <a:path extrusionOk="0" h="1219200" w="3559362">
                  <a:moveTo>
                    <a:pt x="0" y="654279"/>
                  </a:moveTo>
                  <a:cubicBezTo>
                    <a:pt x="0" y="317606"/>
                    <a:pt x="331524" y="0"/>
                    <a:pt x="668197" y="0"/>
                  </a:cubicBezTo>
                  <a:lnTo>
                    <a:pt x="2949762" y="0"/>
                  </a:lnTo>
                  <a:cubicBezTo>
                    <a:pt x="3286435" y="0"/>
                    <a:pt x="3559362" y="272927"/>
                    <a:pt x="3559362" y="609600"/>
                  </a:cubicBezTo>
                  <a:lnTo>
                    <a:pt x="3559362" y="609600"/>
                  </a:lnTo>
                  <a:cubicBezTo>
                    <a:pt x="3559362" y="946273"/>
                    <a:pt x="3286435" y="1219200"/>
                    <a:pt x="2949762" y="1219200"/>
                  </a:cubicBezTo>
                  <a:lnTo>
                    <a:pt x="887880" y="1201271"/>
                  </a:lnTo>
                </a:path>
              </a:pathLst>
            </a:custGeom>
            <a:noFill/>
            <a:ln cap="flat" cmpd="sng" w="76200">
              <a:solidFill>
                <a:srgbClr val="8DD9E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64" name="Google Shape;64;p14"/>
            <p:cNvSpPr/>
            <p:nvPr/>
          </p:nvSpPr>
          <p:spPr>
            <a:xfrm flipH="1">
              <a:off x="10527119" y="4760174"/>
              <a:ext cx="1579156" cy="900057"/>
            </a:xfrm>
            <a:custGeom>
              <a:rect b="b" l="l" r="r" t="t"/>
              <a:pathLst>
                <a:path extrusionOk="0" h="1219200" w="3602870">
                  <a:moveTo>
                    <a:pt x="0" y="0"/>
                  </a:moveTo>
                  <a:lnTo>
                    <a:pt x="2993270" y="0"/>
                  </a:lnTo>
                  <a:cubicBezTo>
                    <a:pt x="3329943" y="0"/>
                    <a:pt x="3602870" y="272927"/>
                    <a:pt x="3602870" y="609600"/>
                  </a:cubicBezTo>
                  <a:lnTo>
                    <a:pt x="3602870" y="609600"/>
                  </a:lnTo>
                  <a:cubicBezTo>
                    <a:pt x="3602870" y="946273"/>
                    <a:pt x="3329943" y="1219200"/>
                    <a:pt x="2993270" y="1219200"/>
                  </a:cubicBezTo>
                  <a:lnTo>
                    <a:pt x="931388" y="1201271"/>
                  </a:lnTo>
                </a:path>
              </a:pathLst>
            </a:custGeom>
            <a:noFill/>
            <a:ln cap="flat" cmpd="sng" w="76200">
              <a:solidFill>
                <a:srgbClr val="8DD9E3"/>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grpSp>
        <p:nvGrpSpPr>
          <p:cNvPr id="65" name="Google Shape;65;p14"/>
          <p:cNvGrpSpPr/>
          <p:nvPr/>
        </p:nvGrpSpPr>
        <p:grpSpPr>
          <a:xfrm rot="10800000">
            <a:off x="11782727" y="4747462"/>
            <a:ext cx="2030005" cy="2395537"/>
            <a:chOff x="10527119" y="3264694"/>
            <a:chExt cx="2030005" cy="2395537"/>
          </a:xfrm>
        </p:grpSpPr>
        <p:sp>
          <p:nvSpPr>
            <p:cNvPr id="66" name="Google Shape;66;p14"/>
            <p:cNvSpPr/>
            <p:nvPr/>
          </p:nvSpPr>
          <p:spPr>
            <a:xfrm flipH="1" rot="5400000">
              <a:off x="11387440" y="3589641"/>
              <a:ext cx="1494631" cy="844737"/>
            </a:xfrm>
            <a:custGeom>
              <a:rect b="b" l="l" r="r" t="t"/>
              <a:pathLst>
                <a:path extrusionOk="0" h="1219200" w="3559362">
                  <a:moveTo>
                    <a:pt x="0" y="654279"/>
                  </a:moveTo>
                  <a:cubicBezTo>
                    <a:pt x="0" y="317606"/>
                    <a:pt x="331524" y="0"/>
                    <a:pt x="668197" y="0"/>
                  </a:cubicBezTo>
                  <a:lnTo>
                    <a:pt x="2949762" y="0"/>
                  </a:lnTo>
                  <a:cubicBezTo>
                    <a:pt x="3286435" y="0"/>
                    <a:pt x="3559362" y="272927"/>
                    <a:pt x="3559362" y="609600"/>
                  </a:cubicBezTo>
                  <a:lnTo>
                    <a:pt x="3559362" y="609600"/>
                  </a:lnTo>
                  <a:cubicBezTo>
                    <a:pt x="3559362" y="946273"/>
                    <a:pt x="3286435" y="1219200"/>
                    <a:pt x="2949762" y="1219200"/>
                  </a:cubicBezTo>
                  <a:lnTo>
                    <a:pt x="887880" y="1201271"/>
                  </a:lnTo>
                </a:path>
              </a:pathLst>
            </a:custGeom>
            <a:noFill/>
            <a:ln cap="flat" cmpd="sng" w="76200">
              <a:solidFill>
                <a:srgbClr val="32B9CB"/>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sp>
          <p:nvSpPr>
            <p:cNvPr id="67" name="Google Shape;67;p14"/>
            <p:cNvSpPr/>
            <p:nvPr/>
          </p:nvSpPr>
          <p:spPr>
            <a:xfrm flipH="1">
              <a:off x="10527119" y="4760174"/>
              <a:ext cx="1579156" cy="900057"/>
            </a:xfrm>
            <a:custGeom>
              <a:rect b="b" l="l" r="r" t="t"/>
              <a:pathLst>
                <a:path extrusionOk="0" h="1219200" w="3602870">
                  <a:moveTo>
                    <a:pt x="0" y="0"/>
                  </a:moveTo>
                  <a:lnTo>
                    <a:pt x="2993270" y="0"/>
                  </a:lnTo>
                  <a:cubicBezTo>
                    <a:pt x="3329943" y="0"/>
                    <a:pt x="3602870" y="272927"/>
                    <a:pt x="3602870" y="609600"/>
                  </a:cubicBezTo>
                  <a:lnTo>
                    <a:pt x="3602870" y="609600"/>
                  </a:lnTo>
                  <a:cubicBezTo>
                    <a:pt x="3602870" y="946273"/>
                    <a:pt x="3329943" y="1219200"/>
                    <a:pt x="2993270" y="1219200"/>
                  </a:cubicBezTo>
                  <a:lnTo>
                    <a:pt x="931388" y="1201271"/>
                  </a:lnTo>
                </a:path>
              </a:pathLst>
            </a:custGeom>
            <a:noFill/>
            <a:ln cap="flat" cmpd="sng" w="76200">
              <a:solidFill>
                <a:srgbClr val="32B9CB"/>
              </a:solidFill>
              <a:prstDash val="solid"/>
              <a:miter lim="400000"/>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3200"/>
                <a:buFont typeface="Helvetica Neue"/>
                <a:buNone/>
              </a:pPr>
              <a:r>
                <a:t/>
              </a:r>
              <a:endParaRPr b="0" i="0" sz="3200" u="none" cap="none" strike="noStrike">
                <a:solidFill>
                  <a:srgbClr val="FFFFFF"/>
                </a:solidFill>
                <a:latin typeface="Helvetica Neue"/>
                <a:ea typeface="Helvetica Neue"/>
                <a:cs typeface="Helvetica Neue"/>
                <a:sym typeface="Helvetica Neue"/>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descr="256565-P4EPIS-738.jpg" id="160" name="Google Shape;160;p23"/>
          <p:cNvPicPr preferRelativeResize="0"/>
          <p:nvPr/>
        </p:nvPicPr>
        <p:blipFill rotWithShape="1">
          <a:blip r:embed="rId3">
            <a:alphaModFix/>
          </a:blip>
          <a:srcRect b="456" l="573" r="572" t="16208"/>
          <a:stretch/>
        </p:blipFill>
        <p:spPr>
          <a:xfrm>
            <a:off x="10120" y="4365"/>
            <a:ext cx="24363760" cy="13707270"/>
          </a:xfrm>
          <a:prstGeom prst="rect">
            <a:avLst/>
          </a:prstGeom>
          <a:noFill/>
          <a:ln>
            <a:noFill/>
          </a:ln>
        </p:spPr>
      </p:pic>
      <p:sp>
        <p:nvSpPr>
          <p:cNvPr id="161" name="Google Shape;161;p23"/>
          <p:cNvSpPr txBox="1"/>
          <p:nvPr/>
        </p:nvSpPr>
        <p:spPr>
          <a:xfrm>
            <a:off x="3679792" y="7252644"/>
            <a:ext cx="9059400" cy="21996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800"/>
              <a:buFont typeface="Poppins Light"/>
              <a:buNone/>
            </a:pPr>
            <a:r>
              <a:rPr b="0" i="0" lang="en-US" sz="2800" u="none" cap="none" strike="noStrike">
                <a:solidFill>
                  <a:srgbClr val="929292"/>
                </a:solidFill>
                <a:latin typeface="Poppins Light"/>
                <a:ea typeface="Poppins Light"/>
                <a:cs typeface="Poppins Light"/>
                <a:sym typeface="Poppins Light"/>
              </a:rPr>
              <a:t>Health Care Pharmacy commits itself towards producing and giving high quality, effective, and affordable healthcare and medicine assistance for all.</a:t>
            </a:r>
            <a:endParaRPr/>
          </a:p>
        </p:txBody>
      </p:sp>
      <p:sp>
        <p:nvSpPr>
          <p:cNvPr id="162" name="Google Shape;162;p23"/>
          <p:cNvSpPr txBox="1"/>
          <p:nvPr/>
        </p:nvSpPr>
        <p:spPr>
          <a:xfrm>
            <a:off x="3618706" y="4318581"/>
            <a:ext cx="7247701"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Main Goal</a:t>
            </a:r>
            <a:endParaRPr/>
          </a:p>
        </p:txBody>
      </p:sp>
      <p:sp>
        <p:nvSpPr>
          <p:cNvPr id="163" name="Google Shape;163;p23"/>
          <p:cNvSpPr/>
          <p:nvPr/>
        </p:nvSpPr>
        <p:spPr>
          <a:xfrm>
            <a:off x="1459146" y="4197151"/>
            <a:ext cx="98376" cy="9518849"/>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4" name="Google Shape;164;p23"/>
          <p:cNvSpPr txBox="1"/>
          <p:nvPr/>
        </p:nvSpPr>
        <p:spPr>
          <a:xfrm rot="-5400000">
            <a:off x="-264912" y="1709082"/>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65" name="Google Shape;165;p23"/>
          <p:cNvSpPr/>
          <p:nvPr/>
        </p:nvSpPr>
        <p:spPr>
          <a:xfrm>
            <a:off x="1459146" y="-6549"/>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4"/>
          <p:cNvSpPr txBox="1"/>
          <p:nvPr/>
        </p:nvSpPr>
        <p:spPr>
          <a:xfrm>
            <a:off x="1476136" y="1478604"/>
            <a:ext cx="6620440" cy="2515560"/>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Projected Growth</a:t>
            </a:r>
            <a:endParaRPr/>
          </a:p>
        </p:txBody>
      </p:sp>
      <p:sp>
        <p:nvSpPr>
          <p:cNvPr id="171" name="Google Shape;171;p24"/>
          <p:cNvSpPr txBox="1"/>
          <p:nvPr/>
        </p:nvSpPr>
        <p:spPr>
          <a:xfrm>
            <a:off x="14018006" y="8283931"/>
            <a:ext cx="5934457" cy="515619"/>
          </a:xfrm>
          <a:prstGeom prst="rect">
            <a:avLst/>
          </a:prstGeom>
          <a:noFill/>
          <a:ln>
            <a:noFill/>
          </a:ln>
        </p:spPr>
        <p:txBody>
          <a:bodyPr anchorCtr="0" anchor="ctr"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new clients for March 2023.</a:t>
            </a:r>
            <a:endParaRPr/>
          </a:p>
        </p:txBody>
      </p:sp>
      <p:sp>
        <p:nvSpPr>
          <p:cNvPr id="172" name="Google Shape;172;p24"/>
          <p:cNvSpPr txBox="1"/>
          <p:nvPr/>
        </p:nvSpPr>
        <p:spPr>
          <a:xfrm>
            <a:off x="13967328" y="6030926"/>
            <a:ext cx="7311326" cy="964367"/>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sold medicine products and packages for March 2024.</a:t>
            </a:r>
            <a:endParaRPr/>
          </a:p>
        </p:txBody>
      </p:sp>
      <p:sp>
        <p:nvSpPr>
          <p:cNvPr id="173" name="Google Shape;173;p24"/>
          <p:cNvSpPr txBox="1"/>
          <p:nvPr/>
        </p:nvSpPr>
        <p:spPr>
          <a:xfrm>
            <a:off x="14069616" y="10269131"/>
            <a:ext cx="6974435" cy="515619"/>
          </a:xfrm>
          <a:prstGeom prst="rect">
            <a:avLst/>
          </a:prstGeom>
          <a:noFill/>
          <a:ln>
            <a:noFill/>
          </a:ln>
        </p:spPr>
        <p:txBody>
          <a:bodyPr anchorCtr="0" anchor="ctr"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annual profits for November 2025.</a:t>
            </a:r>
            <a:endParaRPr/>
          </a:p>
        </p:txBody>
      </p:sp>
      <p:sp>
        <p:nvSpPr>
          <p:cNvPr id="174" name="Google Shape;174;p24"/>
          <p:cNvSpPr txBox="1"/>
          <p:nvPr/>
        </p:nvSpPr>
        <p:spPr>
          <a:xfrm>
            <a:off x="11810255" y="8006054"/>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40%</a:t>
            </a:r>
            <a:endParaRPr/>
          </a:p>
        </p:txBody>
      </p:sp>
      <p:sp>
        <p:nvSpPr>
          <p:cNvPr id="175" name="Google Shape;175;p24"/>
          <p:cNvSpPr txBox="1"/>
          <p:nvPr/>
        </p:nvSpPr>
        <p:spPr>
          <a:xfrm>
            <a:off x="11784855" y="6004346"/>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60%</a:t>
            </a:r>
            <a:endParaRPr/>
          </a:p>
        </p:txBody>
      </p:sp>
      <p:sp>
        <p:nvSpPr>
          <p:cNvPr id="176" name="Google Shape;176;p24"/>
          <p:cNvSpPr txBox="1"/>
          <p:nvPr/>
        </p:nvSpPr>
        <p:spPr>
          <a:xfrm>
            <a:off x="11861055" y="10054754"/>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70%</a:t>
            </a:r>
            <a:endParaRPr/>
          </a:p>
        </p:txBody>
      </p:sp>
      <p:sp>
        <p:nvSpPr>
          <p:cNvPr id="177" name="Google Shape;177;p24"/>
          <p:cNvSpPr/>
          <p:nvPr/>
        </p:nvSpPr>
        <p:spPr>
          <a:xfrm>
            <a:off x="22816313" y="-1158"/>
            <a:ext cx="98377" cy="9518849"/>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8" name="Google Shape;178;p24"/>
          <p:cNvSpPr txBox="1"/>
          <p:nvPr/>
        </p:nvSpPr>
        <p:spPr>
          <a:xfrm rot="5400000">
            <a:off x="20844011" y="11417245"/>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79" name="Google Shape;179;p24"/>
          <p:cNvSpPr/>
          <p:nvPr/>
        </p:nvSpPr>
        <p:spPr>
          <a:xfrm>
            <a:off x="22816313" y="12388651"/>
            <a:ext cx="98377"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0" name="Google Shape;180;p24"/>
          <p:cNvPicPr preferRelativeResize="0"/>
          <p:nvPr/>
        </p:nvPicPr>
        <p:blipFill rotWithShape="1">
          <a:blip r:embed="rId3">
            <a:alphaModFix/>
          </a:blip>
          <a:srcRect b="0" l="0" r="0" t="0"/>
          <a:stretch/>
        </p:blipFill>
        <p:spPr>
          <a:xfrm>
            <a:off x="1534058" y="4451807"/>
            <a:ext cx="9299043" cy="799419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4" name="Shape 184"/>
        <p:cNvGrpSpPr/>
        <p:nvPr/>
      </p:nvGrpSpPr>
      <p:grpSpPr>
        <a:xfrm>
          <a:off x="0" y="0"/>
          <a:ext cx="0" cy="0"/>
          <a:chOff x="0" y="0"/>
          <a:chExt cx="0" cy="0"/>
        </a:xfrm>
      </p:grpSpPr>
      <p:sp>
        <p:nvSpPr>
          <p:cNvPr id="185" name="Google Shape;185;p25"/>
          <p:cNvSpPr txBox="1"/>
          <p:nvPr/>
        </p:nvSpPr>
        <p:spPr>
          <a:xfrm>
            <a:off x="1875182" y="8628284"/>
            <a:ext cx="3174427" cy="964367"/>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Customer Friendly Prices</a:t>
            </a:r>
            <a:endParaRPr/>
          </a:p>
        </p:txBody>
      </p:sp>
      <p:sp>
        <p:nvSpPr>
          <p:cNvPr id="186" name="Google Shape;186;p25"/>
          <p:cNvSpPr txBox="1"/>
          <p:nvPr/>
        </p:nvSpPr>
        <p:spPr>
          <a:xfrm>
            <a:off x="7393155" y="8648696"/>
            <a:ext cx="3589325" cy="96011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Effective Medicine and Health Products</a:t>
            </a:r>
            <a:endParaRPr/>
          </a:p>
        </p:txBody>
      </p:sp>
      <p:sp>
        <p:nvSpPr>
          <p:cNvPr id="187" name="Google Shape;187;p25"/>
          <p:cNvSpPr txBox="1"/>
          <p:nvPr/>
        </p:nvSpPr>
        <p:spPr>
          <a:xfrm>
            <a:off x="18451973" y="8665629"/>
            <a:ext cx="4056844" cy="96012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Affordable Healthcare and Medicine Assistance</a:t>
            </a:r>
            <a:endParaRPr/>
          </a:p>
        </p:txBody>
      </p:sp>
      <p:sp>
        <p:nvSpPr>
          <p:cNvPr id="188" name="Google Shape;188;p25"/>
          <p:cNvSpPr txBox="1"/>
          <p:nvPr/>
        </p:nvSpPr>
        <p:spPr>
          <a:xfrm>
            <a:off x="13035115" y="8665629"/>
            <a:ext cx="3589325" cy="960120"/>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Excellent Customer Care</a:t>
            </a:r>
            <a:endParaRPr/>
          </a:p>
        </p:txBody>
      </p:sp>
      <p:sp>
        <p:nvSpPr>
          <p:cNvPr id="189" name="Google Shape;189;p25"/>
          <p:cNvSpPr txBox="1"/>
          <p:nvPr/>
        </p:nvSpPr>
        <p:spPr>
          <a:xfrm>
            <a:off x="1458648" y="2003550"/>
            <a:ext cx="5504658" cy="2515560"/>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What We Offer</a:t>
            </a:r>
            <a:endParaRPr/>
          </a:p>
        </p:txBody>
      </p:sp>
      <p:cxnSp>
        <p:nvCxnSpPr>
          <p:cNvPr id="190" name="Google Shape;190;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191" name="Google Shape;191;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pic>
        <p:nvPicPr>
          <p:cNvPr descr="pasted-image.pdf" id="192" name="Google Shape;192;p25"/>
          <p:cNvPicPr preferRelativeResize="0"/>
          <p:nvPr/>
        </p:nvPicPr>
        <p:blipFill rotWithShape="1">
          <a:blip r:embed="rId3">
            <a:alphaModFix amt="71166"/>
          </a:blip>
          <a:srcRect b="0" l="0" r="0" t="0"/>
          <a:stretch/>
        </p:blipFill>
        <p:spPr>
          <a:xfrm>
            <a:off x="8184700" y="5868251"/>
            <a:ext cx="1988917" cy="2089950"/>
          </a:xfrm>
          <a:prstGeom prst="rect">
            <a:avLst/>
          </a:prstGeom>
          <a:noFill/>
          <a:ln>
            <a:noFill/>
          </a:ln>
        </p:spPr>
      </p:pic>
      <p:pic>
        <p:nvPicPr>
          <p:cNvPr descr="pasted-image.pdf" id="193" name="Google Shape;193;p25"/>
          <p:cNvPicPr preferRelativeResize="0"/>
          <p:nvPr/>
        </p:nvPicPr>
        <p:blipFill rotWithShape="1">
          <a:blip r:embed="rId4">
            <a:alphaModFix amt="71166"/>
          </a:blip>
          <a:srcRect b="0" l="0" r="0" t="0"/>
          <a:stretch/>
        </p:blipFill>
        <p:spPr>
          <a:xfrm>
            <a:off x="14023011" y="5868251"/>
            <a:ext cx="1613532" cy="2089950"/>
          </a:xfrm>
          <a:prstGeom prst="rect">
            <a:avLst/>
          </a:prstGeom>
          <a:noFill/>
          <a:ln>
            <a:noFill/>
          </a:ln>
        </p:spPr>
      </p:pic>
      <p:pic>
        <p:nvPicPr>
          <p:cNvPr descr="pasted-image.pdf" id="194" name="Google Shape;194;p25"/>
          <p:cNvPicPr preferRelativeResize="0"/>
          <p:nvPr/>
        </p:nvPicPr>
        <p:blipFill rotWithShape="1">
          <a:blip r:embed="rId5">
            <a:alphaModFix amt="71166"/>
          </a:blip>
          <a:srcRect b="0" l="0" r="0" t="0"/>
          <a:stretch/>
        </p:blipFill>
        <p:spPr>
          <a:xfrm>
            <a:off x="19648316" y="5868251"/>
            <a:ext cx="1664160" cy="2089950"/>
          </a:xfrm>
          <a:prstGeom prst="rect">
            <a:avLst/>
          </a:prstGeom>
          <a:noFill/>
          <a:ln>
            <a:noFill/>
          </a:ln>
        </p:spPr>
      </p:pic>
      <p:pic>
        <p:nvPicPr>
          <p:cNvPr descr="pasted-image.pdf" id="195" name="Google Shape;195;p25"/>
          <p:cNvPicPr preferRelativeResize="0"/>
          <p:nvPr/>
        </p:nvPicPr>
        <p:blipFill rotWithShape="1">
          <a:blip r:embed="rId6">
            <a:alphaModFix amt="71166"/>
          </a:blip>
          <a:srcRect b="0" l="0" r="0" t="0"/>
          <a:stretch/>
        </p:blipFill>
        <p:spPr>
          <a:xfrm>
            <a:off x="2298107" y="6261193"/>
            <a:ext cx="2328577" cy="1671608"/>
          </a:xfrm>
          <a:prstGeom prst="rect">
            <a:avLst/>
          </a:prstGeom>
          <a:noFill/>
          <a:ln>
            <a:noFill/>
          </a:ln>
        </p:spPr>
      </p:pic>
      <p:sp>
        <p:nvSpPr>
          <p:cNvPr id="196" name="Google Shape;196;p25"/>
          <p:cNvSpPr/>
          <p:nvPr/>
        </p:nvSpPr>
        <p:spPr>
          <a:xfrm rot="5400000">
            <a:off x="10035316" y="2123856"/>
            <a:ext cx="98377" cy="20153512"/>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7" name="Google Shape;197;p25"/>
          <p:cNvSpPr txBox="1"/>
          <p:nvPr/>
        </p:nvSpPr>
        <p:spPr>
          <a:xfrm>
            <a:off x="20414216" y="11942033"/>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98" name="Google Shape;198;p25"/>
          <p:cNvSpPr/>
          <p:nvPr/>
        </p:nvSpPr>
        <p:spPr>
          <a:xfrm rot="5400000">
            <a:off x="23684146" y="11536907"/>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adult-career-clipboard-1919236.jpg" id="203" name="Google Shape;203;p26"/>
          <p:cNvPicPr preferRelativeResize="0"/>
          <p:nvPr/>
        </p:nvPicPr>
        <p:blipFill rotWithShape="1">
          <a:blip r:embed="rId3">
            <a:alphaModFix/>
          </a:blip>
          <a:srcRect b="3837" l="0" r="0" t="3837"/>
          <a:stretch/>
        </p:blipFill>
        <p:spPr>
          <a:xfrm>
            <a:off x="-3043" y="6567619"/>
            <a:ext cx="11607933" cy="7144677"/>
          </a:xfrm>
          <a:prstGeom prst="rect">
            <a:avLst/>
          </a:prstGeom>
          <a:noFill/>
          <a:ln>
            <a:noFill/>
          </a:ln>
        </p:spPr>
      </p:pic>
      <p:pic>
        <p:nvPicPr>
          <p:cNvPr descr="295340.jpg" id="204" name="Google Shape;204;p26"/>
          <p:cNvPicPr preferRelativeResize="0"/>
          <p:nvPr/>
        </p:nvPicPr>
        <p:blipFill rotWithShape="1">
          <a:blip r:embed="rId4">
            <a:alphaModFix/>
          </a:blip>
          <a:srcRect b="0" l="28851" r="10074" t="0"/>
          <a:stretch/>
        </p:blipFill>
        <p:spPr>
          <a:xfrm>
            <a:off x="11853333" y="3697"/>
            <a:ext cx="12558395" cy="13708600"/>
          </a:xfrm>
          <a:prstGeom prst="rect">
            <a:avLst/>
          </a:prstGeom>
          <a:noFill/>
          <a:ln>
            <a:noFill/>
          </a:ln>
        </p:spPr>
      </p:pic>
      <p:pic>
        <p:nvPicPr>
          <p:cNvPr descr="203416.jpg" id="205" name="Google Shape;205;p26"/>
          <p:cNvPicPr preferRelativeResize="0"/>
          <p:nvPr/>
        </p:nvPicPr>
        <p:blipFill rotWithShape="1">
          <a:blip r:embed="rId5">
            <a:alphaModFix/>
          </a:blip>
          <a:srcRect b="17343" l="0" r="0" t="933"/>
          <a:stretch/>
        </p:blipFill>
        <p:spPr>
          <a:xfrm>
            <a:off x="-40945" y="-1918"/>
            <a:ext cx="11607801" cy="63241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27"/>
          <p:cNvSpPr txBox="1"/>
          <p:nvPr/>
        </p:nvSpPr>
        <p:spPr>
          <a:xfrm>
            <a:off x="2597274" y="9994850"/>
            <a:ext cx="4251164" cy="996298"/>
          </a:xfrm>
          <a:prstGeom prst="rect">
            <a:avLst/>
          </a:prstGeom>
          <a:noFill/>
          <a:ln>
            <a:noFill/>
          </a:ln>
        </p:spPr>
        <p:txBody>
          <a:bodyPr anchorCtr="0" anchor="ctr"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Dr. Lorie Deus</a:t>
            </a:r>
            <a:endParaRPr/>
          </a:p>
        </p:txBody>
      </p:sp>
      <p:sp>
        <p:nvSpPr>
          <p:cNvPr id="211" name="Google Shape;211;p27"/>
          <p:cNvSpPr txBox="1"/>
          <p:nvPr/>
        </p:nvSpPr>
        <p:spPr>
          <a:xfrm>
            <a:off x="3317261" y="10788255"/>
            <a:ext cx="2619307"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Founder &amp; Chairman</a:t>
            </a:r>
            <a:endParaRPr/>
          </a:p>
        </p:txBody>
      </p:sp>
      <p:sp>
        <p:nvSpPr>
          <p:cNvPr id="212" name="Google Shape;212;p27"/>
          <p:cNvSpPr txBox="1"/>
          <p:nvPr/>
        </p:nvSpPr>
        <p:spPr>
          <a:xfrm>
            <a:off x="9228849" y="9994850"/>
            <a:ext cx="5926301" cy="996298"/>
          </a:xfrm>
          <a:prstGeom prst="rect">
            <a:avLst/>
          </a:prstGeom>
          <a:noFill/>
          <a:ln>
            <a:noFill/>
          </a:ln>
        </p:spPr>
        <p:txBody>
          <a:bodyPr anchorCtr="0" anchor="ctr"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Dr. Michelle Dmitry</a:t>
            </a:r>
            <a:endParaRPr/>
          </a:p>
        </p:txBody>
      </p:sp>
      <p:sp>
        <p:nvSpPr>
          <p:cNvPr id="213" name="Google Shape;213;p27"/>
          <p:cNvSpPr txBox="1"/>
          <p:nvPr/>
        </p:nvSpPr>
        <p:spPr>
          <a:xfrm>
            <a:off x="10752314" y="10788255"/>
            <a:ext cx="2907847"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Operating Officer</a:t>
            </a:r>
            <a:endParaRPr/>
          </a:p>
        </p:txBody>
      </p:sp>
      <p:sp>
        <p:nvSpPr>
          <p:cNvPr id="214" name="Google Shape;214;p27"/>
          <p:cNvSpPr txBox="1"/>
          <p:nvPr/>
        </p:nvSpPr>
        <p:spPr>
          <a:xfrm>
            <a:off x="17754591" y="9994850"/>
            <a:ext cx="3903312" cy="996298"/>
          </a:xfrm>
          <a:prstGeom prst="rect">
            <a:avLst/>
          </a:prstGeom>
          <a:noFill/>
          <a:ln>
            <a:noFill/>
          </a:ln>
        </p:spPr>
        <p:txBody>
          <a:bodyPr anchorCtr="0" anchor="ctr"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Willie Levine</a:t>
            </a:r>
            <a:endParaRPr/>
          </a:p>
        </p:txBody>
      </p:sp>
      <p:sp>
        <p:nvSpPr>
          <p:cNvPr id="215" name="Google Shape;215;p27"/>
          <p:cNvSpPr txBox="1"/>
          <p:nvPr/>
        </p:nvSpPr>
        <p:spPr>
          <a:xfrm>
            <a:off x="18265948" y="10788255"/>
            <a:ext cx="2880596" cy="555537"/>
          </a:xfrm>
          <a:prstGeom prst="rect">
            <a:avLst/>
          </a:prstGeom>
          <a:noFill/>
          <a:ln>
            <a:noFill/>
          </a:ln>
        </p:spPr>
        <p:txBody>
          <a:bodyPr anchorCtr="0" anchor="ctr"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Marketing Officer</a:t>
            </a:r>
            <a:endParaRPr/>
          </a:p>
        </p:txBody>
      </p:sp>
      <p:sp>
        <p:nvSpPr>
          <p:cNvPr id="216" name="Google Shape;216;p27"/>
          <p:cNvSpPr txBox="1"/>
          <p:nvPr/>
        </p:nvSpPr>
        <p:spPr>
          <a:xfrm>
            <a:off x="1492218" y="1294928"/>
            <a:ext cx="11588124"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The Team</a:t>
            </a:r>
            <a:endParaRPr/>
          </a:p>
        </p:txBody>
      </p:sp>
      <p:pic>
        <p:nvPicPr>
          <p:cNvPr descr="adult-businessman-ceo-1138903.jpg" id="217" name="Google Shape;217;p27"/>
          <p:cNvPicPr preferRelativeResize="0"/>
          <p:nvPr/>
        </p:nvPicPr>
        <p:blipFill rotWithShape="1">
          <a:blip r:embed="rId3">
            <a:alphaModFix/>
          </a:blip>
          <a:srcRect b="57576" l="41493" r="37330" t="10675"/>
          <a:stretch/>
        </p:blipFill>
        <p:spPr>
          <a:xfrm>
            <a:off x="9151502" y="3595491"/>
            <a:ext cx="6080997" cy="6080997"/>
          </a:xfrm>
          <a:prstGeom prst="rect">
            <a:avLst/>
          </a:prstGeom>
          <a:noFill/>
          <a:ln>
            <a:noFill/>
          </a:ln>
        </p:spPr>
      </p:pic>
      <p:pic>
        <p:nvPicPr>
          <p:cNvPr descr="adult-blur-close-up-325682.jpg" id="218" name="Google Shape;218;p27"/>
          <p:cNvPicPr preferRelativeResize="0"/>
          <p:nvPr/>
        </p:nvPicPr>
        <p:blipFill rotWithShape="1">
          <a:blip r:embed="rId4">
            <a:alphaModFix/>
          </a:blip>
          <a:srcRect b="30241" l="32788" r="23237" t="3787"/>
          <a:stretch/>
        </p:blipFill>
        <p:spPr>
          <a:xfrm>
            <a:off x="16665748" y="3595491"/>
            <a:ext cx="6080997" cy="6080997"/>
          </a:xfrm>
          <a:prstGeom prst="rect">
            <a:avLst/>
          </a:prstGeom>
          <a:noFill/>
          <a:ln>
            <a:noFill/>
          </a:ln>
        </p:spPr>
      </p:pic>
      <p:pic>
        <p:nvPicPr>
          <p:cNvPr descr="adult-care-cure-433635.jpg" id="219" name="Google Shape;219;p27"/>
          <p:cNvPicPr preferRelativeResize="0"/>
          <p:nvPr/>
        </p:nvPicPr>
        <p:blipFill rotWithShape="1">
          <a:blip r:embed="rId5">
            <a:alphaModFix/>
          </a:blip>
          <a:srcRect b="25030" l="0" r="0" t="0"/>
          <a:stretch/>
        </p:blipFill>
        <p:spPr>
          <a:xfrm>
            <a:off x="1586455" y="3597992"/>
            <a:ext cx="6080997" cy="6078496"/>
          </a:xfrm>
          <a:prstGeom prst="rect">
            <a:avLst/>
          </a:prstGeom>
          <a:noFill/>
          <a:ln>
            <a:noFill/>
          </a:ln>
        </p:spPr>
      </p:pic>
      <p:sp>
        <p:nvSpPr>
          <p:cNvPr id="220" name="Google Shape;220;p27"/>
          <p:cNvSpPr/>
          <p:nvPr/>
        </p:nvSpPr>
        <p:spPr>
          <a:xfrm rot="5400000">
            <a:off x="14251716" y="2123856"/>
            <a:ext cx="98377" cy="20153512"/>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1" name="Google Shape;221;p27"/>
          <p:cNvSpPr txBox="1"/>
          <p:nvPr/>
        </p:nvSpPr>
        <p:spPr>
          <a:xfrm>
            <a:off x="1573003" y="11960321"/>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222" name="Google Shape;222;p27"/>
          <p:cNvSpPr/>
          <p:nvPr/>
        </p:nvSpPr>
        <p:spPr>
          <a:xfrm rot="5400000">
            <a:off x="620946" y="11536907"/>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pic>
        <p:nvPicPr>
          <p:cNvPr descr="639524-POKE6H-607 copy.jpg" id="227" name="Google Shape;227;p28"/>
          <p:cNvPicPr preferRelativeResize="0"/>
          <p:nvPr/>
        </p:nvPicPr>
        <p:blipFill rotWithShape="1">
          <a:blip r:embed="rId3">
            <a:alphaModFix/>
          </a:blip>
          <a:srcRect b="7976" l="0" r="0" t="7976"/>
          <a:stretch/>
        </p:blipFill>
        <p:spPr>
          <a:xfrm flipH="1">
            <a:off x="-46833" y="595"/>
            <a:ext cx="24477664" cy="13714809"/>
          </a:xfrm>
          <a:prstGeom prst="rect">
            <a:avLst/>
          </a:prstGeom>
          <a:noFill/>
          <a:ln>
            <a:noFill/>
          </a:ln>
        </p:spPr>
      </p:pic>
      <p:sp>
        <p:nvSpPr>
          <p:cNvPr id="228" name="Google Shape;228;p28"/>
          <p:cNvSpPr txBox="1"/>
          <p:nvPr/>
        </p:nvSpPr>
        <p:spPr>
          <a:xfrm>
            <a:off x="6771132" y="5308604"/>
            <a:ext cx="10602469" cy="2235192"/>
          </a:xfrm>
          <a:prstGeom prst="rect">
            <a:avLst/>
          </a:prstGeom>
          <a:noFill/>
          <a:ln>
            <a:noFill/>
          </a:ln>
        </p:spPr>
        <p:txBody>
          <a:bodyPr anchorCtr="0" anchor="ctr" bIns="50800" lIns="50800" spcFirstLastPara="1" rIns="50800" wrap="square" tIns="50800">
            <a:noAutofit/>
          </a:bodyPr>
          <a:lstStyle/>
          <a:p>
            <a:pPr indent="0" lvl="0" marL="0" marR="0" rtl="0" algn="l">
              <a:lnSpc>
                <a:spcPct val="135000"/>
              </a:lnSpc>
              <a:spcBef>
                <a:spcPts val="0"/>
              </a:spcBef>
              <a:spcAft>
                <a:spcPts val="0"/>
              </a:spcAft>
              <a:buClr>
                <a:srgbClr val="FFFFFF"/>
              </a:buClr>
              <a:buSzPts val="12000"/>
              <a:buFont typeface="Poppins Medium"/>
              <a:buNone/>
            </a:pPr>
            <a:r>
              <a:rPr b="0" i="0" lang="en-US" sz="12000" u="none" cap="none" strike="noStrike">
                <a:solidFill>
                  <a:srgbClr val="FFFFFF"/>
                </a:solidFill>
                <a:latin typeface="Poppins Medium"/>
                <a:ea typeface="Poppins Medium"/>
                <a:cs typeface="Poppins Medium"/>
                <a:sym typeface="Poppins Medium"/>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5"/>
          <p:cNvSpPr txBox="1"/>
          <p:nvPr>
            <p:ph type="title"/>
          </p:nvPr>
        </p:nvSpPr>
        <p:spPr>
          <a:xfrm>
            <a:off x="3646899" y="547557"/>
            <a:ext cx="11484244" cy="1596876"/>
          </a:xfrm>
          <a:prstGeom prst="rect">
            <a:avLst/>
          </a:prstGeom>
          <a:noFill/>
          <a:ln>
            <a:noFill/>
          </a:ln>
        </p:spPr>
        <p:txBody>
          <a:bodyPr anchorCtr="0" anchor="t" bIns="50800" lIns="50800" spcFirstLastPara="1" rIns="50800" wrap="square" tIns="50800">
            <a:noAutofit/>
          </a:bodyPr>
          <a:lstStyle/>
          <a:p>
            <a:pPr indent="0" lvl="0" marL="0" rtl="0" algn="l">
              <a:lnSpc>
                <a:spcPct val="200000"/>
              </a:lnSpc>
              <a:spcBef>
                <a:spcPts val="0"/>
              </a:spcBef>
              <a:spcAft>
                <a:spcPts val="0"/>
              </a:spcAft>
              <a:buClr>
                <a:srgbClr val="32B9CB"/>
              </a:buClr>
              <a:buSzPts val="7200"/>
              <a:buFont typeface="Poppins Medium"/>
              <a:buNone/>
            </a:pPr>
            <a:r>
              <a:rPr b="0" i="0" lang="en-US" sz="7200" u="none" cap="none" strike="noStrike">
                <a:solidFill>
                  <a:srgbClr val="32B9CB"/>
                </a:solidFill>
                <a:latin typeface="Poppins Medium"/>
                <a:ea typeface="Poppins Medium"/>
                <a:cs typeface="Poppins Medium"/>
                <a:sym typeface="Poppins Medium"/>
              </a:rPr>
              <a:t>BUSINESS PRESENTATION</a:t>
            </a:r>
            <a:endParaRPr/>
          </a:p>
        </p:txBody>
      </p:sp>
      <p:sp>
        <p:nvSpPr>
          <p:cNvPr id="73" name="Google Shape;73;p15"/>
          <p:cNvSpPr txBox="1"/>
          <p:nvPr/>
        </p:nvSpPr>
        <p:spPr>
          <a:xfrm>
            <a:off x="3745712" y="4419559"/>
            <a:ext cx="12618517" cy="13490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event will be held at General Doctors Compound on April 17, 2023, from 9 AM to 6 PM. This medication caravan is aimed to provide all the people in the community with affordable yet effective medicine in the market that can cure generic diseases and sickness experienced by the majority of the community.</a:t>
            </a:r>
            <a:endParaRPr/>
          </a:p>
        </p:txBody>
      </p:sp>
      <p:sp>
        <p:nvSpPr>
          <p:cNvPr id="74" name="Google Shape;74;p15"/>
          <p:cNvSpPr txBox="1"/>
          <p:nvPr/>
        </p:nvSpPr>
        <p:spPr>
          <a:xfrm>
            <a:off x="3722283" y="3687492"/>
            <a:ext cx="5817066"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MEDICATION CARAVAN</a:t>
            </a:r>
            <a:endParaRPr/>
          </a:p>
        </p:txBody>
      </p:sp>
      <p:sp>
        <p:nvSpPr>
          <p:cNvPr id="75" name="Google Shape;75;p15"/>
          <p:cNvSpPr txBox="1"/>
          <p:nvPr/>
        </p:nvSpPr>
        <p:spPr>
          <a:xfrm>
            <a:off x="3739593" y="7640782"/>
            <a:ext cx="12541296" cy="13490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All Sale Medicine will be available starting May 1, 2023, to May 31, 2023, at the Health Care Pharmacy. This project aims to give up to 80% discount on all medicines for individuals of all ages &amp; who possess a legally certified health card.</a:t>
            </a:r>
            <a:endParaRPr/>
          </a:p>
        </p:txBody>
      </p:sp>
      <p:sp>
        <p:nvSpPr>
          <p:cNvPr id="76" name="Google Shape;76;p15"/>
          <p:cNvSpPr txBox="1"/>
          <p:nvPr/>
        </p:nvSpPr>
        <p:spPr>
          <a:xfrm>
            <a:off x="3726893" y="6850191"/>
            <a:ext cx="7088859" cy="647698"/>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ALL SALE MEDICINE</a:t>
            </a:r>
            <a:endParaRPr/>
          </a:p>
        </p:txBody>
      </p:sp>
      <p:sp>
        <p:nvSpPr>
          <p:cNvPr id="77" name="Google Shape;77;p15"/>
          <p:cNvSpPr txBox="1"/>
          <p:nvPr/>
        </p:nvSpPr>
        <p:spPr>
          <a:xfrm>
            <a:off x="3752293" y="10650968"/>
            <a:ext cx="12605357" cy="13490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This monthly board meeting will start on January 13, 2021, from 12 PM to 6 PM and will be held at the Health Care Pharmacy CEO Meeting Room. This meeting is aimed to discuss and review the future events that the pharmacy developed and will handle for the year 2023.</a:t>
            </a:r>
            <a:endParaRPr/>
          </a:p>
        </p:txBody>
      </p:sp>
      <p:sp>
        <p:nvSpPr>
          <p:cNvPr id="78" name="Google Shape;78;p15"/>
          <p:cNvSpPr txBox="1"/>
          <p:nvPr/>
        </p:nvSpPr>
        <p:spPr>
          <a:xfrm>
            <a:off x="3726893" y="9914314"/>
            <a:ext cx="6601794"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MONTHLY BOARD MEETING</a:t>
            </a:r>
            <a:endParaRPr/>
          </a:p>
        </p:txBody>
      </p:sp>
      <p:sp>
        <p:nvSpPr>
          <p:cNvPr id="79" name="Google Shape;79;p15"/>
          <p:cNvSpPr/>
          <p:nvPr/>
        </p:nvSpPr>
        <p:spPr>
          <a:xfrm>
            <a:off x="1459146" y="4197151"/>
            <a:ext cx="98376" cy="9518850"/>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0" name="Google Shape;80;p15"/>
          <p:cNvSpPr txBox="1"/>
          <p:nvPr/>
        </p:nvSpPr>
        <p:spPr>
          <a:xfrm rot="-5400000">
            <a:off x="-321230" y="1657730"/>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81" name="Google Shape;81;p15"/>
          <p:cNvSpPr/>
          <p:nvPr/>
        </p:nvSpPr>
        <p:spPr>
          <a:xfrm>
            <a:off x="1459146" y="-6549"/>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 name="Shape 85"/>
        <p:cNvGrpSpPr/>
        <p:nvPr/>
      </p:nvGrpSpPr>
      <p:grpSpPr>
        <a:xfrm>
          <a:off x="0" y="0"/>
          <a:ext cx="0" cy="0"/>
          <a:chOff x="0" y="0"/>
          <a:chExt cx="0" cy="0"/>
        </a:xfrm>
      </p:grpSpPr>
      <p:sp>
        <p:nvSpPr>
          <p:cNvPr id="86" name="Google Shape;86;p16"/>
          <p:cNvSpPr txBox="1"/>
          <p:nvPr/>
        </p:nvSpPr>
        <p:spPr>
          <a:xfrm>
            <a:off x="12762706" y="5424730"/>
            <a:ext cx="7221904" cy="1407565"/>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As a pharmacy that always strives for better service, I am proud to present to you an even better Health Care Pharmacy.</a:t>
            </a:r>
            <a:endParaRPr/>
          </a:p>
        </p:txBody>
      </p:sp>
      <p:sp>
        <p:nvSpPr>
          <p:cNvPr id="87" name="Google Shape;87;p16"/>
          <p:cNvSpPr txBox="1"/>
          <p:nvPr>
            <p:ph type="title"/>
          </p:nvPr>
        </p:nvSpPr>
        <p:spPr>
          <a:xfrm>
            <a:off x="12719018" y="1909257"/>
            <a:ext cx="5644200" cy="1235400"/>
          </a:xfrm>
          <a:prstGeom prst="rect">
            <a:avLst/>
          </a:prstGeom>
          <a:noFill/>
          <a:ln>
            <a:noFill/>
          </a:ln>
        </p:spPr>
        <p:txBody>
          <a:bodyPr anchorCtr="0" anchor="t" bIns="50800" lIns="50800" spcFirstLastPara="1" rIns="50800" wrap="square" tIns="50800">
            <a:noAutofit/>
          </a:bodyPr>
          <a:lstStyle/>
          <a:p>
            <a:pPr indent="0" lvl="0" marL="0" rtl="0" algn="l">
              <a:lnSpc>
                <a:spcPct val="356451"/>
              </a:lnSpc>
              <a:spcBef>
                <a:spcPts val="0"/>
              </a:spcBef>
              <a:spcAft>
                <a:spcPts val="0"/>
              </a:spcAft>
              <a:buClr>
                <a:srgbClr val="5C5C5C"/>
              </a:buClr>
              <a:buSzPts val="6200"/>
              <a:buFont typeface="Poppins"/>
              <a:buNone/>
            </a:pPr>
            <a:r>
              <a:rPr b="0" i="0" lang="en-US" sz="6200" u="none" cap="none" strike="noStrike">
                <a:solidFill>
                  <a:srgbClr val="5C5C5C"/>
                </a:solidFill>
                <a:latin typeface="Poppins"/>
                <a:ea typeface="Poppins"/>
                <a:cs typeface="Poppins"/>
                <a:sym typeface="Poppins"/>
              </a:rPr>
              <a:t>Dr. Lorie Deus</a:t>
            </a:r>
            <a:endParaRPr b="0" i="0" sz="6200" u="none" cap="none" strike="noStrike">
              <a:solidFill>
                <a:srgbClr val="5C5C5C"/>
              </a:solidFill>
              <a:latin typeface="Poppins"/>
              <a:ea typeface="Poppins"/>
              <a:cs typeface="Poppins"/>
              <a:sym typeface="Poppins"/>
            </a:endParaRPr>
          </a:p>
        </p:txBody>
      </p:sp>
      <p:sp>
        <p:nvSpPr>
          <p:cNvPr id="88" name="Google Shape;88;p16"/>
          <p:cNvSpPr txBox="1"/>
          <p:nvPr/>
        </p:nvSpPr>
        <p:spPr>
          <a:xfrm>
            <a:off x="12737306" y="3104784"/>
            <a:ext cx="4091090" cy="5156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Founder &amp; Chairman</a:t>
            </a:r>
            <a:endParaRPr/>
          </a:p>
        </p:txBody>
      </p:sp>
      <p:sp>
        <p:nvSpPr>
          <p:cNvPr id="89" name="Google Shape;89;p16"/>
          <p:cNvSpPr/>
          <p:nvPr/>
        </p:nvSpPr>
        <p:spPr>
          <a:xfrm rot="5400000">
            <a:off x="10035316" y="2140644"/>
            <a:ext cx="98377" cy="20153512"/>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0" name="Google Shape;90;p16"/>
          <p:cNvSpPr txBox="1"/>
          <p:nvPr/>
        </p:nvSpPr>
        <p:spPr>
          <a:xfrm>
            <a:off x="20401516" y="11995397"/>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91" name="Google Shape;91;p16"/>
          <p:cNvSpPr/>
          <p:nvPr/>
        </p:nvSpPr>
        <p:spPr>
          <a:xfrm rot="5400000">
            <a:off x="23684146" y="11553695"/>
            <a:ext cx="98376" cy="1327410"/>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2" name="Google Shape;92;p16"/>
          <p:cNvSpPr txBox="1"/>
          <p:nvPr/>
        </p:nvSpPr>
        <p:spPr>
          <a:xfrm>
            <a:off x="12762706" y="7235020"/>
            <a:ext cx="7221904" cy="229396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pharmacy stays true to its mission of “Good Health For All.” in which we aim to source, develop, &amp; provide various medicines &amp; access to necessary medical treatments that a pharmacy can offer.</a:t>
            </a:r>
            <a:endParaRPr/>
          </a:p>
        </p:txBody>
      </p:sp>
      <p:pic>
        <p:nvPicPr>
          <p:cNvPr descr="adult-care-cure-433635.jpg" id="93" name="Google Shape;93;p16"/>
          <p:cNvPicPr preferRelativeResize="0"/>
          <p:nvPr/>
        </p:nvPicPr>
        <p:blipFill rotWithShape="1">
          <a:blip r:embed="rId3">
            <a:alphaModFix/>
          </a:blip>
          <a:srcRect b="15319" l="821" r="820" t="0"/>
          <a:stretch/>
        </p:blipFill>
        <p:spPr>
          <a:xfrm>
            <a:off x="2311399" y="1206067"/>
            <a:ext cx="8608022" cy="988152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 name="Shape 97"/>
        <p:cNvGrpSpPr/>
        <p:nvPr/>
      </p:nvGrpSpPr>
      <p:grpSpPr>
        <a:xfrm>
          <a:off x="0" y="0"/>
          <a:ext cx="0" cy="0"/>
          <a:chOff x="0" y="0"/>
          <a:chExt cx="0" cy="0"/>
        </a:xfrm>
      </p:grpSpPr>
      <p:pic>
        <p:nvPicPr>
          <p:cNvPr descr="1107.jpg" id="98" name="Google Shape;98;p17"/>
          <p:cNvPicPr preferRelativeResize="0"/>
          <p:nvPr/>
        </p:nvPicPr>
        <p:blipFill rotWithShape="1">
          <a:blip r:embed="rId3">
            <a:alphaModFix/>
          </a:blip>
          <a:srcRect b="0" l="22031" r="6254" t="0"/>
          <a:stretch/>
        </p:blipFill>
        <p:spPr>
          <a:xfrm>
            <a:off x="-46832" y="-11048"/>
            <a:ext cx="24477664" cy="13738095"/>
          </a:xfrm>
          <a:prstGeom prst="rect">
            <a:avLst/>
          </a:prstGeom>
          <a:noFill/>
          <a:ln>
            <a:noFill/>
          </a:ln>
        </p:spPr>
      </p:pic>
      <p:sp>
        <p:nvSpPr>
          <p:cNvPr id="99" name="Google Shape;99;p17"/>
          <p:cNvSpPr txBox="1"/>
          <p:nvPr/>
        </p:nvSpPr>
        <p:spPr>
          <a:xfrm>
            <a:off x="1532269" y="3363650"/>
            <a:ext cx="11502995" cy="3534301"/>
          </a:xfrm>
          <a:prstGeom prst="rect">
            <a:avLst/>
          </a:prstGeom>
          <a:noFill/>
          <a:ln>
            <a:noFill/>
          </a:ln>
        </p:spPr>
        <p:txBody>
          <a:bodyPr anchorCtr="0" anchor="ctr" bIns="50800" lIns="50800" spcFirstLastPara="1" rIns="50800" wrap="square" tIns="50800">
            <a:noAutofit/>
          </a:bodyPr>
          <a:lstStyle/>
          <a:p>
            <a:pPr indent="0" lvl="0" marL="0" marR="0" rtl="0" algn="just">
              <a:lnSpc>
                <a:spcPct val="151111"/>
              </a:lnSpc>
              <a:spcBef>
                <a:spcPts val="0"/>
              </a:spcBef>
              <a:spcAft>
                <a:spcPts val="0"/>
              </a:spcAft>
              <a:buClr>
                <a:srgbClr val="5E5E5E"/>
              </a:buClr>
              <a:buSzPts val="4500"/>
              <a:buFont typeface="Poppins Light"/>
              <a:buNone/>
            </a:pPr>
            <a:r>
              <a:rPr b="0" i="0" lang="en-US" sz="4500" u="none" cap="none" strike="noStrike">
                <a:solidFill>
                  <a:srgbClr val="5E5E5E"/>
                </a:solidFill>
                <a:latin typeface="Poppins Light"/>
                <a:ea typeface="Poppins Light"/>
                <a:cs typeface="Poppins Light"/>
                <a:sym typeface="Poppins Light"/>
              </a:rPr>
              <a:t>“Health Care Pharmacy aims to give you effective yet affordable medicine aimed to cure a wide variety of diseases and sickness.”</a:t>
            </a:r>
            <a:endParaRPr/>
          </a:p>
        </p:txBody>
      </p:sp>
      <p:sp>
        <p:nvSpPr>
          <p:cNvPr id="100" name="Google Shape;100;p17"/>
          <p:cNvSpPr txBox="1"/>
          <p:nvPr/>
        </p:nvSpPr>
        <p:spPr>
          <a:xfrm>
            <a:off x="1544373" y="7544732"/>
            <a:ext cx="9550996" cy="647698"/>
          </a:xfrm>
          <a:prstGeom prst="rect">
            <a:avLst/>
          </a:prstGeom>
          <a:noFill/>
          <a:ln>
            <a:noFill/>
          </a:ln>
        </p:spPr>
        <p:txBody>
          <a:bodyPr anchorCtr="0" anchor="ctr" bIns="50800" lIns="50800" spcFirstLastPara="1" rIns="50800" wrap="square" tIns="50800">
            <a:noAutofit/>
          </a:bodyPr>
          <a:lstStyle/>
          <a:p>
            <a:pPr indent="0" lvl="0" marL="0" marR="0" rtl="0" algn="just">
              <a:lnSpc>
                <a:spcPct val="186666"/>
              </a:lnSpc>
              <a:spcBef>
                <a:spcPts val="0"/>
              </a:spcBef>
              <a:spcAft>
                <a:spcPts val="0"/>
              </a:spcAft>
              <a:buClr>
                <a:srgbClr val="5E5E5E"/>
              </a:buClr>
              <a:buSzPts val="3000"/>
              <a:buFont typeface="Poppins ExtraLight"/>
              <a:buNone/>
            </a:pPr>
            <a:r>
              <a:rPr b="0" i="0" lang="en-US" sz="3000" u="none" cap="none" strike="noStrike">
                <a:solidFill>
                  <a:srgbClr val="5E5E5E"/>
                </a:solidFill>
                <a:latin typeface="Poppins ExtraLight"/>
                <a:ea typeface="Poppins ExtraLight"/>
                <a:cs typeface="Poppins ExtraLight"/>
                <a:sym typeface="Poppins ExtraLight"/>
              </a:rPr>
              <a:t>-Dr. Michelle Dmitri, 47, Chief Operating Officer</a:t>
            </a:r>
            <a:endParaRPr/>
          </a:p>
        </p:txBody>
      </p:sp>
      <p:sp>
        <p:nvSpPr>
          <p:cNvPr id="101" name="Google Shape;101;p17"/>
          <p:cNvSpPr txBox="1"/>
          <p:nvPr>
            <p:ph type="title"/>
          </p:nvPr>
        </p:nvSpPr>
        <p:spPr>
          <a:xfrm>
            <a:off x="1502166" y="1520582"/>
            <a:ext cx="8352900" cy="1038000"/>
          </a:xfrm>
          <a:prstGeom prst="rect">
            <a:avLst/>
          </a:prstGeom>
          <a:noFill/>
          <a:ln>
            <a:noFill/>
          </a:ln>
        </p:spPr>
        <p:txBody>
          <a:bodyPr anchorCtr="0" anchor="t" bIns="50800" lIns="50800" spcFirstLastPara="1" rIns="50800" wrap="square" tIns="50800">
            <a:noAutofit/>
          </a:bodyPr>
          <a:lstStyle/>
          <a:p>
            <a:pPr indent="0" lvl="0" marL="0" rtl="0" algn="l">
              <a:lnSpc>
                <a:spcPct val="70000"/>
              </a:lnSpc>
              <a:spcBef>
                <a:spcPts val="0"/>
              </a:spcBef>
              <a:spcAft>
                <a:spcPts val="0"/>
              </a:spcAft>
              <a:buClr>
                <a:srgbClr val="5E5E5E"/>
              </a:buClr>
              <a:buSzPts val="4800"/>
              <a:buFont typeface="Poppins Medium"/>
              <a:buNone/>
            </a:pPr>
            <a:r>
              <a:rPr b="0" i="0" lang="en-US" sz="4800" u="none" cap="none" strike="noStrike">
                <a:solidFill>
                  <a:srgbClr val="5E5E5E"/>
                </a:solidFill>
                <a:latin typeface="Poppins Medium"/>
                <a:ea typeface="Poppins Medium"/>
                <a:cs typeface="Poppins Medium"/>
                <a:sym typeface="Poppins Medium"/>
              </a:rPr>
              <a:t>Executive Testimonial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 name="Shape 105"/>
        <p:cNvGrpSpPr/>
        <p:nvPr/>
      </p:nvGrpSpPr>
      <p:grpSpPr>
        <a:xfrm>
          <a:off x="0" y="0"/>
          <a:ext cx="0" cy="0"/>
          <a:chOff x="0" y="0"/>
          <a:chExt cx="0" cy="0"/>
        </a:xfrm>
      </p:grpSpPr>
      <p:sp>
        <p:nvSpPr>
          <p:cNvPr id="106" name="Google Shape;106;p18"/>
          <p:cNvSpPr txBox="1"/>
          <p:nvPr/>
        </p:nvSpPr>
        <p:spPr>
          <a:xfrm>
            <a:off x="15100300" y="4406789"/>
            <a:ext cx="3532099"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April 17, 2023 | 9 AM - 6 PM</a:t>
            </a:r>
            <a:endParaRPr/>
          </a:p>
        </p:txBody>
      </p:sp>
      <p:sp>
        <p:nvSpPr>
          <p:cNvPr id="107" name="Google Shape;107;p18"/>
          <p:cNvSpPr txBox="1"/>
          <p:nvPr/>
        </p:nvSpPr>
        <p:spPr>
          <a:xfrm>
            <a:off x="15100300" y="4873498"/>
            <a:ext cx="3845510"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General Doctors Compound</a:t>
            </a:r>
            <a:endParaRPr/>
          </a:p>
        </p:txBody>
      </p:sp>
      <p:sp>
        <p:nvSpPr>
          <p:cNvPr id="108" name="Google Shape;108;p18"/>
          <p:cNvSpPr txBox="1"/>
          <p:nvPr/>
        </p:nvSpPr>
        <p:spPr>
          <a:xfrm>
            <a:off x="15100300" y="6327993"/>
            <a:ext cx="7675596" cy="586416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medication caravan developed by the pharmacy will give access to people in the community to affordable &amp; effective medicines &amp; treatments that can cure the generic diseases and sickness experienced by the majority of the community. This event will give up to 80% discount for all senior citizens, children aged 1 to 12 years old and all individuals who possess health card. </a:t>
            </a:r>
            <a:endParaRPr/>
          </a:p>
          <a:p>
            <a:pPr indent="0" lvl="0" marL="0" marR="0" rtl="0" algn="l">
              <a:lnSpc>
                <a:spcPct val="120000"/>
              </a:lnSpc>
              <a:spcBef>
                <a:spcPts val="0"/>
              </a:spcBef>
              <a:spcAft>
                <a:spcPts val="0"/>
              </a:spcAft>
              <a:buClr>
                <a:srgbClr val="5E5E5E"/>
              </a:buClr>
              <a:buSzPts val="3000"/>
              <a:buFont typeface="Poppins"/>
              <a:buNone/>
            </a:pPr>
            <a:r>
              <a:t/>
            </a:r>
            <a:endParaRPr b="1" i="0" sz="3000" u="none" cap="none" strike="noStrike">
              <a:solidFill>
                <a:srgbClr val="000000"/>
              </a:solidFill>
              <a:latin typeface="Helvetica Neue"/>
              <a:ea typeface="Helvetica Neue"/>
              <a:cs typeface="Helvetica Neue"/>
              <a:sym typeface="Helvetica Neue"/>
            </a:endParaRPr>
          </a:p>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The profits gained from this caravan will be donated to all leprosy patients in the “Leprosy Care Foundation”.</a:t>
            </a:r>
            <a:endParaRPr/>
          </a:p>
        </p:txBody>
      </p:sp>
      <p:pic>
        <p:nvPicPr>
          <p:cNvPr descr="appointment-book-blur-care-40568.jpg" id="109" name="Google Shape;109;p18"/>
          <p:cNvPicPr preferRelativeResize="0"/>
          <p:nvPr/>
        </p:nvPicPr>
        <p:blipFill rotWithShape="1">
          <a:blip r:embed="rId3">
            <a:alphaModFix/>
          </a:blip>
          <a:srcRect b="1223" l="29276" r="148" t="181"/>
          <a:stretch/>
        </p:blipFill>
        <p:spPr>
          <a:xfrm>
            <a:off x="2929830" y="2527300"/>
            <a:ext cx="10271324" cy="9566276"/>
          </a:xfrm>
          <a:prstGeom prst="rect">
            <a:avLst/>
          </a:prstGeom>
          <a:noFill/>
          <a:ln>
            <a:noFill/>
          </a:ln>
        </p:spPr>
      </p:pic>
      <p:sp>
        <p:nvSpPr>
          <p:cNvPr id="110" name="Google Shape;110;p18"/>
          <p:cNvSpPr/>
          <p:nvPr/>
        </p:nvSpPr>
        <p:spPr>
          <a:xfrm>
            <a:off x="1459146" y="4197151"/>
            <a:ext cx="98376" cy="9518849"/>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1" name="Google Shape;111;p18"/>
          <p:cNvSpPr txBox="1"/>
          <p:nvPr/>
        </p:nvSpPr>
        <p:spPr>
          <a:xfrm rot="-5400000">
            <a:off x="-569740" y="1727343"/>
            <a:ext cx="3851755" cy="647698"/>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12" name="Google Shape;112;p18"/>
          <p:cNvSpPr/>
          <p:nvPr/>
        </p:nvSpPr>
        <p:spPr>
          <a:xfrm>
            <a:off x="1459146" y="-6549"/>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3" name="Google Shape;113;p18"/>
          <p:cNvSpPr txBox="1"/>
          <p:nvPr>
            <p:ph type="title"/>
          </p:nvPr>
        </p:nvSpPr>
        <p:spPr>
          <a:xfrm>
            <a:off x="14822672" y="2377356"/>
            <a:ext cx="7412700" cy="227700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E5E5E"/>
              </a:buClr>
              <a:buSzPts val="7200"/>
              <a:buFont typeface="Poppins"/>
              <a:buNone/>
            </a:pPr>
            <a:r>
              <a:rPr lang="en-US" sz="7200">
                <a:solidFill>
                  <a:srgbClr val="5E5E5E"/>
                </a:solidFill>
                <a:latin typeface="Poppins"/>
                <a:ea typeface="Poppins"/>
                <a:cs typeface="Poppins"/>
                <a:sym typeface="Poppins"/>
              </a:rPr>
              <a:t>Medication Caravan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9"/>
          <p:cNvSpPr txBox="1"/>
          <p:nvPr/>
        </p:nvSpPr>
        <p:spPr>
          <a:xfrm>
            <a:off x="1807633" y="3451580"/>
            <a:ext cx="3700349"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May 1-31, 2023 | 9 AM - 6 PM</a:t>
            </a:r>
            <a:endParaRPr/>
          </a:p>
        </p:txBody>
      </p:sp>
      <p:sp>
        <p:nvSpPr>
          <p:cNvPr id="119" name="Google Shape;119;p19"/>
          <p:cNvSpPr txBox="1"/>
          <p:nvPr/>
        </p:nvSpPr>
        <p:spPr>
          <a:xfrm>
            <a:off x="1807633" y="3918289"/>
            <a:ext cx="3118105" cy="421639"/>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Health Care Pharmacy</a:t>
            </a:r>
            <a:endParaRPr/>
          </a:p>
        </p:txBody>
      </p:sp>
      <p:sp>
        <p:nvSpPr>
          <p:cNvPr id="120" name="Google Shape;120;p19"/>
          <p:cNvSpPr txBox="1"/>
          <p:nvPr/>
        </p:nvSpPr>
        <p:spPr>
          <a:xfrm>
            <a:off x="1806162" y="5636372"/>
            <a:ext cx="8788169" cy="27381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This project willl give an 80% discount on all medicines for all senior citizens, children ages 1 to 12 years old and all individuals who possess a legally certified health card. Profits gained from this sale project will be allocatedted to the “Feeding America Foundation” for all children and people who are underweight and malnourished.</a:t>
            </a:r>
            <a:endParaRPr/>
          </a:p>
        </p:txBody>
      </p:sp>
      <p:sp>
        <p:nvSpPr>
          <p:cNvPr id="121" name="Google Shape;121;p19"/>
          <p:cNvSpPr txBox="1"/>
          <p:nvPr>
            <p:ph type="title"/>
          </p:nvPr>
        </p:nvSpPr>
        <p:spPr>
          <a:xfrm>
            <a:off x="1765122" y="1514956"/>
            <a:ext cx="7412700" cy="227700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E5E5E"/>
              </a:buClr>
              <a:buSzPts val="7200"/>
              <a:buFont typeface="Poppins"/>
              <a:buNone/>
            </a:pPr>
            <a:r>
              <a:rPr b="0" i="0" lang="en-US" sz="7200" u="none" cap="none" strike="noStrike">
                <a:solidFill>
                  <a:srgbClr val="5E5E5E"/>
                </a:solidFill>
                <a:latin typeface="Poppins"/>
                <a:ea typeface="Poppins"/>
                <a:cs typeface="Poppins"/>
                <a:sym typeface="Poppins"/>
              </a:rPr>
              <a:t>All Sale Medicine</a:t>
            </a:r>
            <a:endParaRPr/>
          </a:p>
        </p:txBody>
      </p:sp>
      <p:pic>
        <p:nvPicPr>
          <p:cNvPr descr="376449-PBFY85-689.jpg" id="122" name="Google Shape;122;p19"/>
          <p:cNvPicPr preferRelativeResize="0"/>
          <p:nvPr/>
        </p:nvPicPr>
        <p:blipFill rotWithShape="1">
          <a:blip r:embed="rId3">
            <a:alphaModFix/>
          </a:blip>
          <a:srcRect b="0" l="9749" r="9748" t="0"/>
          <a:stretch/>
        </p:blipFill>
        <p:spPr>
          <a:xfrm>
            <a:off x="12463190" y="1629833"/>
            <a:ext cx="10271325" cy="8502585"/>
          </a:xfrm>
          <a:prstGeom prst="rect">
            <a:avLst/>
          </a:prstGeom>
          <a:noFill/>
          <a:ln>
            <a:noFill/>
          </a:ln>
        </p:spPr>
      </p:pic>
      <p:sp>
        <p:nvSpPr>
          <p:cNvPr id="123" name="Google Shape;123;p19"/>
          <p:cNvSpPr/>
          <p:nvPr/>
        </p:nvSpPr>
        <p:spPr>
          <a:xfrm rot="5400000">
            <a:off x="10035316" y="2123856"/>
            <a:ext cx="98377" cy="20153512"/>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4" name="Google Shape;124;p19"/>
          <p:cNvSpPr txBox="1"/>
          <p:nvPr/>
        </p:nvSpPr>
        <p:spPr>
          <a:xfrm>
            <a:off x="20432503" y="11978609"/>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25" name="Google Shape;125;p19"/>
          <p:cNvSpPr/>
          <p:nvPr/>
        </p:nvSpPr>
        <p:spPr>
          <a:xfrm rot="5400000">
            <a:off x="23684146" y="11536907"/>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0"/>
          <p:cNvSpPr txBox="1"/>
          <p:nvPr/>
        </p:nvSpPr>
        <p:spPr>
          <a:xfrm>
            <a:off x="13762566" y="5498456"/>
            <a:ext cx="3991586"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January 13, 2021 | 12 PM - 6 PM</a:t>
            </a:r>
            <a:endParaRPr/>
          </a:p>
        </p:txBody>
      </p:sp>
      <p:sp>
        <p:nvSpPr>
          <p:cNvPr id="131" name="Google Shape;131;p20"/>
          <p:cNvSpPr txBox="1"/>
          <p:nvPr/>
        </p:nvSpPr>
        <p:spPr>
          <a:xfrm>
            <a:off x="13762566" y="5965165"/>
            <a:ext cx="5713172" cy="421640"/>
          </a:xfrm>
          <a:prstGeom prst="rect">
            <a:avLst/>
          </a:prstGeom>
          <a:noFill/>
          <a:ln>
            <a:noFill/>
          </a:ln>
        </p:spPr>
        <p:txBody>
          <a:bodyPr anchorCtr="0" anchor="ctr"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Health Care Pharmacy CEO Meeting Room</a:t>
            </a:r>
            <a:endParaRPr/>
          </a:p>
        </p:txBody>
      </p:sp>
      <p:sp>
        <p:nvSpPr>
          <p:cNvPr id="132" name="Google Shape;132;p20"/>
          <p:cNvSpPr txBox="1"/>
          <p:nvPr/>
        </p:nvSpPr>
        <p:spPr>
          <a:xfrm>
            <a:off x="13761095" y="7505605"/>
            <a:ext cx="7675596" cy="318262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400"/>
              <a:buFont typeface="Poppins"/>
              <a:buNone/>
            </a:pPr>
            <a:r>
              <a:rPr b="0" i="0" lang="en-US" sz="2400" u="none" cap="none" strike="noStrike">
                <a:solidFill>
                  <a:srgbClr val="5E5E5E"/>
                </a:solidFill>
                <a:latin typeface="Poppins"/>
                <a:ea typeface="Poppins"/>
                <a:cs typeface="Poppins"/>
                <a:sym typeface="Poppins"/>
              </a:rPr>
              <a:t>This meeting will discuss and review the future events that the pharmacy developed and will handle for the year 2023. This meeting will also discuss the monetary assisting funds from the profits from the previously held events which will be donated for all foundations who are in dire need of help in money and medical assistance.</a:t>
            </a:r>
            <a:endParaRPr/>
          </a:p>
        </p:txBody>
      </p:sp>
      <p:pic>
        <p:nvPicPr>
          <p:cNvPr descr="573807-PLOMI9-996.jpg" id="133" name="Google Shape;133;p20"/>
          <p:cNvPicPr preferRelativeResize="0"/>
          <p:nvPr/>
        </p:nvPicPr>
        <p:blipFill rotWithShape="1">
          <a:blip r:embed="rId3">
            <a:alphaModFix/>
          </a:blip>
          <a:srcRect b="0" l="14209" r="14208" t="0"/>
          <a:stretch/>
        </p:blipFill>
        <p:spPr>
          <a:xfrm>
            <a:off x="1592097" y="2527300"/>
            <a:ext cx="10271324" cy="9566276"/>
          </a:xfrm>
          <a:prstGeom prst="rect">
            <a:avLst/>
          </a:prstGeom>
          <a:noFill/>
          <a:ln>
            <a:noFill/>
          </a:ln>
        </p:spPr>
      </p:pic>
      <p:sp>
        <p:nvSpPr>
          <p:cNvPr id="134" name="Google Shape;134;p20"/>
          <p:cNvSpPr/>
          <p:nvPr/>
        </p:nvSpPr>
        <p:spPr>
          <a:xfrm>
            <a:off x="22816313" y="-1158"/>
            <a:ext cx="98376" cy="9518849"/>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5" name="Google Shape;135;p20"/>
          <p:cNvSpPr txBox="1"/>
          <p:nvPr/>
        </p:nvSpPr>
        <p:spPr>
          <a:xfrm rot="5400000">
            <a:off x="20844011" y="11417245"/>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36" name="Google Shape;136;p20"/>
          <p:cNvSpPr/>
          <p:nvPr/>
        </p:nvSpPr>
        <p:spPr>
          <a:xfrm>
            <a:off x="22816313" y="12388651"/>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7" name="Google Shape;137;p20"/>
          <p:cNvSpPr txBox="1"/>
          <p:nvPr>
            <p:ph type="title"/>
          </p:nvPr>
        </p:nvSpPr>
        <p:spPr>
          <a:xfrm>
            <a:off x="13684897" y="3026581"/>
            <a:ext cx="7412700" cy="2277000"/>
          </a:xfrm>
          <a:prstGeom prst="rect">
            <a:avLst/>
          </a:prstGeom>
          <a:noFill/>
          <a:ln>
            <a:noFill/>
          </a:ln>
        </p:spPr>
        <p:txBody>
          <a:bodyPr anchorCtr="0" anchor="t" bIns="50800" lIns="50800" spcFirstLastPara="1" rIns="50800" wrap="square" tIns="50800">
            <a:noAutofit/>
          </a:bodyPr>
          <a:lstStyle/>
          <a:p>
            <a:pPr indent="0" lvl="0" marL="0" marR="0" rtl="0" algn="l">
              <a:lnSpc>
                <a:spcPct val="80000"/>
              </a:lnSpc>
              <a:spcBef>
                <a:spcPts val="0"/>
              </a:spcBef>
              <a:spcAft>
                <a:spcPts val="0"/>
              </a:spcAft>
              <a:buClr>
                <a:srgbClr val="5E5E5E"/>
              </a:buClr>
              <a:buSzPts val="7200"/>
              <a:buFont typeface="Poppins"/>
              <a:buNone/>
            </a:pPr>
            <a:r>
              <a:rPr lang="en-US" sz="7200">
                <a:solidFill>
                  <a:srgbClr val="5E5E5E"/>
                </a:solidFill>
                <a:latin typeface="Poppins"/>
                <a:ea typeface="Poppins"/>
                <a:cs typeface="Poppins"/>
                <a:sym typeface="Poppins"/>
              </a:rPr>
              <a:t>Montly                      Board Meeting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descr="9459.jpg" id="142" name="Google Shape;142;p21"/>
          <p:cNvPicPr preferRelativeResize="0"/>
          <p:nvPr/>
        </p:nvPicPr>
        <p:blipFill rotWithShape="1">
          <a:blip r:embed="rId3">
            <a:alphaModFix/>
          </a:blip>
          <a:srcRect b="33818" l="0" r="0" t="28474"/>
          <a:stretch/>
        </p:blipFill>
        <p:spPr>
          <a:xfrm>
            <a:off x="-41474" y="1625103"/>
            <a:ext cx="24466948" cy="6150340"/>
          </a:xfrm>
          <a:prstGeom prst="rect">
            <a:avLst/>
          </a:prstGeom>
          <a:noFill/>
          <a:ln>
            <a:noFill/>
          </a:ln>
        </p:spPr>
      </p:pic>
      <p:sp>
        <p:nvSpPr>
          <p:cNvPr id="143" name="Google Shape;143;p21"/>
          <p:cNvSpPr txBox="1"/>
          <p:nvPr/>
        </p:nvSpPr>
        <p:spPr>
          <a:xfrm>
            <a:off x="1548937" y="8497401"/>
            <a:ext cx="17177416" cy="204977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Founded by Dr. Lorie Deus in 1989, it has been operating and competing in the pharmaceutical industry for over 29 years. Health Care Pharmacy  is a proud provider of the cheapest yet effective and reliable medicine for all in the community. As of today, it helped 10, 000 poor communities and 3 million people in the community and will continue to do so.</a:t>
            </a:r>
            <a:endParaRPr/>
          </a:p>
        </p:txBody>
      </p:sp>
      <p:sp>
        <p:nvSpPr>
          <p:cNvPr id="144" name="Google Shape;144;p21"/>
          <p:cNvSpPr txBox="1"/>
          <p:nvPr/>
        </p:nvSpPr>
        <p:spPr>
          <a:xfrm>
            <a:off x="1468172" y="4206771"/>
            <a:ext cx="11588125"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History</a:t>
            </a:r>
            <a:endParaRPr/>
          </a:p>
        </p:txBody>
      </p:sp>
      <p:sp>
        <p:nvSpPr>
          <p:cNvPr id="145" name="Google Shape;145;p21"/>
          <p:cNvSpPr/>
          <p:nvPr/>
        </p:nvSpPr>
        <p:spPr>
          <a:xfrm rot="5400000">
            <a:off x="14251716" y="2123856"/>
            <a:ext cx="98377" cy="20153512"/>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6" name="Google Shape;146;p21"/>
          <p:cNvSpPr txBox="1"/>
          <p:nvPr/>
        </p:nvSpPr>
        <p:spPr>
          <a:xfrm>
            <a:off x="1591291" y="11960321"/>
            <a:ext cx="3851700" cy="647700"/>
          </a:xfrm>
          <a:prstGeom prst="rect">
            <a:avLst/>
          </a:prstGeom>
          <a:noFill/>
          <a:ln>
            <a:noFill/>
          </a:ln>
        </p:spPr>
        <p:txBody>
          <a:bodyPr anchorCtr="0" anchor="t" bIns="50800" lIns="50800" spcFirstLastPara="1" rIns="50800" wrap="square" tIns="50800">
            <a:noAutofit/>
          </a:bodyPr>
          <a:lstStyle/>
          <a:p>
            <a:pPr indent="0" lvl="0" marL="0" marR="0" rtl="0" algn="l">
              <a:lnSpc>
                <a:spcPct val="200000"/>
              </a:lnSpc>
              <a:spcBef>
                <a:spcPts val="0"/>
              </a:spcBef>
              <a:spcAft>
                <a:spcPts val="0"/>
              </a:spcAft>
              <a:buClr>
                <a:srgbClr val="99DCE5"/>
              </a:buClr>
              <a:buSzPts val="2200"/>
              <a:buFont typeface="Poppins"/>
              <a:buNone/>
            </a:pPr>
            <a:r>
              <a:rPr b="1" i="0" lang="en-US" sz="2200" u="none" cap="none" strike="noStrike">
                <a:solidFill>
                  <a:srgbClr val="99DCE5"/>
                </a:solidFill>
                <a:latin typeface="Poppins"/>
                <a:ea typeface="Poppins"/>
                <a:cs typeface="Poppins"/>
                <a:sym typeface="Poppins"/>
              </a:rPr>
              <a:t>-HEALTH CARE -</a:t>
            </a:r>
            <a:endParaRPr/>
          </a:p>
        </p:txBody>
      </p:sp>
      <p:sp>
        <p:nvSpPr>
          <p:cNvPr id="147" name="Google Shape;147;p21"/>
          <p:cNvSpPr/>
          <p:nvPr/>
        </p:nvSpPr>
        <p:spPr>
          <a:xfrm rot="5400000">
            <a:off x="620946" y="11536907"/>
            <a:ext cx="98376" cy="1327411"/>
          </a:xfrm>
          <a:prstGeom prst="rect">
            <a:avLst/>
          </a:prstGeom>
          <a:solidFill>
            <a:srgbClr val="99DCE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pic>
        <p:nvPicPr>
          <p:cNvPr descr="3868.jpg" id="152" name="Google Shape;152;p22"/>
          <p:cNvPicPr preferRelativeResize="0"/>
          <p:nvPr/>
        </p:nvPicPr>
        <p:blipFill rotWithShape="1">
          <a:blip r:embed="rId3">
            <a:alphaModFix amt="56791"/>
          </a:blip>
          <a:srcRect b="7881" l="0" r="0" t="10599"/>
          <a:stretch/>
        </p:blipFill>
        <p:spPr>
          <a:xfrm>
            <a:off x="-46832" y="595"/>
            <a:ext cx="24477663" cy="13714809"/>
          </a:xfrm>
          <a:prstGeom prst="rect">
            <a:avLst/>
          </a:prstGeom>
          <a:noFill/>
          <a:ln>
            <a:noFill/>
          </a:ln>
        </p:spPr>
      </p:pic>
      <p:sp>
        <p:nvSpPr>
          <p:cNvPr id="153" name="Google Shape;153;p22"/>
          <p:cNvSpPr txBox="1"/>
          <p:nvPr/>
        </p:nvSpPr>
        <p:spPr>
          <a:xfrm>
            <a:off x="1569773" y="5603462"/>
            <a:ext cx="10866110" cy="3652795"/>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3B3B3C"/>
              </a:buClr>
              <a:buSzPts val="3600"/>
              <a:buFont typeface="Poppins"/>
              <a:buNone/>
            </a:pPr>
            <a:r>
              <a:rPr b="0" i="0" lang="en-US" sz="3600" u="none" cap="none" strike="noStrike">
                <a:solidFill>
                  <a:srgbClr val="3B3B3C"/>
                </a:solidFill>
                <a:latin typeface="Poppins"/>
                <a:ea typeface="Poppins"/>
                <a:cs typeface="Poppins"/>
                <a:sym typeface="Poppins"/>
              </a:rPr>
              <a:t>“I was given the rare opportunity to have my 10-year long disease cured by the medicine and health assistance given by the Health Care Pharmacy. I will always thank them for their unconditional service.”</a:t>
            </a:r>
            <a:endParaRPr/>
          </a:p>
        </p:txBody>
      </p:sp>
      <p:sp>
        <p:nvSpPr>
          <p:cNvPr id="154" name="Google Shape;154;p22"/>
          <p:cNvSpPr txBox="1"/>
          <p:nvPr/>
        </p:nvSpPr>
        <p:spPr>
          <a:xfrm>
            <a:off x="1569773" y="10119953"/>
            <a:ext cx="7335940" cy="647699"/>
          </a:xfrm>
          <a:prstGeom prst="rect">
            <a:avLst/>
          </a:prstGeom>
          <a:noFill/>
          <a:ln>
            <a:noFill/>
          </a:ln>
        </p:spPr>
        <p:txBody>
          <a:bodyPr anchorCtr="0" anchor="ctr" bIns="50800" lIns="50800" spcFirstLastPara="1" rIns="50800" wrap="square" tIns="50800">
            <a:noAutofit/>
          </a:bodyPr>
          <a:lstStyle/>
          <a:p>
            <a:pPr indent="0" lvl="0" marL="0" marR="0" rtl="0" algn="just">
              <a:lnSpc>
                <a:spcPct val="186666"/>
              </a:lnSpc>
              <a:spcBef>
                <a:spcPts val="0"/>
              </a:spcBef>
              <a:spcAft>
                <a:spcPts val="0"/>
              </a:spcAft>
              <a:buClr>
                <a:srgbClr val="3B3B3C"/>
              </a:buClr>
              <a:buSzPts val="3000"/>
              <a:buFont typeface="Poppins Light"/>
              <a:buNone/>
            </a:pPr>
            <a:r>
              <a:rPr b="0" i="0" lang="en-US" sz="3000" u="none" cap="none" strike="noStrike">
                <a:solidFill>
                  <a:srgbClr val="3B3B3C"/>
                </a:solidFill>
                <a:latin typeface="Poppins Light"/>
                <a:ea typeface="Poppins Light"/>
                <a:cs typeface="Poppins Light"/>
                <a:sym typeface="Poppins Light"/>
              </a:rPr>
              <a:t>-Matilda Johnson, 42, Housewife</a:t>
            </a:r>
            <a:endParaRPr/>
          </a:p>
        </p:txBody>
      </p:sp>
      <p:sp>
        <p:nvSpPr>
          <p:cNvPr id="155" name="Google Shape;155;p22"/>
          <p:cNvSpPr txBox="1"/>
          <p:nvPr/>
        </p:nvSpPr>
        <p:spPr>
          <a:xfrm>
            <a:off x="1459735" y="1873930"/>
            <a:ext cx="10750553" cy="2774093"/>
          </a:xfrm>
          <a:prstGeom prst="rect">
            <a:avLst/>
          </a:prstGeom>
          <a:noFill/>
          <a:ln>
            <a:noFill/>
          </a:ln>
        </p:spPr>
        <p:txBody>
          <a:bodyPr anchorCtr="0" anchor="ctr" bIns="50800" lIns="50800" spcFirstLastPara="1" rIns="50800" wrap="square" tIns="50800">
            <a:noAutofit/>
          </a:bodyPr>
          <a:lstStyle/>
          <a:p>
            <a:pPr indent="0" lvl="0" marL="0" marR="0" rtl="0" algn="l">
              <a:lnSpc>
                <a:spcPct val="90000"/>
              </a:lnSpc>
              <a:spcBef>
                <a:spcPts val="0"/>
              </a:spcBef>
              <a:spcAft>
                <a:spcPts val="0"/>
              </a:spcAft>
              <a:buClr>
                <a:srgbClr val="32B9CB"/>
              </a:buClr>
              <a:buSzPts val="9600"/>
              <a:buFont typeface="Poppins Medium"/>
              <a:buNone/>
            </a:pPr>
            <a:r>
              <a:rPr b="0" i="0" lang="en-US" sz="9600" u="none" cap="none" strike="noStrike">
                <a:solidFill>
                  <a:srgbClr val="32B9CB"/>
                </a:solidFill>
                <a:latin typeface="Poppins Medium"/>
                <a:ea typeface="Poppins Medium"/>
                <a:cs typeface="Poppins Medium"/>
                <a:sym typeface="Poppins Medium"/>
              </a:rPr>
              <a:t>Testimonials from Clients</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